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57" r:id="rId3"/>
    <p:sldId id="260" r:id="rId4"/>
    <p:sldId id="261" r:id="rId5"/>
    <p:sldId id="262" r:id="rId6"/>
    <p:sldId id="258"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104" autoAdjust="0"/>
  </p:normalViewPr>
  <p:slideViewPr>
    <p:cSldViewPr snapToGrid="0" snapToObjects="1">
      <p:cViewPr varScale="1">
        <p:scale>
          <a:sx n="53" d="100"/>
          <a:sy n="53" d="100"/>
        </p:scale>
        <p:origin x="-912" y="-102"/>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89" d="100"/>
          <a:sy n="89" d="100"/>
        </p:scale>
        <p:origin x="-2880" y="-10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B88D14-9153-854B-9CEF-DF8775270C06}" type="datetimeFigureOut">
              <a:rPr lang="en-US" smtClean="0"/>
              <a:pPr/>
              <a:t>5/31/2015</a:t>
            </a:fld>
            <a:endParaRPr lang="en-US"/>
          </a:p>
        </p:txBody>
      </p:sp>
      <p:sp>
        <p:nvSpPr>
          <p:cNvPr id="4" name="Slide Image Placeholder 3"/>
          <p:cNvSpPr>
            <a:spLocks noGrp="1" noRot="1" noChangeAspect="1"/>
          </p:cNvSpPr>
          <p:nvPr>
            <p:ph type="sldImg" idx="2"/>
          </p:nvPr>
        </p:nvSpPr>
        <p:spPr>
          <a:xfrm>
            <a:off x="1567078" y="90720"/>
            <a:ext cx="3558765" cy="2669074"/>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20944" y="2865633"/>
            <a:ext cx="6607000" cy="6130941"/>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5"/>
          </p:nvPr>
        </p:nvSpPr>
        <p:spPr>
          <a:xfrm>
            <a:off x="5737400" y="457200"/>
            <a:ext cx="869600" cy="457200"/>
          </a:xfrm>
          <a:prstGeom prst="rect">
            <a:avLst/>
          </a:prstGeom>
        </p:spPr>
        <p:txBody>
          <a:bodyPr vert="horz" lIns="91440" tIns="45720" rIns="91440" bIns="45720" rtlCol="0" anchor="b"/>
          <a:lstStyle>
            <a:lvl1pPr algn="r">
              <a:defRPr sz="1200"/>
            </a:lvl1pPr>
          </a:lstStyle>
          <a:p>
            <a:fld id="{DF6DE5CB-590A-C04D-AEC0-88FFBC58F9A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smtClean="0"/>
              <a:t>James Chapter 3 is</a:t>
            </a:r>
            <a:r>
              <a:rPr lang="en-US" sz="1400" baseline="0" dirty="0" smtClean="0"/>
              <a:t> like going to lunch with an older, wiser friend.  Hungry for more than a sandwich – hungry for the understanding they have about life. And about what really matters.</a:t>
            </a:r>
          </a:p>
          <a:p>
            <a:endParaRPr lang="en-US" sz="1400" baseline="0" dirty="0" smtClean="0"/>
          </a:p>
          <a:p>
            <a:r>
              <a:rPr lang="en-US" sz="1400" baseline="0" dirty="0" smtClean="0"/>
              <a:t>In chapter 3, James elaborates with a lot of detail on TWO main ideas….</a:t>
            </a:r>
            <a:endParaRPr lang="en-US" sz="1400" dirty="0" smtClean="0"/>
          </a:p>
          <a:p>
            <a:endParaRPr lang="en-US" sz="1400" dirty="0" smtClean="0"/>
          </a:p>
          <a:p>
            <a:endParaRPr lang="en-US" sz="1400" dirty="0" smtClean="0"/>
          </a:p>
          <a:p>
            <a:r>
              <a:rPr lang="en-US" sz="1400" dirty="0" smtClean="0"/>
              <a:t>T</a:t>
            </a:r>
            <a:r>
              <a:rPr lang="en-US" sz="1400" baseline="0" dirty="0" smtClean="0"/>
              <a:t>his an incredibly practical book – since we all face these issues in our daily lives – but is also a defining book.  Because the choices we make on these topics will dictate the outcome of our life.</a:t>
            </a:r>
          </a:p>
          <a:p>
            <a:endParaRPr lang="en-US" sz="1400" baseline="0" dirty="0" smtClean="0"/>
          </a:p>
          <a:p>
            <a:r>
              <a:rPr lang="en-US" sz="1400" baseline="0" dirty="0" smtClean="0"/>
              <a:t>We are Seeking to make </a:t>
            </a:r>
            <a:r>
              <a:rPr lang="en-US" sz="1400" dirty="0" smtClean="0"/>
              <a:t>Deliberate &amp; Informed Choices – To produce the very best outcome.</a:t>
            </a:r>
          </a:p>
          <a:p>
            <a:endParaRPr lang="en-US" sz="1400" baseline="0" dirty="0" smtClean="0"/>
          </a:p>
          <a:p>
            <a:r>
              <a:rPr lang="en-US" sz="1400" baseline="0" dirty="0" smtClean="0"/>
              <a:t>Review…  WE said some are counter-intuitive. They aren’t easy, they don’t have the quickest pay-off….but they do refine and improve our character helping us reach our fullest potential.</a:t>
            </a:r>
          </a:p>
          <a:p>
            <a:endParaRPr lang="en-US" sz="1400" baseline="0" dirty="0" smtClean="0"/>
          </a:p>
          <a:p>
            <a:endParaRPr lang="en-US" baseline="0" dirty="0" smtClean="0"/>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DF6DE5CB-590A-C04D-AEC0-88FFBC58F9A5}"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baseline="0" dirty="0" smtClean="0"/>
              <a:t>I CHOOSE PERSERANCE.  Knowing it brings perfecting.</a:t>
            </a:r>
          </a:p>
          <a:p>
            <a:endParaRPr lang="en-US" b="1" baseline="0" dirty="0" smtClean="0"/>
          </a:p>
          <a:p>
            <a:r>
              <a:rPr lang="en-US" b="1" baseline="0" dirty="0" smtClean="0"/>
              <a:t>I CHOOSE RESPONSIBILITY. Knowing it brings fruitfulness.</a:t>
            </a:r>
          </a:p>
          <a:p>
            <a:endParaRPr lang="en-US" b="1" baseline="0" dirty="0" smtClean="0"/>
          </a:p>
          <a:p>
            <a:r>
              <a:rPr lang="en-US" b="1" baseline="0" dirty="0" smtClean="0"/>
              <a:t>I CHOOSE TRANSFORMATION. Knowing that following Jesus encompasses what I learn, what I do, and what I become.</a:t>
            </a:r>
          </a:p>
          <a:p>
            <a:endParaRPr lang="en-US" b="1" baseline="0" dirty="0" smtClean="0"/>
          </a:p>
          <a:p>
            <a:endParaRPr lang="en-US" b="1" baseline="0" dirty="0" smtClean="0"/>
          </a:p>
          <a:p>
            <a:endParaRPr lang="en-US" baseline="0" dirty="0" smtClean="0"/>
          </a:p>
        </p:txBody>
      </p:sp>
      <p:sp>
        <p:nvSpPr>
          <p:cNvPr id="4" name="Slide Number Placeholder 3"/>
          <p:cNvSpPr>
            <a:spLocks noGrp="1"/>
          </p:cNvSpPr>
          <p:nvPr>
            <p:ph type="sldNum" sz="quarter" idx="10"/>
          </p:nvPr>
        </p:nvSpPr>
        <p:spPr/>
        <p:txBody>
          <a:bodyPr/>
          <a:lstStyle/>
          <a:p>
            <a:fld id="{DF6DE5CB-590A-C04D-AEC0-88FFBC58F9A5}"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66863" y="90488"/>
            <a:ext cx="3559175" cy="2668587"/>
          </a:xfrm>
        </p:spPr>
      </p:sp>
      <p:sp>
        <p:nvSpPr>
          <p:cNvPr id="3" name="Notes Placeholder 2"/>
          <p:cNvSpPr>
            <a:spLocks noGrp="1"/>
          </p:cNvSpPr>
          <p:nvPr>
            <p:ph type="body" idx="1"/>
          </p:nvPr>
        </p:nvSpPr>
        <p:spPr/>
        <p:txBody>
          <a:bodyPr>
            <a:normAutofit fontScale="92500"/>
          </a:bodyPr>
          <a:lstStyle/>
          <a:p>
            <a:r>
              <a:rPr lang="en-US" b="1" baseline="0" dirty="0" smtClean="0"/>
              <a:t>I CHOOSE TO WELCOME With WOW.</a:t>
            </a:r>
            <a:endParaRPr lang="en-US" baseline="0" dirty="0" smtClean="0"/>
          </a:p>
          <a:p>
            <a:r>
              <a:rPr lang="en-US" baseline="0" dirty="0" smtClean="0"/>
              <a:t>When people join us for worship, we want them to see the Golden Rule in action.</a:t>
            </a:r>
          </a:p>
          <a:p>
            <a:endParaRPr lang="en-US" baseline="0" dirty="0" smtClean="0"/>
          </a:p>
          <a:p>
            <a:r>
              <a:rPr lang="en-US" baseline="0" dirty="0" smtClean="0"/>
              <a:t>I CHOOSE TO ANSWER PLEAS for MERCY.</a:t>
            </a:r>
          </a:p>
          <a:p>
            <a:r>
              <a:rPr lang="en-US" baseline="0" dirty="0" smtClean="0"/>
              <a:t>My on-going relationships will be defined by Mercy.</a:t>
            </a:r>
          </a:p>
          <a:p>
            <a:endParaRPr lang="en-US" baseline="0" dirty="0" smtClean="0"/>
          </a:p>
          <a:p>
            <a:r>
              <a:rPr lang="en-US" baseline="0" dirty="0" smtClean="0"/>
              <a:t>I CHOOSE TO IMITATE LIVING FAITH.</a:t>
            </a:r>
          </a:p>
          <a:p>
            <a:r>
              <a:rPr lang="en-US" baseline="0" dirty="0" smtClean="0"/>
              <a:t>My trust in God is seen in my actions.</a:t>
            </a:r>
          </a:p>
          <a:p>
            <a:pPr>
              <a:buFontTx/>
              <a:buNone/>
            </a:pPr>
            <a:endParaRPr lang="en-US" baseline="0" dirty="0" smtClean="0"/>
          </a:p>
          <a:p>
            <a:endParaRPr lang="en-US" baseline="0" dirty="0" smtClean="0"/>
          </a:p>
          <a:p>
            <a:pPr>
              <a:buFont typeface="Wingdings" pitchFamily="8" charset="2"/>
              <a:buNone/>
            </a:pPr>
            <a:endParaRPr lang="en-US" baseline="0" dirty="0" smtClean="0"/>
          </a:p>
          <a:p>
            <a:pPr>
              <a:buFont typeface="Wingdings" pitchFamily="8" charset="2"/>
              <a:buNone/>
            </a:pPr>
            <a:endParaRPr lang="en-US" baseline="0" dirty="0" smtClean="0"/>
          </a:p>
        </p:txBody>
      </p:sp>
      <p:sp>
        <p:nvSpPr>
          <p:cNvPr id="4" name="Slide Number Placeholder 3"/>
          <p:cNvSpPr>
            <a:spLocks noGrp="1"/>
          </p:cNvSpPr>
          <p:nvPr>
            <p:ph type="sldNum" sz="quarter" idx="10"/>
          </p:nvPr>
        </p:nvSpPr>
        <p:spPr/>
        <p:txBody>
          <a:bodyPr/>
          <a:lstStyle/>
          <a:p>
            <a:fld id="{DF6DE5CB-590A-C04D-AEC0-88FFBC58F9A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66863" y="90488"/>
            <a:ext cx="3559175" cy="2668587"/>
          </a:xfrm>
        </p:spPr>
      </p:sp>
      <p:sp>
        <p:nvSpPr>
          <p:cNvPr id="3" name="Notes Placeholder 2"/>
          <p:cNvSpPr>
            <a:spLocks noGrp="1"/>
          </p:cNvSpPr>
          <p:nvPr>
            <p:ph type="body" idx="1"/>
          </p:nvPr>
        </p:nvSpPr>
        <p:spPr/>
        <p:txBody>
          <a:bodyPr>
            <a:normAutofit fontScale="92500"/>
          </a:bodyPr>
          <a:lstStyle/>
          <a:p>
            <a:r>
              <a:rPr lang="en-US" b="1" baseline="0" dirty="0" smtClean="0"/>
              <a:t>I CHOOSE …</a:t>
            </a:r>
            <a:endParaRPr lang="en-US" baseline="0" dirty="0" smtClean="0"/>
          </a:p>
          <a:p>
            <a:r>
              <a:rPr lang="en-US" baseline="0" dirty="0" smtClean="0"/>
              <a:t>Two phrases: The pen is mightier than the sword.   “Sticks and stones...words will never hurt me.”</a:t>
            </a:r>
          </a:p>
          <a:p>
            <a:endParaRPr lang="en-US" baseline="0" dirty="0" smtClean="0"/>
          </a:p>
          <a:p>
            <a:r>
              <a:rPr lang="en-US" baseline="0" dirty="0" smtClean="0"/>
              <a:t>Words are extremely powerful, and we must learn to wield them well.</a:t>
            </a:r>
          </a:p>
          <a:p>
            <a:endParaRPr lang="en-US" baseline="0" dirty="0" smtClean="0"/>
          </a:p>
          <a:p>
            <a:r>
              <a:rPr lang="en-US" baseline="0" dirty="0" smtClean="0"/>
              <a:t>WHEN TEACHING:  Keep in mind that I’m going to be judged for teaching the material accurately, and that I’m going to be judged with whether or not I lived up to the standard I advocated for others to live up to.</a:t>
            </a:r>
          </a:p>
          <a:p>
            <a:endParaRPr lang="en-US" baseline="0" dirty="0" smtClean="0"/>
          </a:p>
          <a:p>
            <a:r>
              <a:rPr lang="en-US" baseline="0" dirty="0" smtClean="0"/>
              <a:t>DESTINATION: This is my Favorite point… words are like a ship rudder – they take us places.  Words that are hurtful and take us to a very lonely place.  Words that are </a:t>
            </a:r>
            <a:r>
              <a:rPr lang="en-US" baseline="0" dirty="0" err="1" smtClean="0"/>
              <a:t>inpsiring</a:t>
            </a:r>
            <a:r>
              <a:rPr lang="en-US" baseline="0" dirty="0" smtClean="0"/>
              <a:t> can take us to a very joyful place.  </a:t>
            </a:r>
          </a:p>
          <a:p>
            <a:endParaRPr lang="en-US" baseline="0" dirty="0" smtClean="0"/>
          </a:p>
          <a:p>
            <a:r>
              <a:rPr lang="en-US" baseline="0" dirty="0" smtClean="0"/>
              <a:t>When we speak we need to have our destination in mind!   **In arguments, if our destination is simply to “prove we are right” then we will say all kinds of things, but if our destination is: to be in harmony with each other – the words we use to get there are different!</a:t>
            </a:r>
          </a:p>
          <a:p>
            <a:endParaRPr lang="en-US" baseline="0" dirty="0" smtClean="0"/>
          </a:p>
          <a:p>
            <a:r>
              <a:rPr lang="en-US" baseline="0" dirty="0" smtClean="0"/>
              <a:t>GUARD AGAINST IMPULSE:  History is full of examples of people who tamed tigers and lions – who got too comfortable with these Wild Animals.  When their guard was down – they were terribly injured.  No matter how good I’ve been doing lately – I need to remember that my tongue is like that wild animal. I always have to choose my words carefully. I always have to make sure I’m speaking from love and reason, not a sudden emotional impulse.</a:t>
            </a:r>
          </a:p>
          <a:p>
            <a:endParaRPr lang="en-US" baseline="0" dirty="0" smtClean="0"/>
          </a:p>
          <a:p>
            <a:r>
              <a:rPr lang="en-US" baseline="0" dirty="0" smtClean="0"/>
              <a:t>*** Warning: the less direct our communication, the more we must guard our words.  Speaking FACE TO FACE is always preferred in crucial conversations.  When you send someone a text message or you post to social media – you aren’t seeing the other person and it is easy to let our impulses get the best of us. *** an impulsive txt can be SO hard to take back. ** a </a:t>
            </a:r>
            <a:r>
              <a:rPr lang="en-US" baseline="0" dirty="0" err="1" smtClean="0"/>
              <a:t>firely</a:t>
            </a:r>
            <a:r>
              <a:rPr lang="en-US" baseline="0" dirty="0" smtClean="0"/>
              <a:t> email can’t be unsent. **Guard against these indirect communications even MORE CLOSELY!!!</a:t>
            </a:r>
          </a:p>
          <a:p>
            <a:endParaRPr lang="en-US" baseline="0" dirty="0" smtClean="0"/>
          </a:p>
          <a:p>
            <a:r>
              <a:rPr lang="en-US" baseline="0" dirty="0" smtClean="0"/>
              <a:t>DECONTAMINATE:  We are never going to get it 100% pure – but we can absolutely clean it enough to be Fresh &amp; Healthy!  </a:t>
            </a:r>
          </a:p>
          <a:p>
            <a:endParaRPr lang="en-US" baseline="0" dirty="0" smtClean="0"/>
          </a:p>
          <a:p>
            <a:r>
              <a:rPr lang="en-US" baseline="0" dirty="0" smtClean="0"/>
              <a:t>**Biggest </a:t>
            </a:r>
            <a:r>
              <a:rPr lang="en-US" baseline="0" dirty="0" err="1" smtClean="0"/>
              <a:t>Resouce</a:t>
            </a:r>
            <a:r>
              <a:rPr lang="en-US" baseline="0" dirty="0" smtClean="0"/>
              <a:t> we have is not just “better filter” – but to have a cleaner heart in the first place.  If we don’t fill our hearts with cursing, hatred, revenge, etc… it is WAY easier to keep them from slipping by the filter.</a:t>
            </a:r>
          </a:p>
          <a:p>
            <a:pPr>
              <a:buFontTx/>
              <a:buNone/>
            </a:pPr>
            <a:endParaRPr lang="en-US" baseline="0" dirty="0" smtClean="0"/>
          </a:p>
          <a:p>
            <a:endParaRPr lang="en-US" baseline="0" dirty="0" smtClean="0"/>
          </a:p>
          <a:p>
            <a:endParaRPr lang="en-US" baseline="0" dirty="0" smtClean="0"/>
          </a:p>
          <a:p>
            <a:r>
              <a:rPr lang="en-US" baseline="0" dirty="0" smtClean="0"/>
              <a:t>&gt;&gt; Summary:  Words are extremely powerful –On the good side: They have the power to teach others, and the power to take us great places.  But on the negative side, they have the power to surprise us with the depth of hurt they inflict and the power to poison instead of praise.  James is going over this with us – because these choices will DEFINE US. </a:t>
            </a:r>
          </a:p>
          <a:p>
            <a:endParaRPr lang="en-US" baseline="0" dirty="0" smtClean="0"/>
          </a:p>
          <a:p>
            <a:r>
              <a:rPr lang="en-US" baseline="0" dirty="0" smtClean="0"/>
              <a:t> </a:t>
            </a:r>
          </a:p>
          <a:p>
            <a:pPr>
              <a:buFont typeface="Wingdings" pitchFamily="8" charset="2"/>
              <a:buNone/>
            </a:pPr>
            <a:endParaRPr lang="en-US" baseline="0" dirty="0" smtClean="0"/>
          </a:p>
          <a:p>
            <a:pPr>
              <a:buFont typeface="Wingdings" pitchFamily="8" charset="2"/>
              <a:buNone/>
            </a:pPr>
            <a:endParaRPr lang="en-US" baseline="0" dirty="0" smtClean="0"/>
          </a:p>
        </p:txBody>
      </p:sp>
      <p:sp>
        <p:nvSpPr>
          <p:cNvPr id="4" name="Slide Number Placeholder 3"/>
          <p:cNvSpPr>
            <a:spLocks noGrp="1"/>
          </p:cNvSpPr>
          <p:nvPr>
            <p:ph type="sldNum" sz="quarter" idx="10"/>
          </p:nvPr>
        </p:nvSpPr>
        <p:spPr/>
        <p:txBody>
          <a:bodyPr/>
          <a:lstStyle/>
          <a:p>
            <a:fld id="{DF6DE5CB-590A-C04D-AEC0-88FFBC58F9A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66863" y="90488"/>
            <a:ext cx="3559175" cy="2668587"/>
          </a:xfrm>
        </p:spPr>
      </p:sp>
      <p:sp>
        <p:nvSpPr>
          <p:cNvPr id="3" name="Notes Placeholder 2"/>
          <p:cNvSpPr>
            <a:spLocks noGrp="1"/>
          </p:cNvSpPr>
          <p:nvPr>
            <p:ph type="body" idx="1"/>
          </p:nvPr>
        </p:nvSpPr>
        <p:spPr/>
        <p:txBody>
          <a:bodyPr>
            <a:normAutofit fontScale="92500"/>
          </a:bodyPr>
          <a:lstStyle/>
          <a:p>
            <a:r>
              <a:rPr lang="en-US" b="1" baseline="0" dirty="0" smtClean="0"/>
              <a:t>I CHOOSE …</a:t>
            </a:r>
            <a:endParaRPr lang="en-US" baseline="0" dirty="0" smtClean="0"/>
          </a:p>
          <a:p>
            <a:r>
              <a:rPr lang="en-US" baseline="0" dirty="0" smtClean="0"/>
              <a:t>Wisdom and Behavior are Inseparable.  If someone is acting like a fool, then they are thinking like a fool.</a:t>
            </a:r>
          </a:p>
          <a:p>
            <a:endParaRPr lang="en-US" baseline="0" dirty="0" smtClean="0"/>
          </a:p>
          <a:p>
            <a:r>
              <a:rPr lang="en-US" baseline="0" dirty="0" smtClean="0"/>
              <a:t>When I start looking for someone wise: It will be someone who is gentle. It will be someone with good behavior. It will be someone whose “deeds” demonstrate that they are thinking right and therefore living right.</a:t>
            </a:r>
          </a:p>
          <a:p>
            <a:endParaRPr lang="en-US" baseline="0" dirty="0" smtClean="0"/>
          </a:p>
          <a:p>
            <a:r>
              <a:rPr lang="en-US" baseline="0" dirty="0" smtClean="0"/>
              <a:t>POINT TWO:  I will serve people, not step on people.</a:t>
            </a:r>
          </a:p>
          <a:p>
            <a:endParaRPr lang="en-US" baseline="0" dirty="0" smtClean="0"/>
          </a:p>
          <a:p>
            <a:endParaRPr lang="en-US" baseline="0" dirty="0" smtClean="0"/>
          </a:p>
          <a:p>
            <a:r>
              <a:rPr lang="en-US" baseline="0" dirty="0" smtClean="0"/>
              <a:t>*these will be the criteria that must be met in order for me to recommend a certain option or in order for me to pursue a certain course of action.</a:t>
            </a:r>
          </a:p>
          <a:p>
            <a:endParaRPr lang="en-US" baseline="0" dirty="0" smtClean="0"/>
          </a:p>
          <a:p>
            <a:r>
              <a:rPr lang="en-US" baseline="0" dirty="0" smtClean="0"/>
              <a:t>*when I embark on a new endeavor or I begin to address a new new problem – I’m looking for a path that allows me to think and act in this manner.</a:t>
            </a:r>
          </a:p>
          <a:p>
            <a:pPr>
              <a:buFontTx/>
              <a:buNone/>
            </a:pPr>
            <a:endParaRPr lang="en-US" baseline="0" dirty="0" smtClean="0"/>
          </a:p>
          <a:p>
            <a:endParaRPr lang="en-US" baseline="0" dirty="0" smtClean="0"/>
          </a:p>
          <a:p>
            <a:pPr>
              <a:buFont typeface="Wingdings" pitchFamily="8" charset="2"/>
              <a:buNone/>
            </a:pPr>
            <a:endParaRPr lang="en-US" baseline="0" dirty="0" smtClean="0"/>
          </a:p>
          <a:p>
            <a:pPr>
              <a:buFont typeface="Wingdings" pitchFamily="8" charset="2"/>
              <a:buNone/>
            </a:pPr>
            <a:endParaRPr lang="en-US" baseline="0" dirty="0" smtClean="0"/>
          </a:p>
        </p:txBody>
      </p:sp>
      <p:sp>
        <p:nvSpPr>
          <p:cNvPr id="4" name="Slide Number Placeholder 3"/>
          <p:cNvSpPr>
            <a:spLocks noGrp="1"/>
          </p:cNvSpPr>
          <p:nvPr>
            <p:ph type="sldNum" sz="quarter" idx="10"/>
          </p:nvPr>
        </p:nvSpPr>
        <p:spPr/>
        <p:txBody>
          <a:bodyPr/>
          <a:lstStyle/>
          <a:p>
            <a:fld id="{DF6DE5CB-590A-C04D-AEC0-88FFBC58F9A5}"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66255" y="90720"/>
            <a:ext cx="2413951" cy="1810463"/>
          </a:xfrm>
        </p:spPr>
      </p:sp>
      <p:sp>
        <p:nvSpPr>
          <p:cNvPr id="3" name="Notes Placeholder 2"/>
          <p:cNvSpPr>
            <a:spLocks noGrp="1"/>
          </p:cNvSpPr>
          <p:nvPr>
            <p:ph type="body" idx="1"/>
          </p:nvPr>
        </p:nvSpPr>
        <p:spPr>
          <a:xfrm>
            <a:off x="120944" y="1901183"/>
            <a:ext cx="6607000" cy="7095391"/>
          </a:xfrm>
        </p:spPr>
        <p:txBody>
          <a:bodyPr>
            <a:normAutofit fontScale="77500" lnSpcReduction="20000"/>
          </a:bodyPr>
          <a:lstStyle/>
          <a:p>
            <a:r>
              <a:rPr lang="en-US" sz="1600" b="1" baseline="0" dirty="0" smtClean="0"/>
              <a:t>I CHOOSE MERCY</a:t>
            </a:r>
          </a:p>
          <a:p>
            <a:pPr marL="0" marR="0" indent="0" algn="l" defTabSz="457200" rtl="0" eaLnBrk="1" fontAlgn="auto" latinLnBrk="0" hangingPunct="1">
              <a:lnSpc>
                <a:spcPct val="100000"/>
              </a:lnSpc>
              <a:spcBef>
                <a:spcPts val="0"/>
              </a:spcBef>
              <a:spcAft>
                <a:spcPts val="0"/>
              </a:spcAft>
              <a:buClrTx/>
              <a:buSzTx/>
              <a:buFontTx/>
              <a:buChar char="•"/>
              <a:tabLst/>
              <a:defRPr/>
            </a:pPr>
            <a:r>
              <a:rPr lang="en-US" sz="1600" baseline="0" dirty="0" smtClean="0"/>
              <a:t>Does something as small as how we welcome someone matter? Yes? Because doing things God’s way matters in every situation, no matter how big or how small.  We always want to do things God’s way. </a:t>
            </a:r>
            <a:r>
              <a:rPr lang="en-US" sz="1600" kern="1200" dirty="0" smtClean="0">
                <a:solidFill>
                  <a:schemeClr val="tx1"/>
                </a:solidFill>
                <a:latin typeface="+mn-lt"/>
                <a:ea typeface="+mn-ea"/>
                <a:cs typeface="+mn-cs"/>
              </a:rPr>
              <a:t>** You see, All the laws are given by the Same Divine Authority. So Gods commands regarding one topic are just as required as another topic.</a:t>
            </a:r>
          </a:p>
          <a:p>
            <a:pPr marL="0" marR="0" indent="0" algn="l" defTabSz="457200" rtl="0" eaLnBrk="1" fontAlgn="auto" latinLnBrk="0" hangingPunct="1">
              <a:lnSpc>
                <a:spcPct val="100000"/>
              </a:lnSpc>
              <a:spcBef>
                <a:spcPts val="0"/>
              </a:spcBef>
              <a:spcAft>
                <a:spcPts val="0"/>
              </a:spcAft>
              <a:buClrTx/>
              <a:buSzTx/>
              <a:buFontTx/>
              <a:buChar char="•"/>
              <a:tabLst/>
              <a:defRPr/>
            </a:pPr>
            <a:endParaRPr lang="en-US" sz="16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latin typeface="+mn-lt"/>
                <a:ea typeface="+mn-ea"/>
                <a:cs typeface="+mn-cs"/>
              </a:rPr>
              <a:t>**A day is coming in judgment that justice alone will call for our condemnation, but pleading for mercy-pleading for the one with the power, authority, and means to give us good when we don't deserve it-</a:t>
            </a:r>
            <a:r>
              <a:rPr lang="en-US" sz="1600" kern="1200" dirty="0" err="1" smtClean="0">
                <a:solidFill>
                  <a:schemeClr val="tx1"/>
                </a:solidFill>
                <a:latin typeface="+mn-lt"/>
                <a:ea typeface="+mn-ea"/>
                <a:cs typeface="+mn-cs"/>
              </a:rPr>
              <a:t>bc</a:t>
            </a:r>
            <a:r>
              <a:rPr lang="en-US" sz="1600" kern="1200" dirty="0" smtClean="0">
                <a:solidFill>
                  <a:schemeClr val="tx1"/>
                </a:solidFill>
                <a:latin typeface="+mn-lt"/>
                <a:ea typeface="+mn-ea"/>
                <a:cs typeface="+mn-cs"/>
              </a:rPr>
              <a:t> God is good, not us- on the basis of His goodness not ours. We</a:t>
            </a:r>
            <a:r>
              <a:rPr lang="en-US" sz="1600" kern="1200" baseline="0" dirty="0" smtClean="0">
                <a:solidFill>
                  <a:schemeClr val="tx1"/>
                </a:solidFill>
                <a:latin typeface="+mn-lt"/>
                <a:ea typeface="+mn-ea"/>
                <a:cs typeface="+mn-cs"/>
              </a:rPr>
              <a:t> will all desire MERCY from God.  So let us extend Mercy today to those who desire it from us.</a:t>
            </a:r>
            <a:endParaRPr lang="en-US" sz="1600" kern="1200" dirty="0" smtClean="0">
              <a:solidFill>
                <a:schemeClr val="tx1"/>
              </a:solidFill>
              <a:latin typeface="+mn-lt"/>
              <a:ea typeface="+mn-ea"/>
              <a:cs typeface="+mn-cs"/>
            </a:endParaRPr>
          </a:p>
          <a:p>
            <a:pPr>
              <a:buFont typeface="Wingdings" pitchFamily="8" charset="2"/>
              <a:buNone/>
            </a:pPr>
            <a:endParaRPr lang="en-US" sz="1600" baseline="0" dirty="0" smtClean="0"/>
          </a:p>
          <a:p>
            <a:pPr>
              <a:buFont typeface="Wingdings" pitchFamily="8" charset="2"/>
              <a:buNone/>
            </a:pPr>
            <a:r>
              <a:rPr lang="en-US" sz="1600" baseline="0" dirty="0" smtClean="0"/>
              <a:t>Love is going to begin when I first meet a new person, and it’s going to continue on in my relationships with them.</a:t>
            </a:r>
          </a:p>
          <a:p>
            <a:pPr>
              <a:buFont typeface="Wingdings" pitchFamily="8" charset="2"/>
              <a:buNone/>
            </a:pPr>
            <a:endParaRPr lang="en-US" sz="1600" baseline="0" dirty="0" smtClean="0"/>
          </a:p>
          <a:p>
            <a:pPr>
              <a:buFont typeface="Wingdings" pitchFamily="8" charset="2"/>
              <a:buNone/>
            </a:pPr>
            <a:r>
              <a:rPr lang="en-US" sz="1600" baseline="0" dirty="0" smtClean="0"/>
              <a:t>Compassion + Action = Mercy</a:t>
            </a:r>
            <a:r>
              <a:rPr lang="en-US" sz="1600" dirty="0" smtClean="0"/>
              <a:t>    * </a:t>
            </a:r>
            <a:r>
              <a:rPr lang="en-US" sz="1600" baseline="0" dirty="0" smtClean="0"/>
              <a:t>Mercy is more than a feeling of sympathy or hope.  Mercy takes action.</a:t>
            </a:r>
          </a:p>
          <a:p>
            <a:pPr>
              <a:buFont typeface="Wingdings" pitchFamily="8" charset="2"/>
              <a:buNone/>
            </a:pPr>
            <a:endParaRPr lang="en-US" sz="1600" baseline="0" dirty="0" smtClean="0"/>
          </a:p>
          <a:p>
            <a:pPr>
              <a:buFont typeface="Wingdings" pitchFamily="8" charset="2"/>
              <a:buNone/>
            </a:pPr>
            <a:r>
              <a:rPr lang="en-US" sz="1600" baseline="0" dirty="0" smtClean="0"/>
              <a:t>*VS 10-11 Lay down God’s measurement system. When it comes to keeping the law – you are either guilty or innocent. You either crossed the line or you didn’t.   You are either Perfect or you have Sin on your Record. One or the other.  Truth is: we all have sin on our record. We have all crossed the line either a little or a lot – a few times or many times  - but we’ve all crossed the line. So what does God want us to do about it?  TREAT OTHERS WITH KINDNESS.</a:t>
            </a:r>
          </a:p>
          <a:p>
            <a:pPr>
              <a:buFont typeface="Wingdings" pitchFamily="8" charset="2"/>
              <a:buNone/>
            </a:pPr>
            <a:endParaRPr lang="en-US" sz="1600" baseline="0" dirty="0" smtClean="0"/>
          </a:p>
          <a:p>
            <a:pPr>
              <a:buFont typeface="Wingdings" pitchFamily="8" charset="2"/>
              <a:buNone/>
            </a:pPr>
            <a:r>
              <a:rPr lang="en-US" sz="1600" baseline="0" dirty="0" smtClean="0"/>
              <a:t>Don’t rebuke others with outrageous moral superiority – remember we are all guilty.  We are just one guilty person, telling another guilty person – how to escape from our death sentence!</a:t>
            </a:r>
          </a:p>
          <a:p>
            <a:pPr>
              <a:buFont typeface="Wingdings" pitchFamily="8" charset="2"/>
              <a:buNone/>
            </a:pPr>
            <a:endParaRPr lang="en-US" sz="1600" baseline="0" dirty="0" smtClean="0"/>
          </a:p>
          <a:p>
            <a:pPr>
              <a:buFont typeface="Wingdings" pitchFamily="8" charset="2"/>
              <a:buNone/>
            </a:pPr>
            <a:r>
              <a:rPr lang="en-US" sz="1600" baseline="0" dirty="0" smtClean="0"/>
              <a:t>#1.) Speak &amp; Act…. What we say and what we do – both speak volumes.  The fact that we are a redeemed people should influence us tremendously!  We should be people who are quick to extend a second chance to others because we’ve been given a second chance too many times to count!!!</a:t>
            </a:r>
          </a:p>
          <a:p>
            <a:pPr>
              <a:buFont typeface="Wingdings" pitchFamily="8" charset="2"/>
              <a:buNone/>
            </a:pPr>
            <a:r>
              <a:rPr lang="en-US" sz="1600" baseline="0" dirty="0" smtClean="0"/>
              <a:t>#2.) To be judged…law of liberty.  We speak and act – knowing there is HOPE for us.  We aren’t living as a condemned people – we are living as a redeemed people!</a:t>
            </a:r>
          </a:p>
          <a:p>
            <a:pPr>
              <a:buFont typeface="Wingdings" pitchFamily="8" charset="2"/>
              <a:buNone/>
            </a:pPr>
            <a:endParaRPr lang="en-US" sz="1600" kern="1200" dirty="0" smtClean="0">
              <a:solidFill>
                <a:schemeClr val="tx1"/>
              </a:solidFill>
              <a:latin typeface="+mn-lt"/>
              <a:ea typeface="+mn-ea"/>
              <a:cs typeface="+mn-cs"/>
            </a:endParaRPr>
          </a:p>
          <a:p>
            <a:pPr>
              <a:buFont typeface="Wingdings" pitchFamily="8" charset="2"/>
              <a:buNone/>
            </a:pPr>
            <a:endParaRPr lang="en-US" sz="1600" baseline="0" dirty="0" smtClean="0"/>
          </a:p>
          <a:p>
            <a:r>
              <a:rPr lang="en-US" sz="1600" b="1" baseline="0" dirty="0" smtClean="0"/>
              <a:t>I CHOOSE TO IMITATE LIVING FAITH:</a:t>
            </a:r>
            <a:endParaRPr lang="en-US" sz="1600" baseline="0" dirty="0" smtClean="0"/>
          </a:p>
          <a:p>
            <a:r>
              <a:rPr lang="en-US" sz="1600" baseline="0" dirty="0" smtClean="0"/>
              <a:t>James covers some pretty conceptual stuff in this section, so rather than just tell us the theological basis for this choice: He shows us people who have made the RIGHT CHOICE!</a:t>
            </a:r>
          </a:p>
          <a:p>
            <a:pPr marL="0" marR="0" indent="0" algn="l" defTabSz="457200" rtl="0" eaLnBrk="1" fontAlgn="auto" latinLnBrk="0" hangingPunct="1">
              <a:lnSpc>
                <a:spcPct val="100000"/>
              </a:lnSpc>
              <a:spcBef>
                <a:spcPts val="0"/>
              </a:spcBef>
              <a:spcAft>
                <a:spcPts val="0"/>
              </a:spcAft>
              <a:buClrTx/>
              <a:buSzTx/>
              <a:buFontTx/>
              <a:buNone/>
              <a:tabLst/>
              <a:defRPr/>
            </a:pPr>
            <a:r>
              <a:rPr lang="en-US" sz="1600" kern="1200" baseline="0" dirty="0" smtClean="0">
                <a:solidFill>
                  <a:schemeClr val="tx1"/>
                </a:solidFill>
                <a:latin typeface="+mn-lt"/>
                <a:ea typeface="+mn-ea"/>
                <a:cs typeface="+mn-cs"/>
              </a:rPr>
              <a:t>Living faith will </a:t>
            </a:r>
            <a:r>
              <a:rPr lang="en-US" sz="1600" kern="1200" dirty="0" smtClean="0">
                <a:solidFill>
                  <a:schemeClr val="tx1"/>
                </a:solidFill>
                <a:latin typeface="+mn-lt"/>
                <a:ea typeface="+mn-ea"/>
                <a:cs typeface="+mn-cs"/>
              </a:rPr>
              <a:t>exercise our abilities to bless them.</a:t>
            </a:r>
            <a:endParaRPr lang="en-US" sz="1600" baseline="0" dirty="0" smtClean="0"/>
          </a:p>
          <a:p>
            <a:endParaRPr lang="en-US" sz="1600" baseline="0" dirty="0" smtClean="0"/>
          </a:p>
          <a:p>
            <a:r>
              <a:rPr lang="en-US" sz="1600" kern="1200" dirty="0" smtClean="0">
                <a:solidFill>
                  <a:schemeClr val="tx1"/>
                </a:solidFill>
                <a:latin typeface="+mn-lt"/>
                <a:ea typeface="+mn-ea"/>
                <a:cs typeface="+mn-cs"/>
              </a:rPr>
              <a:t>From historical Giants of faith with every advantage, to relatively obscure with loads of baggage.  The Bible is busting at the seems with people of living faith...we must follow this example.</a:t>
            </a:r>
          </a:p>
          <a:p>
            <a:endParaRPr lang="en-US" sz="1600" kern="1200" baseline="0" dirty="0" smtClean="0">
              <a:solidFill>
                <a:schemeClr val="tx1"/>
              </a:solidFill>
              <a:latin typeface="+mn-lt"/>
              <a:ea typeface="+mn-ea"/>
              <a:cs typeface="+mn-cs"/>
            </a:endParaRPr>
          </a:p>
          <a:p>
            <a:r>
              <a:rPr lang="en-US" sz="1600" kern="1200" dirty="0" smtClean="0">
                <a:solidFill>
                  <a:schemeClr val="tx1"/>
                </a:solidFill>
                <a:latin typeface="+mn-lt"/>
                <a:ea typeface="+mn-ea"/>
                <a:cs typeface="+mn-cs"/>
              </a:rPr>
              <a:t>Real faith always inspires real action.</a:t>
            </a:r>
          </a:p>
          <a:p>
            <a:r>
              <a:rPr lang="en-US" sz="1600" kern="1200" dirty="0" smtClean="0">
                <a:solidFill>
                  <a:schemeClr val="tx1"/>
                </a:solidFill>
                <a:latin typeface="+mn-lt"/>
                <a:ea typeface="+mn-ea"/>
                <a:cs typeface="+mn-cs"/>
              </a:rPr>
              <a:t>Dead body and a dead faith: neither have movement, action, vitality.</a:t>
            </a:r>
          </a:p>
          <a:p>
            <a:endParaRPr lang="en-US" sz="1600" kern="1200" baseline="0" dirty="0" smtClean="0">
              <a:solidFill>
                <a:schemeClr val="tx1"/>
              </a:solidFill>
              <a:latin typeface="+mn-lt"/>
              <a:ea typeface="+mn-ea"/>
              <a:cs typeface="+mn-cs"/>
            </a:endParaRPr>
          </a:p>
          <a:p>
            <a:r>
              <a:rPr lang="en-US" sz="1600" kern="1200" dirty="0" smtClean="0">
                <a:solidFill>
                  <a:schemeClr val="tx1"/>
                </a:solidFill>
                <a:latin typeface="+mn-lt"/>
                <a:ea typeface="+mn-ea"/>
                <a:cs typeface="+mn-cs"/>
              </a:rPr>
              <a:t>Just because we aren't saved by works doesn't mean we can have faith without them.  Good works always follow living faith.</a:t>
            </a:r>
            <a:endParaRPr lang="en-US" sz="1600" baseline="0" dirty="0" smtClean="0"/>
          </a:p>
        </p:txBody>
      </p:sp>
      <p:sp>
        <p:nvSpPr>
          <p:cNvPr id="4" name="Slide Number Placeholder 3"/>
          <p:cNvSpPr>
            <a:spLocks noGrp="1"/>
          </p:cNvSpPr>
          <p:nvPr>
            <p:ph type="sldNum" sz="quarter" idx="10"/>
          </p:nvPr>
        </p:nvSpPr>
        <p:spPr/>
        <p:txBody>
          <a:bodyPr/>
          <a:lstStyle/>
          <a:p>
            <a:fld id="{DF6DE5CB-590A-C04D-AEC0-88FFBC58F9A5}"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4DE2248-6F52-1147-B0F4-9518474F28CC}" type="datetimeFigureOut">
              <a:rPr lang="en-US" smtClean="0"/>
              <a:pPr/>
              <a:t>5/31/2015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FA980E8-25D5-DA44-82EC-4B4C3575DFA3}" type="slidenum">
              <a:rPr lang="en-US" smtClean="0"/>
              <a:pPr/>
              <a:t>‹#›</a:t>
            </a:fld>
            <a:endParaRPr lang="en-US"/>
          </a:p>
        </p:txBody>
      </p:sp>
    </p:spTree>
  </p:cSld>
  <p:clrMapOvr>
    <a:masterClrMapping/>
  </p:clrMapOvr>
  <p:transition>
    <p:spli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4DE2248-6F52-1147-B0F4-9518474F28CC}" type="datetimeFigureOut">
              <a:rPr lang="en-US" smtClean="0"/>
              <a:pPr/>
              <a:t>5/31/2015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FA980E8-25D5-DA44-82EC-4B4C3575DFA3}" type="slidenum">
              <a:rPr lang="en-US" smtClean="0"/>
              <a:pPr/>
              <a:t>‹#›</a:t>
            </a:fld>
            <a:endParaRPr lang="en-US"/>
          </a:p>
        </p:txBody>
      </p:sp>
    </p:spTree>
  </p:cSld>
  <p:clrMapOvr>
    <a:masterClrMapping/>
  </p:clrMapOvr>
  <p:transition>
    <p:spli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4DE2248-6F52-1147-B0F4-9518474F28CC}" type="datetimeFigureOut">
              <a:rPr lang="en-US" smtClean="0"/>
              <a:pPr/>
              <a:t>5/31/2015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FA980E8-25D5-DA44-82EC-4B4C3575DFA3}" type="slidenum">
              <a:rPr lang="en-US" smtClean="0"/>
              <a:pPr/>
              <a:t>‹#›</a:t>
            </a:fld>
            <a:endParaRPr lang="en-US"/>
          </a:p>
        </p:txBody>
      </p:sp>
    </p:spTree>
  </p:cSld>
  <p:clrMapOvr>
    <a:masterClrMapping/>
  </p:clrMapOvr>
  <p:transition>
    <p:spli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4DE2248-6F52-1147-B0F4-9518474F28CC}" type="datetimeFigureOut">
              <a:rPr lang="en-US" smtClean="0"/>
              <a:pPr/>
              <a:t>5/31/2015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FA980E8-25D5-DA44-82EC-4B4C3575DFA3}" type="slidenum">
              <a:rPr lang="en-US" smtClean="0"/>
              <a:pPr/>
              <a:t>‹#›</a:t>
            </a:fld>
            <a:endParaRPr lang="en-US"/>
          </a:p>
        </p:txBody>
      </p:sp>
    </p:spTree>
  </p:cSld>
  <p:clrMapOvr>
    <a:masterClrMapping/>
  </p:clrMapOvr>
  <p:transition>
    <p:spli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4DE2248-6F52-1147-B0F4-9518474F28CC}" type="datetimeFigureOut">
              <a:rPr lang="en-US" smtClean="0"/>
              <a:pPr/>
              <a:t>5/31/2015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FA980E8-25D5-DA44-82EC-4B4C3575DFA3}" type="slidenum">
              <a:rPr lang="en-US" smtClean="0"/>
              <a:pPr/>
              <a:t>‹#›</a:t>
            </a:fld>
            <a:endParaRPr lang="en-US"/>
          </a:p>
        </p:txBody>
      </p:sp>
    </p:spTree>
  </p:cSld>
  <p:clrMapOvr>
    <a:masterClrMapping/>
  </p:clrMapOvr>
  <p:transition>
    <p:spli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4DE2248-6F52-1147-B0F4-9518474F28CC}" type="datetimeFigureOut">
              <a:rPr lang="en-US" smtClean="0"/>
              <a:pPr/>
              <a:t>5/31/2015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FA980E8-25D5-DA44-82EC-4B4C3575DFA3}" type="slidenum">
              <a:rPr lang="en-US" smtClean="0"/>
              <a:pPr/>
              <a:t>‹#›</a:t>
            </a:fld>
            <a:endParaRPr lang="en-US"/>
          </a:p>
        </p:txBody>
      </p:sp>
    </p:spTree>
  </p:cSld>
  <p:clrMapOvr>
    <a:masterClrMapping/>
  </p:clrMapOvr>
  <p:transition>
    <p:spli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F4DE2248-6F52-1147-B0F4-9518474F28CC}" type="datetimeFigureOut">
              <a:rPr lang="en-US" smtClean="0"/>
              <a:pPr/>
              <a:t>5/31/2015</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5FA980E8-25D5-DA44-82EC-4B4C3575DFA3}" type="slidenum">
              <a:rPr lang="en-US" smtClean="0"/>
              <a:pPr/>
              <a:t>‹#›</a:t>
            </a:fld>
            <a:endParaRPr lang="en-US"/>
          </a:p>
        </p:txBody>
      </p:sp>
    </p:spTree>
  </p:cSld>
  <p:clrMapOvr>
    <a:masterClrMapping/>
  </p:clrMapOvr>
  <p:transition>
    <p:spli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F4DE2248-6F52-1147-B0F4-9518474F28CC}" type="datetimeFigureOut">
              <a:rPr lang="en-US" smtClean="0"/>
              <a:pPr/>
              <a:t>5/31/2015</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5FA980E8-25D5-DA44-82EC-4B4C3575DFA3}" type="slidenum">
              <a:rPr lang="en-US" smtClean="0"/>
              <a:pPr/>
              <a:t>‹#›</a:t>
            </a:fld>
            <a:endParaRPr lang="en-US"/>
          </a:p>
        </p:txBody>
      </p:sp>
    </p:spTree>
  </p:cSld>
  <p:clrMapOvr>
    <a:masterClrMapping/>
  </p:clrMapOvr>
  <p:transition>
    <p:spli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F4DE2248-6F52-1147-B0F4-9518474F28CC}" type="datetimeFigureOut">
              <a:rPr lang="en-US" smtClean="0"/>
              <a:pPr/>
              <a:t>5/31/2015</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5FA980E8-25D5-DA44-82EC-4B4C3575DFA3}" type="slidenum">
              <a:rPr lang="en-US" smtClean="0"/>
              <a:pPr/>
              <a:t>‹#›</a:t>
            </a:fld>
            <a:endParaRPr lang="en-US"/>
          </a:p>
        </p:txBody>
      </p:sp>
    </p:spTree>
  </p:cSld>
  <p:clrMapOvr>
    <a:masterClrMapping/>
  </p:clrMapOvr>
  <p:transition>
    <p:spli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4DE2248-6F52-1147-B0F4-9518474F28CC}" type="datetimeFigureOut">
              <a:rPr lang="en-US" smtClean="0"/>
              <a:pPr/>
              <a:t>5/31/2015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FA980E8-25D5-DA44-82EC-4B4C3575DFA3}" type="slidenum">
              <a:rPr lang="en-US" smtClean="0"/>
              <a:pPr/>
              <a:t>‹#›</a:t>
            </a:fld>
            <a:endParaRPr lang="en-US"/>
          </a:p>
        </p:txBody>
      </p:sp>
    </p:spTree>
  </p:cSld>
  <p:clrMapOvr>
    <a:masterClrMapping/>
  </p:clrMapOvr>
  <p:transition>
    <p:spli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4DE2248-6F52-1147-B0F4-9518474F28CC}" type="datetimeFigureOut">
              <a:rPr lang="en-US" smtClean="0"/>
              <a:pPr/>
              <a:t>5/31/2015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FA980E8-25D5-DA44-82EC-4B4C3575DFA3}" type="slidenum">
              <a:rPr lang="en-US" smtClean="0"/>
              <a:pPr/>
              <a:t>‹#›</a:t>
            </a:fld>
            <a:endParaRPr lang="en-US"/>
          </a:p>
        </p:txBody>
      </p:sp>
    </p:spTree>
  </p:cSld>
  <p:clrMapOvr>
    <a:masterClrMapping/>
  </p:clrMapOvr>
  <p:transition>
    <p:spli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2617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95174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par>
                                <p:cTn id="10" presetID="5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Scale>
                                      <p:cBhvr>
                                        <p:cTn id="12"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3">
                                            <p:txEl>
                                              <p:pRg st="1" end="1"/>
                                            </p:txEl>
                                          </p:spTgt>
                                        </p:tgtEl>
                                        <p:attrNameLst>
                                          <p:attrName>ppt_x</p:attrName>
                                          <p:attrName>ppt_y</p:attrName>
                                        </p:attrNameLst>
                                      </p:cBhvr>
                                    </p:animMotion>
                                    <p:animEffect transition="in" filter="fade">
                                      <p:cBhvr>
                                        <p:cTn id="14" dur="1000"/>
                                        <p:tgtEl>
                                          <p:spTgt spid="3">
                                            <p:txEl>
                                              <p:pRg st="1" end="1"/>
                                            </p:txEl>
                                          </p:spTgt>
                                        </p:tgtEl>
                                      </p:cBhvr>
                                    </p:animEffect>
                                  </p:childTnLst>
                                </p:cTn>
                              </p:par>
                              <p:par>
                                <p:cTn id="15" presetID="5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Scale>
                                      <p:cBhvr>
                                        <p:cTn id="17"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3">
                                            <p:txEl>
                                              <p:pRg st="2" end="2"/>
                                            </p:txEl>
                                          </p:spTgt>
                                        </p:tgtEl>
                                        <p:attrNameLst>
                                          <p:attrName>ppt_x</p:attrName>
                                          <p:attrName>ppt_y</p:attrName>
                                        </p:attrNameLst>
                                      </p:cBhvr>
                                    </p:animMotion>
                                    <p:animEffect transition="in" filter="fade">
                                      <p:cBhvr>
                                        <p:cTn id="19" dur="1000"/>
                                        <p:tgtEl>
                                          <p:spTgt spid="3">
                                            <p:txEl>
                                              <p:pRg st="2" end="2"/>
                                            </p:txEl>
                                          </p:spTgt>
                                        </p:tgtEl>
                                      </p:cBhvr>
                                    </p:animEffect>
                                  </p:childTnLst>
                                </p:cTn>
                              </p:par>
                              <p:par>
                                <p:cTn id="20" presetID="5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Scale>
                                      <p:cBhvr>
                                        <p:cTn id="22"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3" dur="1000" decel="50000" fill="hold">
                                          <p:stCondLst>
                                            <p:cond delay="0"/>
                                          </p:stCondLst>
                                        </p:cTn>
                                        <p:tgtEl>
                                          <p:spTgt spid="3">
                                            <p:txEl>
                                              <p:pRg st="3" end="3"/>
                                            </p:txEl>
                                          </p:spTgt>
                                        </p:tgtEl>
                                        <p:attrNameLst>
                                          <p:attrName>ppt_x</p:attrName>
                                          <p:attrName>ppt_y</p:attrName>
                                        </p:attrNameLst>
                                      </p:cBhvr>
                                    </p:animMotion>
                                    <p:animEffect transition="in" filter="fade">
                                      <p:cBhvr>
                                        <p:cTn id="24" dur="1000"/>
                                        <p:tgtEl>
                                          <p:spTgt spid="3">
                                            <p:txEl>
                                              <p:pRg st="3" end="3"/>
                                            </p:txEl>
                                          </p:spTgt>
                                        </p:tgtEl>
                                      </p:cBhvr>
                                    </p:animEffect>
                                  </p:childTnLst>
                                </p:cTn>
                              </p:par>
                              <p:par>
                                <p:cTn id="25" presetID="52"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Scale>
                                      <p:cBhvr>
                                        <p:cTn id="27"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8" dur="1000" decel="50000" fill="hold">
                                          <p:stCondLst>
                                            <p:cond delay="0"/>
                                          </p:stCondLst>
                                        </p:cTn>
                                        <p:tgtEl>
                                          <p:spTgt spid="3">
                                            <p:txEl>
                                              <p:pRg st="4" end="4"/>
                                            </p:txEl>
                                          </p:spTgt>
                                        </p:tgtEl>
                                        <p:attrNameLst>
                                          <p:attrName>ppt_x</p:attrName>
                                          <p:attrName>ppt_y</p:attrName>
                                        </p:attrNameLst>
                                      </p:cBhvr>
                                    </p:animMotion>
                                    <p:animEffect transition="in" filter="fade">
                                      <p:cBhvr>
                                        <p:cTn id="29"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5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Scale>
                      <p:cBhvr>
                        <p:cTn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dur="1000" decel="50000" fill="hold">
                          <p:stCondLst>
                            <p:cond delay="0"/>
                          </p:stCondLst>
                        </p:cTn>
                        <p:tgtEl>
                          <p:spTgt spid="3"/>
                        </p:tgtEl>
                        <p:attrNameLst>
                          <p:attrName>ppt_x</p:attrName>
                          <p:attrName>ppt_y</p:attrName>
                        </p:attrNameLst>
                      </p:cBhvr>
                    </p:animMotion>
                    <p:animEffect transition="in" filter="fade">
                      <p:cBhvr>
                        <p:cTn dur="1000"/>
                        <p:tgtEl>
                          <p:spTgt spid="3"/>
                        </p:tgtEl>
                      </p:cBhvr>
                    </p:animEffect>
                  </p:childTnLst>
                </p:cTn>
              </p:par>
            </p:tnLst>
          </p:tmpl>
          <p:tmpl lvl="2">
            <p:tnLst>
              <p:par>
                <p:cTn presetID="52"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Scale>
                      <p:cBhvr>
                        <p:cTn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dur="1000" decel="50000" fill="hold">
                          <p:stCondLst>
                            <p:cond delay="0"/>
                          </p:stCondLst>
                        </p:cTn>
                        <p:tgtEl>
                          <p:spTgt spid="3"/>
                        </p:tgtEl>
                        <p:attrNameLst>
                          <p:attrName>ppt_x</p:attrName>
                          <p:attrName>ppt_y</p:attrName>
                        </p:attrNameLst>
                      </p:cBhvr>
                    </p:animMotion>
                    <p:animEffect transition="in" filter="fade">
                      <p:cBhvr>
                        <p:cTn dur="1000"/>
                        <p:tgtEl>
                          <p:spTgt spid="3"/>
                        </p:tgtEl>
                      </p:cBhvr>
                    </p:animEffect>
                  </p:childTnLst>
                </p:cTn>
              </p:par>
            </p:tnLst>
          </p:tmpl>
          <p:tmpl lvl="3">
            <p:tnLst>
              <p:par>
                <p:cTn presetID="52"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Scale>
                      <p:cBhvr>
                        <p:cTn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dur="1000" decel="50000" fill="hold">
                          <p:stCondLst>
                            <p:cond delay="0"/>
                          </p:stCondLst>
                        </p:cTn>
                        <p:tgtEl>
                          <p:spTgt spid="3"/>
                        </p:tgtEl>
                        <p:attrNameLst>
                          <p:attrName>ppt_x</p:attrName>
                          <p:attrName>ppt_y</p:attrName>
                        </p:attrNameLst>
                      </p:cBhvr>
                    </p:animMotion>
                    <p:animEffect transition="in" filter="fade">
                      <p:cBhvr>
                        <p:cTn dur="1000"/>
                        <p:tgtEl>
                          <p:spTgt spid="3"/>
                        </p:tgtEl>
                      </p:cBhvr>
                    </p:animEffect>
                  </p:childTnLst>
                </p:cTn>
              </p:par>
            </p:tnLst>
          </p:tmpl>
          <p:tmpl lvl="4">
            <p:tnLst>
              <p:par>
                <p:cTn presetID="52"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Scale>
                      <p:cBhvr>
                        <p:cTn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dur="1000" decel="50000" fill="hold">
                          <p:stCondLst>
                            <p:cond delay="0"/>
                          </p:stCondLst>
                        </p:cTn>
                        <p:tgtEl>
                          <p:spTgt spid="3"/>
                        </p:tgtEl>
                        <p:attrNameLst>
                          <p:attrName>ppt_x</p:attrName>
                          <p:attrName>ppt_y</p:attrName>
                        </p:attrNameLst>
                      </p:cBhvr>
                    </p:animMotion>
                    <p:animEffect transition="in" filter="fade">
                      <p:cBhvr>
                        <p:cTn dur="1000"/>
                        <p:tgtEl>
                          <p:spTgt spid="3"/>
                        </p:tgtEl>
                      </p:cBhvr>
                    </p:animEffect>
                  </p:childTnLst>
                </p:cTn>
              </p:par>
            </p:tnLst>
          </p:tmpl>
          <p:tmpl lvl="5">
            <p:tnLst>
              <p:par>
                <p:cTn presetID="52"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Scale>
                      <p:cBhvr>
                        <p:cTn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dur="1000" decel="50000" fill="hold">
                          <p:stCondLst>
                            <p:cond delay="0"/>
                          </p:stCondLst>
                        </p:cTn>
                        <p:tgtEl>
                          <p:spTgt spid="3"/>
                        </p:tgtEl>
                        <p:attrNameLst>
                          <p:attrName>ppt_x</p:attrName>
                          <p:attrName>ppt_y</p:attrName>
                        </p:attrNameLst>
                      </p:cBhvr>
                    </p:animMotion>
                    <p:animEffect transition="in" filter="fade">
                      <p:cBhvr>
                        <p:cTn dur="1000"/>
                        <p:tgtEl>
                          <p:spTgt spid="3"/>
                        </p:tgtEl>
                      </p:cBhvr>
                    </p:animEffect>
                  </p:childTnLst>
                </p:cTn>
              </p:par>
            </p:tnLst>
          </p:tmpl>
        </p:tmplLst>
      </p:bldP>
    </p:bldLst>
  </p:timing>
  <p:txStyles>
    <p:titleStyle>
      <a:lvl1pPr algn="ctr" defTabSz="457200" rtl="0" eaLnBrk="1" latinLnBrk="0" hangingPunct="1">
        <a:spcBef>
          <a:spcPct val="0"/>
        </a:spcBef>
        <a:buNone/>
        <a:defRPr sz="440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b="0" kern="1200">
          <a:solidFill>
            <a:schemeClr val="accent2">
              <a:lumMod val="50000"/>
            </a:schemeClr>
          </a:solidFill>
          <a:latin typeface="Arial"/>
          <a:ea typeface="+mn-ea"/>
          <a:cs typeface="Arial"/>
        </a:defRPr>
      </a:lvl1pPr>
      <a:lvl2pPr marL="742950" indent="-285750" algn="l" defTabSz="457200" rtl="0" eaLnBrk="1" latinLnBrk="0" hangingPunct="1">
        <a:spcBef>
          <a:spcPct val="20000"/>
        </a:spcBef>
        <a:buFont typeface="Arial"/>
        <a:buChar char="–"/>
        <a:defRPr sz="2800" b="0" kern="1200">
          <a:solidFill>
            <a:schemeClr val="accent2">
              <a:lumMod val="50000"/>
            </a:schemeClr>
          </a:solidFill>
          <a:latin typeface="Arial"/>
          <a:ea typeface="+mn-ea"/>
          <a:cs typeface="Arial"/>
        </a:defRPr>
      </a:lvl2pPr>
      <a:lvl3pPr marL="1143000" indent="-228600" algn="l" defTabSz="457200" rtl="0" eaLnBrk="1" latinLnBrk="0" hangingPunct="1">
        <a:spcBef>
          <a:spcPct val="20000"/>
        </a:spcBef>
        <a:buFont typeface="Arial"/>
        <a:buChar char="•"/>
        <a:defRPr sz="2400" b="0" kern="1200">
          <a:solidFill>
            <a:schemeClr val="accent2">
              <a:lumMod val="50000"/>
            </a:schemeClr>
          </a:solidFill>
          <a:latin typeface="Arial"/>
          <a:ea typeface="+mn-ea"/>
          <a:cs typeface="Arial"/>
        </a:defRPr>
      </a:lvl3pPr>
      <a:lvl4pPr marL="1600200" indent="-228600" algn="l" defTabSz="457200" rtl="0" eaLnBrk="1" latinLnBrk="0" hangingPunct="1">
        <a:spcBef>
          <a:spcPct val="20000"/>
        </a:spcBef>
        <a:buFont typeface="Arial"/>
        <a:buChar char="–"/>
        <a:defRPr sz="2000" b="0" kern="1200">
          <a:solidFill>
            <a:schemeClr val="accent2">
              <a:lumMod val="50000"/>
            </a:schemeClr>
          </a:solidFill>
          <a:latin typeface="Arial"/>
          <a:ea typeface="+mn-ea"/>
          <a:cs typeface="Arial"/>
        </a:defRPr>
      </a:lvl4pPr>
      <a:lvl5pPr marL="2057400" indent="-228600" algn="l" defTabSz="457200" rtl="0" eaLnBrk="1" latinLnBrk="0" hangingPunct="1">
        <a:spcBef>
          <a:spcPct val="20000"/>
        </a:spcBef>
        <a:buFont typeface="Arial"/>
        <a:buChar char="»"/>
        <a:defRPr sz="2000" b="0" kern="1200">
          <a:solidFill>
            <a:schemeClr val="accent2">
              <a:lumMod val="50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Defining Choices</a:t>
            </a:r>
            <a:endParaRPr lang="en-US" dirty="0"/>
          </a:p>
        </p:txBody>
      </p:sp>
      <p:sp>
        <p:nvSpPr>
          <p:cNvPr id="3" name="Subtitle 2"/>
          <p:cNvSpPr>
            <a:spLocks noGrp="1"/>
          </p:cNvSpPr>
          <p:nvPr>
            <p:ph type="subTitle" idx="1"/>
          </p:nvPr>
        </p:nvSpPr>
        <p:spPr/>
        <p:txBody>
          <a:bodyPr/>
          <a:lstStyle/>
          <a:p>
            <a:endParaRPr lang="en-US"/>
          </a:p>
        </p:txBody>
      </p:sp>
      <p:pic>
        <p:nvPicPr>
          <p:cNvPr id="4" name="Picture 3" descr="DefiningChoices.jpg"/>
          <p:cNvPicPr>
            <a:picLocks noChangeAspect="1"/>
          </p:cNvPicPr>
          <p:nvPr/>
        </p:nvPicPr>
        <p:blipFill>
          <a:blip r:embed="rId3"/>
          <a:stretch>
            <a:fillRect/>
          </a:stretch>
        </p:blipFill>
        <p:spPr>
          <a:xfrm>
            <a:off x="0" y="-1"/>
            <a:ext cx="9144000" cy="6858001"/>
          </a:xfrm>
          <a:prstGeom prst="rect">
            <a:avLst/>
          </a:prstGeom>
        </p:spPr>
      </p:pic>
    </p:spTree>
  </p:cSld>
  <p:clrMapOvr>
    <a:masterClrMapping/>
  </p:clrMapOvr>
  <p:transition>
    <p:spli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Life-Changing Choices</a:t>
            </a:r>
            <a:endParaRPr lang="en-US" b="1" i="1" dirty="0"/>
          </a:p>
        </p:txBody>
      </p:sp>
      <p:sp>
        <p:nvSpPr>
          <p:cNvPr id="3" name="Content Placeholder 2"/>
          <p:cNvSpPr>
            <a:spLocks noGrp="1"/>
          </p:cNvSpPr>
          <p:nvPr>
            <p:ph idx="1"/>
          </p:nvPr>
        </p:nvSpPr>
        <p:spPr/>
        <p:txBody>
          <a:bodyPr/>
          <a:lstStyle/>
          <a:p>
            <a:r>
              <a:rPr lang="en-US" b="1" dirty="0" smtClean="0"/>
              <a:t>I Choose Perseverance.</a:t>
            </a:r>
          </a:p>
          <a:p>
            <a:pPr lvl="1"/>
            <a:r>
              <a:rPr lang="en-US" dirty="0" smtClean="0"/>
              <a:t>James 1:1-12</a:t>
            </a:r>
          </a:p>
          <a:p>
            <a:r>
              <a:rPr lang="en-US" b="1" dirty="0" smtClean="0"/>
              <a:t>I Choose Responsibility.</a:t>
            </a:r>
          </a:p>
          <a:p>
            <a:pPr lvl="1"/>
            <a:r>
              <a:rPr lang="en-US" dirty="0" smtClean="0"/>
              <a:t>James 1:13-18</a:t>
            </a:r>
          </a:p>
          <a:p>
            <a:r>
              <a:rPr lang="en-US" b="1" dirty="0" smtClean="0"/>
              <a:t>I Choose Transformation.</a:t>
            </a:r>
          </a:p>
          <a:p>
            <a:pPr lvl="1"/>
            <a:r>
              <a:rPr lang="en-US" dirty="0" smtClean="0"/>
              <a:t>James 1:19-27</a:t>
            </a:r>
            <a:endParaRPr lang="en-US" dirty="0"/>
          </a:p>
        </p:txBody>
      </p:sp>
    </p:spTree>
  </p:cSld>
  <p:clrMapOvr>
    <a:masterClrMapping/>
  </p:clrMapOvr>
  <p:transition>
    <p:spli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Life-Changing Choices</a:t>
            </a:r>
            <a:endParaRPr lang="en-US" b="1" i="1" dirty="0"/>
          </a:p>
        </p:txBody>
      </p:sp>
      <p:sp>
        <p:nvSpPr>
          <p:cNvPr id="3" name="Content Placeholder 2"/>
          <p:cNvSpPr>
            <a:spLocks noGrp="1"/>
          </p:cNvSpPr>
          <p:nvPr>
            <p:ph idx="1"/>
          </p:nvPr>
        </p:nvSpPr>
        <p:spPr/>
        <p:txBody>
          <a:bodyPr/>
          <a:lstStyle/>
          <a:p>
            <a:r>
              <a:rPr lang="en-US" b="1" dirty="0" smtClean="0"/>
              <a:t>I Choose To Welcome with Wow.</a:t>
            </a:r>
          </a:p>
          <a:p>
            <a:pPr lvl="1"/>
            <a:r>
              <a:rPr lang="en-US" dirty="0" smtClean="0"/>
              <a:t>James 2:1-9</a:t>
            </a:r>
          </a:p>
          <a:p>
            <a:r>
              <a:rPr lang="en-US" b="1" dirty="0" smtClean="0"/>
              <a:t>I Choose To Answer Pleas for Mercy.</a:t>
            </a:r>
          </a:p>
          <a:p>
            <a:pPr lvl="1"/>
            <a:r>
              <a:rPr lang="en-US" dirty="0" smtClean="0"/>
              <a:t>James 2:10-13</a:t>
            </a:r>
          </a:p>
          <a:p>
            <a:r>
              <a:rPr lang="en-US" b="1" dirty="0" smtClean="0"/>
              <a:t>I Choose To Imitate Living Faith.</a:t>
            </a:r>
          </a:p>
          <a:p>
            <a:pPr lvl="1"/>
            <a:r>
              <a:rPr lang="en-US" dirty="0" smtClean="0"/>
              <a:t>James 2:14-26</a:t>
            </a:r>
            <a:endParaRPr lang="en-US" dirty="0"/>
          </a:p>
        </p:txBody>
      </p:sp>
    </p:spTree>
  </p:cSld>
  <p:clrMapOvr>
    <a:masterClrMapping/>
  </p:clrMapOvr>
  <p:transition>
    <p:spli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Life-Changing Choices</a:t>
            </a:r>
            <a:endParaRPr lang="en-US" b="1" i="1" dirty="0"/>
          </a:p>
        </p:txBody>
      </p:sp>
      <p:sp>
        <p:nvSpPr>
          <p:cNvPr id="3" name="Content Placeholder 2"/>
          <p:cNvSpPr>
            <a:spLocks noGrp="1"/>
          </p:cNvSpPr>
          <p:nvPr>
            <p:ph idx="1"/>
          </p:nvPr>
        </p:nvSpPr>
        <p:spPr>
          <a:xfrm>
            <a:off x="457200" y="1951740"/>
            <a:ext cx="8490174" cy="4525963"/>
          </a:xfrm>
        </p:spPr>
        <p:txBody>
          <a:bodyPr>
            <a:normAutofit/>
          </a:bodyPr>
          <a:lstStyle/>
          <a:p>
            <a:pPr>
              <a:buNone/>
            </a:pPr>
            <a:r>
              <a:rPr lang="en-US" b="1" dirty="0" smtClean="0"/>
              <a:t>A Conversation With James About </a:t>
            </a:r>
            <a:br>
              <a:rPr lang="en-US" b="1" dirty="0" smtClean="0"/>
            </a:br>
            <a:r>
              <a:rPr lang="en-US" b="1" dirty="0" smtClean="0"/>
              <a:t>The Power &amp; Use of Our Words (3:1-12)</a:t>
            </a:r>
          </a:p>
          <a:p>
            <a:r>
              <a:rPr lang="en-US" dirty="0" smtClean="0"/>
              <a:t>I Will Teach With Precision. (1-2)</a:t>
            </a:r>
          </a:p>
          <a:p>
            <a:r>
              <a:rPr lang="en-US" dirty="0" smtClean="0"/>
              <a:t>I Will Speak With My Destination In </a:t>
            </a:r>
            <a:br>
              <a:rPr lang="en-US" dirty="0" smtClean="0"/>
            </a:br>
            <a:r>
              <a:rPr lang="en-US" dirty="0" smtClean="0"/>
              <a:t> Mind. (3-5)</a:t>
            </a:r>
          </a:p>
          <a:p>
            <a:r>
              <a:rPr lang="en-US" dirty="0" smtClean="0"/>
              <a:t>I Will Guard Against Impulsive Words. (6-8)</a:t>
            </a:r>
          </a:p>
          <a:p>
            <a:r>
              <a:rPr lang="en-US" dirty="0" smtClean="0"/>
              <a:t>I Will Decontaminate My Speech. (9-12)</a:t>
            </a:r>
          </a:p>
        </p:txBody>
      </p:sp>
    </p:spTree>
  </p:cSld>
  <p:clrMapOvr>
    <a:masterClrMapping/>
  </p:clrMapOvr>
  <p:transition>
    <p:spli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Life-Changing Choices</a:t>
            </a:r>
            <a:endParaRPr lang="en-US" b="1" i="1" dirty="0"/>
          </a:p>
        </p:txBody>
      </p:sp>
      <p:sp>
        <p:nvSpPr>
          <p:cNvPr id="3" name="Content Placeholder 2"/>
          <p:cNvSpPr>
            <a:spLocks noGrp="1"/>
          </p:cNvSpPr>
          <p:nvPr>
            <p:ph idx="1"/>
          </p:nvPr>
        </p:nvSpPr>
        <p:spPr/>
        <p:txBody>
          <a:bodyPr>
            <a:normAutofit/>
          </a:bodyPr>
          <a:lstStyle/>
          <a:p>
            <a:pPr>
              <a:buNone/>
            </a:pPr>
            <a:r>
              <a:rPr lang="en-US" b="1" dirty="0" smtClean="0"/>
              <a:t>A Conversation With James About </a:t>
            </a:r>
            <a:br>
              <a:rPr lang="en-US" b="1" dirty="0" smtClean="0"/>
            </a:br>
            <a:r>
              <a:rPr lang="en-US" b="1" dirty="0" smtClean="0"/>
              <a:t>My Thinking (3:13-18)</a:t>
            </a:r>
          </a:p>
          <a:p>
            <a:r>
              <a:rPr lang="en-US" dirty="0" smtClean="0"/>
              <a:t>I Will Look For Gentleness As The True Indicator of Wisdom. (13)</a:t>
            </a:r>
          </a:p>
          <a:p>
            <a:r>
              <a:rPr lang="en-US" dirty="0" smtClean="0"/>
              <a:t>I Will Replace Jealousy &amp; Ambition with </a:t>
            </a:r>
            <a:br>
              <a:rPr lang="en-US" dirty="0" smtClean="0"/>
            </a:br>
            <a:r>
              <a:rPr lang="en-US" dirty="0" smtClean="0"/>
              <a:t>Joy, Service &amp; Humility. (14-16)</a:t>
            </a:r>
          </a:p>
          <a:p>
            <a:r>
              <a:rPr lang="en-US" dirty="0" smtClean="0"/>
              <a:t>I Will Examine My Options Through The </a:t>
            </a:r>
            <a:br>
              <a:rPr lang="en-US" dirty="0" smtClean="0"/>
            </a:br>
            <a:r>
              <a:rPr lang="en-US" dirty="0" smtClean="0"/>
              <a:t>Lens of Righteousness. (17-18)</a:t>
            </a:r>
          </a:p>
        </p:txBody>
      </p:sp>
    </p:spTree>
  </p:cSld>
  <p:clrMapOvr>
    <a:masterClrMapping/>
  </p:clrMapOvr>
  <p:transition>
    <p:spli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Defining Choices</a:t>
            </a:r>
            <a:endParaRPr lang="en-US" dirty="0"/>
          </a:p>
        </p:txBody>
      </p:sp>
      <p:sp>
        <p:nvSpPr>
          <p:cNvPr id="3" name="Subtitle 2"/>
          <p:cNvSpPr>
            <a:spLocks noGrp="1"/>
          </p:cNvSpPr>
          <p:nvPr>
            <p:ph type="subTitle" idx="1"/>
          </p:nvPr>
        </p:nvSpPr>
        <p:spPr/>
        <p:txBody>
          <a:bodyPr/>
          <a:lstStyle/>
          <a:p>
            <a:endParaRPr lang="en-US"/>
          </a:p>
        </p:txBody>
      </p:sp>
      <p:pic>
        <p:nvPicPr>
          <p:cNvPr id="4" name="Picture 3" descr="DefiningChoices.jpg"/>
          <p:cNvPicPr>
            <a:picLocks noChangeAspect="1"/>
          </p:cNvPicPr>
          <p:nvPr/>
        </p:nvPicPr>
        <p:blipFill>
          <a:blip r:embed="rId3"/>
          <a:stretch>
            <a:fillRect/>
          </a:stretch>
        </p:blipFill>
        <p:spPr>
          <a:xfrm>
            <a:off x="0" y="-1"/>
            <a:ext cx="9144000" cy="6858001"/>
          </a:xfrm>
          <a:prstGeom prst="rect">
            <a:avLst/>
          </a:prstGeom>
        </p:spPr>
      </p:pic>
    </p:spTree>
  </p:cSld>
  <p:clrMapOvr>
    <a:masterClrMapping/>
  </p:clrMapOvr>
  <p:transition>
    <p:split/>
  </p:transition>
  <p:timing>
    <p:tnLst>
      <p:par>
        <p:cTn id="1" dur="indefinite" restart="never" nodeType="tmRoot"/>
      </p:par>
    </p:tnLst>
  </p:timing>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313</TotalTime>
  <Words>1483</Words>
  <Application>Microsoft Office PowerPoint</Application>
  <PresentationFormat>On-screen Show (4:3)</PresentationFormat>
  <Paragraphs>126</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Theme</vt:lpstr>
      <vt:lpstr>Defining Choices</vt:lpstr>
      <vt:lpstr>Life-Changing Choices</vt:lpstr>
      <vt:lpstr>Life-Changing Choices</vt:lpstr>
      <vt:lpstr>Life-Changing Choices</vt:lpstr>
      <vt:lpstr>Life-Changing Choices</vt:lpstr>
      <vt:lpstr>Defining Choices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Defining Choices</dc:title>
  <dc:creator>Phillip Shumake</dc:creator>
  <cp:lastModifiedBy>East End</cp:lastModifiedBy>
  <cp:revision>100</cp:revision>
  <cp:lastPrinted>2015-05-17T01:38:05Z</cp:lastPrinted>
  <dcterms:created xsi:type="dcterms:W3CDTF">2015-05-29T15:46:39Z</dcterms:created>
  <dcterms:modified xsi:type="dcterms:W3CDTF">2015-05-31T13:02:19Z</dcterms:modified>
</cp:coreProperties>
</file>