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sldIdLst>
    <p:sldId id="256" r:id="rId2"/>
    <p:sldId id="257" r:id="rId3"/>
    <p:sldId id="260"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47793" autoAdjust="0"/>
  </p:normalViewPr>
  <p:slideViewPr>
    <p:cSldViewPr snapToGrid="0" snapToObjects="1">
      <p:cViewPr varScale="1">
        <p:scale>
          <a:sx n="53" d="100"/>
          <a:sy n="53" d="100"/>
        </p:scale>
        <p:origin x="-2480" y="-1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9" d="100"/>
          <a:sy n="89" d="100"/>
        </p:scale>
        <p:origin x="-2880"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88D14-9153-854B-9CEF-DF8775270C06}" type="datetimeFigureOut">
              <a:rPr lang="en-US" smtClean="0"/>
              <a:pPr/>
              <a:t>5/22/15</a:t>
            </a:fld>
            <a:endParaRPr lang="en-US"/>
          </a:p>
        </p:txBody>
      </p:sp>
      <p:sp>
        <p:nvSpPr>
          <p:cNvPr id="4" name="Slide Image Placeholder 3"/>
          <p:cNvSpPr>
            <a:spLocks noGrp="1" noRot="1" noChangeAspect="1"/>
          </p:cNvSpPr>
          <p:nvPr>
            <p:ph type="sldImg" idx="2"/>
          </p:nvPr>
        </p:nvSpPr>
        <p:spPr>
          <a:xfrm>
            <a:off x="1567078" y="90720"/>
            <a:ext cx="3558765" cy="266907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0944" y="2865633"/>
            <a:ext cx="6607000" cy="613094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737400" y="457200"/>
            <a:ext cx="869600" cy="457200"/>
          </a:xfrm>
          <a:prstGeom prst="rect">
            <a:avLst/>
          </a:prstGeom>
        </p:spPr>
        <p:txBody>
          <a:bodyPr vert="horz" lIns="91440" tIns="45720" rIns="91440" bIns="45720" rtlCol="0" anchor="b"/>
          <a:lstStyle>
            <a:lvl1pPr algn="r">
              <a:defRPr sz="1200"/>
            </a:lvl1pPr>
          </a:lstStyle>
          <a:p>
            <a:fld id="{DF6DE5CB-590A-C04D-AEC0-88FFBC58F9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From</a:t>
            </a:r>
            <a:r>
              <a:rPr lang="en-US" sz="1400" baseline="0" dirty="0" smtClean="0"/>
              <a:t> now until VBS begins we are walking thru James chapter by chapter.  Our focus is on the choices that James sets before us. Because not only is this an incredibly practical book – since we all face these issues in our daily lives – but is also a defining book.  Because the choices we make on these topics will dictate the outcome of our life.</a:t>
            </a:r>
          </a:p>
          <a:p>
            <a:endParaRPr lang="en-US" sz="1400" baseline="0" dirty="0" smtClean="0"/>
          </a:p>
          <a:p>
            <a:r>
              <a:rPr lang="en-US" sz="1400" baseline="0" dirty="0" smtClean="0"/>
              <a:t>We are Seeking to make </a:t>
            </a:r>
            <a:r>
              <a:rPr lang="en-US" sz="1400" dirty="0" smtClean="0"/>
              <a:t>Deliberate </a:t>
            </a:r>
            <a:r>
              <a:rPr lang="en-US" sz="1400" dirty="0" smtClean="0"/>
              <a:t>&amp; Informed Choices – To produce the very best outcome</a:t>
            </a:r>
            <a:r>
              <a:rPr lang="en-US" sz="1400" dirty="0" smtClean="0"/>
              <a:t>.</a:t>
            </a:r>
          </a:p>
          <a:p>
            <a:endParaRPr lang="en-US" sz="1400" baseline="0" dirty="0" smtClean="0"/>
          </a:p>
          <a:p>
            <a:r>
              <a:rPr lang="en-US" sz="1400" baseline="0" dirty="0" smtClean="0"/>
              <a:t>Review…  WE said some are counter-intuitive. They aren’t easy, they don’t have the quickest pay-off….but they do refine and improve our character helping us reach our </a:t>
            </a:r>
            <a:r>
              <a:rPr lang="en-US" sz="1400" baseline="0" smtClean="0"/>
              <a:t>fullest potential.</a:t>
            </a:r>
          </a:p>
          <a:p>
            <a:endParaRPr lang="en-US" sz="1400" baseline="0" dirty="0" smtClean="0"/>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F6DE5CB-590A-C04D-AEC0-88FFBC58F9A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baseline="0" dirty="0" smtClean="0"/>
              <a:t>I </a:t>
            </a:r>
            <a:r>
              <a:rPr lang="en-US" b="1" baseline="0" dirty="0" smtClean="0"/>
              <a:t>CHOOSE PERSERANCE.  Knowing it brings perfecting.</a:t>
            </a:r>
          </a:p>
          <a:p>
            <a:endParaRPr lang="en-US" b="1" baseline="0" dirty="0" smtClean="0"/>
          </a:p>
          <a:p>
            <a:r>
              <a:rPr lang="en-US" b="1" baseline="0" dirty="0" smtClean="0"/>
              <a:t>I CHOOSE RESPONSIBILITY. Knowing it brings fruitfulness.</a:t>
            </a:r>
          </a:p>
          <a:p>
            <a:endParaRPr lang="en-US" b="1" baseline="0" dirty="0" smtClean="0"/>
          </a:p>
          <a:p>
            <a:r>
              <a:rPr lang="en-US" b="1" baseline="0" dirty="0" smtClean="0"/>
              <a:t>I CHOOSE TRANSFORMATION. Knowing that following Jesus encompasses what I learn, what I do, and what I become.</a:t>
            </a:r>
          </a:p>
          <a:p>
            <a:endParaRPr lang="en-US" b="1" baseline="0" dirty="0" smtClean="0"/>
          </a:p>
          <a:p>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6863" y="90488"/>
            <a:ext cx="3559175" cy="2668587"/>
          </a:xfrm>
        </p:spPr>
      </p:sp>
      <p:sp>
        <p:nvSpPr>
          <p:cNvPr id="3" name="Notes Placeholder 2"/>
          <p:cNvSpPr>
            <a:spLocks noGrp="1"/>
          </p:cNvSpPr>
          <p:nvPr>
            <p:ph type="body" idx="1"/>
          </p:nvPr>
        </p:nvSpPr>
        <p:spPr/>
        <p:txBody>
          <a:bodyPr>
            <a:normAutofit fontScale="92500"/>
          </a:bodyPr>
          <a:lstStyle/>
          <a:p>
            <a:r>
              <a:rPr lang="en-US" b="1" baseline="0" dirty="0" smtClean="0"/>
              <a:t>I CHOOSE TO WELCOME With WOW.</a:t>
            </a:r>
          </a:p>
          <a:p>
            <a:endParaRPr lang="en-US" baseline="0" dirty="0" smtClean="0"/>
          </a:p>
          <a:p>
            <a:r>
              <a:rPr lang="en-US" baseline="0" dirty="0" smtClean="0"/>
              <a:t>It’s going to be a welcome to remember</a:t>
            </a:r>
            <a:r>
              <a:rPr lang="en-US" baseline="0" dirty="0" smtClean="0"/>
              <a:t>.</a:t>
            </a:r>
          </a:p>
          <a:p>
            <a:endParaRPr lang="en-US" baseline="0" dirty="0" smtClean="0"/>
          </a:p>
          <a:p>
            <a:r>
              <a:rPr lang="en-US" baseline="0" dirty="0" smtClean="0"/>
              <a:t>Wow, this is not the way the rest of the world treats people. </a:t>
            </a:r>
          </a:p>
          <a:p>
            <a:endParaRPr lang="en-US" baseline="0" dirty="0" smtClean="0"/>
          </a:p>
          <a:p>
            <a:r>
              <a:rPr lang="en-US" baseline="0" dirty="0" smtClean="0"/>
              <a:t>Wow, they were so friendly.</a:t>
            </a:r>
          </a:p>
          <a:p>
            <a:r>
              <a:rPr lang="en-US" baseline="0" dirty="0" smtClean="0"/>
              <a:t>Wow, they really cared about me.</a:t>
            </a:r>
          </a:p>
          <a:p>
            <a:r>
              <a:rPr lang="en-US" baseline="0" dirty="0" smtClean="0"/>
              <a:t>Wow, they helped me get exactly where I needed to be.</a:t>
            </a:r>
          </a:p>
          <a:p>
            <a:r>
              <a:rPr lang="en-US" baseline="0" dirty="0" smtClean="0"/>
              <a:t>Wow, they made me feel right at home.</a:t>
            </a:r>
          </a:p>
          <a:p>
            <a:r>
              <a:rPr lang="en-US" baseline="0" dirty="0" smtClean="0"/>
              <a:t>Wow, they are really living what they are preaching.</a:t>
            </a:r>
          </a:p>
          <a:p>
            <a:r>
              <a:rPr lang="en-US" baseline="0" dirty="0" smtClean="0"/>
              <a:t>Wow, they could be my new friends.</a:t>
            </a:r>
          </a:p>
          <a:p>
            <a:r>
              <a:rPr lang="en-US" baseline="0" dirty="0" smtClean="0"/>
              <a:t>Wow, those people genuinely want to help me and my family get to heaven.</a:t>
            </a:r>
          </a:p>
          <a:p>
            <a:endParaRPr lang="en-US" baseline="0" dirty="0" smtClean="0"/>
          </a:p>
          <a:p>
            <a:r>
              <a:rPr lang="en-US" baseline="0" dirty="0" smtClean="0"/>
              <a:t>*Everyone has an invisible sign hanging around their neck that says: Make me feel special.</a:t>
            </a:r>
          </a:p>
          <a:p>
            <a:endParaRPr lang="en-US" baseline="0" dirty="0" smtClean="0"/>
          </a:p>
          <a:p>
            <a:r>
              <a:rPr lang="en-US" baseline="0" dirty="0" smtClean="0"/>
              <a:t>*Disney, be our guest.</a:t>
            </a:r>
          </a:p>
          <a:p>
            <a:r>
              <a:rPr lang="en-US" baseline="0" dirty="0" smtClean="0"/>
              <a:t>*to Treat others Better than they expect to be treated.</a:t>
            </a:r>
          </a:p>
          <a:p>
            <a:pPr>
              <a:buFontTx/>
              <a:buChar char="•"/>
            </a:pPr>
            <a:r>
              <a:rPr lang="en-US" baseline="0" dirty="0" smtClean="0"/>
              <a:t>To Inspire REVERENCE for God rather than for them to blaspheme God.</a:t>
            </a:r>
          </a:p>
          <a:p>
            <a:pPr>
              <a:buFontTx/>
              <a:buChar char="•"/>
            </a:pPr>
            <a:r>
              <a:rPr lang="en-US" baseline="0" dirty="0" smtClean="0"/>
              <a:t>To Create a Feeling of HONOR, instead of a feeling of dishonor.</a:t>
            </a:r>
          </a:p>
          <a:p>
            <a:pPr>
              <a:buFontTx/>
              <a:buChar char="•"/>
            </a:pPr>
            <a:endParaRPr lang="en-US" baseline="0" dirty="0" smtClean="0"/>
          </a:p>
          <a:p>
            <a:pPr>
              <a:buFontTx/>
              <a:buNone/>
            </a:pPr>
            <a:r>
              <a:rPr lang="en-US" baseline="0" dirty="0" smtClean="0"/>
              <a:t>**** I know there are some people who just think – okay, Phillip you’re making too big a deal out of this – how important is it really?  Guys: It is so important GOD PUT IT IN THE BIBLE!  Of all things in history He could have recorded, of all the things He could have taught us – God took the time to say – HEY CHRISTIAN!  The way you welcome people says a lot about the God you are serving – WARM IT UP ALREADY!</a:t>
            </a:r>
          </a:p>
          <a:p>
            <a:pPr>
              <a:buFontTx/>
              <a:buNone/>
            </a:pPr>
            <a:endParaRPr lang="en-US" baseline="0" dirty="0" smtClean="0"/>
          </a:p>
          <a:p>
            <a:pPr>
              <a:buFontTx/>
              <a:buNone/>
            </a:pPr>
            <a:r>
              <a:rPr lang="en-US" baseline="0" dirty="0" smtClean="0"/>
              <a:t>You see, the world knows what we claim…. We claim to be caring and loving, and reaching out to sinners no matter what their past or where they are from.  But if we don’t live up to that in our treatment of others, then we are</a:t>
            </a:r>
          </a:p>
          <a:p>
            <a:pPr>
              <a:buFontTx/>
              <a:buNone/>
            </a:pPr>
            <a:endParaRPr lang="en-US" baseline="0" dirty="0" smtClean="0"/>
          </a:p>
          <a:p>
            <a:pPr>
              <a:buFontTx/>
              <a:buNone/>
            </a:pPr>
            <a:r>
              <a:rPr lang="en-US" baseline="0" dirty="0" smtClean="0"/>
              <a:t>*** How would you like to join a group where even after attending the meetings for 6 months half the people never even learned your name?  We would never do that in a business. We would never do that in a charitable organization.</a:t>
            </a:r>
          </a:p>
          <a:p>
            <a:pPr>
              <a:buFontTx/>
              <a:buNone/>
            </a:pPr>
            <a:endParaRPr lang="en-US" baseline="0" dirty="0" smtClean="0"/>
          </a:p>
          <a:p>
            <a:pPr>
              <a:buFontTx/>
              <a:buNone/>
            </a:pPr>
            <a:r>
              <a:rPr lang="en-US" baseline="0" dirty="0" smtClean="0"/>
              <a:t>You’ve all heard of “Mystery” customers who come in and evaluate a store’s customer service.  A few weeks ago I read of a church that volunteered to have “Mystery Guest” visit their services…What would that person say about their visit here?  Let’s work together to help them say “wow.”  </a:t>
            </a:r>
            <a:endParaRPr lang="en-US" baseline="0" dirty="0" smtClean="0"/>
          </a:p>
          <a:p>
            <a:pPr>
              <a:buFontTx/>
              <a:buNone/>
            </a:pPr>
            <a:endParaRPr lang="en-US" baseline="0" dirty="0" smtClean="0"/>
          </a:p>
          <a:p>
            <a:pPr>
              <a:buFontTx/>
              <a:buNone/>
            </a:pPr>
            <a:r>
              <a:rPr lang="en-US" sz="1200" kern="1200" dirty="0" smtClean="0">
                <a:solidFill>
                  <a:schemeClr val="tx1"/>
                </a:solidFill>
                <a:latin typeface="+mn-lt"/>
                <a:ea typeface="+mn-ea"/>
                <a:cs typeface="+mn-cs"/>
              </a:rPr>
              <a:t>Don't let appearance cause you to treat any less lovingly.</a:t>
            </a:r>
          </a:p>
          <a:p>
            <a:pPr>
              <a:buFontTx/>
              <a:buNone/>
            </a:pPr>
            <a:r>
              <a:rPr lang="en-US" sz="1200" kern="1200" dirty="0" smtClean="0">
                <a:solidFill>
                  <a:schemeClr val="tx1"/>
                </a:solidFill>
                <a:latin typeface="+mn-lt"/>
                <a:ea typeface="+mn-ea"/>
                <a:cs typeface="+mn-cs"/>
              </a:rPr>
              <a:t>Be mindful of seating - make a great place for them. With you? On an aisle? Middle to back?</a:t>
            </a:r>
          </a:p>
          <a:p>
            <a:pPr>
              <a:buFontTx/>
              <a:buNone/>
            </a:pPr>
            <a:endParaRPr lang="en-US" sz="1200" kern="1200" dirty="0" smtClean="0">
              <a:solidFill>
                <a:schemeClr val="tx1"/>
              </a:solidFill>
              <a:latin typeface="+mn-lt"/>
              <a:ea typeface="+mn-ea"/>
              <a:cs typeface="+mn-cs"/>
            </a:endParaRPr>
          </a:p>
          <a:p>
            <a:pPr>
              <a:buFontTx/>
              <a:buNone/>
            </a:pPr>
            <a:r>
              <a:rPr lang="en-US" sz="1200" kern="1200" dirty="0" smtClean="0">
                <a:solidFill>
                  <a:schemeClr val="tx1"/>
                </a:solidFill>
                <a:latin typeface="+mn-lt"/>
                <a:ea typeface="+mn-ea"/>
                <a:cs typeface="+mn-cs"/>
              </a:rPr>
              <a:t>Love neighbor:: Good Samaritan- I will step in and help</a:t>
            </a:r>
            <a:r>
              <a:rPr lang="en-US" sz="1200" kern="1200" baseline="0" dirty="0" smtClean="0">
                <a:solidFill>
                  <a:schemeClr val="tx1"/>
                </a:solidFill>
                <a:latin typeface="+mn-lt"/>
                <a:ea typeface="+mn-ea"/>
                <a:cs typeface="+mn-cs"/>
              </a:rPr>
              <a:t> this person…the college student far from home. The young couple just getting started. The recent widow who needs a hug.  I’m going to make a CONSCIOUS and DELIBERATE choice to treat this person with love.</a:t>
            </a:r>
            <a:endParaRPr lang="en-US" baseline="0" dirty="0" smtClean="0"/>
          </a:p>
          <a:p>
            <a:pPr>
              <a:buFontTx/>
              <a:buNone/>
            </a:pPr>
            <a:endParaRPr lang="en-US" baseline="0" dirty="0" smtClean="0"/>
          </a:p>
          <a:p>
            <a:pPr>
              <a:buFontTx/>
              <a:buNone/>
            </a:pPr>
            <a:endParaRPr lang="en-US" baseline="0" dirty="0" smtClean="0"/>
          </a:p>
          <a:p>
            <a:endParaRPr lang="en-US" baseline="0" dirty="0" smtClean="0"/>
          </a:p>
          <a:p>
            <a:r>
              <a:rPr lang="en-US" b="1" baseline="0" dirty="0" smtClean="0"/>
              <a:t>I CHOOSE MERCY</a:t>
            </a:r>
          </a:p>
          <a:p>
            <a:pPr>
              <a:buFont typeface="Wingdings" pitchFamily="8" charset="2"/>
              <a:buChar char="Ø"/>
            </a:pPr>
            <a:r>
              <a:rPr lang="en-US" baseline="0" dirty="0" smtClean="0"/>
              <a:t>Love is going to begin when I first meet a new person, and it’s going to continue on in my relationships with them.</a:t>
            </a:r>
          </a:p>
          <a:p>
            <a:pPr>
              <a:buFont typeface="Wingdings" pitchFamily="8" charset="2"/>
              <a:buNone/>
            </a:pPr>
            <a:endParaRPr lang="en-US" baseline="0" dirty="0" smtClean="0"/>
          </a:p>
          <a:p>
            <a:pPr>
              <a:buFont typeface="Wingdings" pitchFamily="8" charset="2"/>
              <a:buNone/>
            </a:pPr>
            <a:r>
              <a:rPr lang="en-US" baseline="0" dirty="0" smtClean="0"/>
              <a:t>Compassion + Action = Mercy</a:t>
            </a:r>
          </a:p>
          <a:p>
            <a:pPr>
              <a:buFont typeface="Wingdings" pitchFamily="8" charset="2"/>
              <a:buNone/>
            </a:pPr>
            <a:r>
              <a:rPr lang="en-US" baseline="0" dirty="0" smtClean="0"/>
              <a:t>Mercy is more than a feeling of sympathy or hope.  Mercy takes action.</a:t>
            </a:r>
          </a:p>
          <a:p>
            <a:pPr>
              <a:buFont typeface="Wingdings" pitchFamily="8" charset="2"/>
              <a:buNone/>
            </a:pPr>
            <a:endParaRPr lang="en-US" baseline="0" dirty="0" smtClean="0"/>
          </a:p>
          <a:p>
            <a:pPr>
              <a:buFont typeface="Wingdings" pitchFamily="8" charset="2"/>
              <a:buNone/>
            </a:pPr>
            <a:endParaRPr lang="en-US" baseline="0" dirty="0" smtClean="0"/>
          </a:p>
          <a:p>
            <a:pPr>
              <a:buFont typeface="Wingdings" pitchFamily="8" charset="2"/>
              <a:buNone/>
            </a:pPr>
            <a:r>
              <a:rPr lang="en-US" baseline="0" dirty="0" smtClean="0"/>
              <a:t>*VS 10-11 Lay down God’s measurement system. When it comes to keeping the law – you are either guilty or innocent. You either crossed the line or you didn’t.   You are either Perfect or you have Sin on your Record. One or the other.  Truth is: we all have sin on our record. We have all crossed the line either a little or a lot – a few times or many times  - but we’ve all crossed the line. So what does God want us to do about it?  TREAT OTHERS WITH KINDNESS.</a:t>
            </a:r>
          </a:p>
          <a:p>
            <a:pPr>
              <a:buFont typeface="Wingdings" pitchFamily="8" charset="2"/>
              <a:buNone/>
            </a:pPr>
            <a:endParaRPr lang="en-US" baseline="0" dirty="0" smtClean="0"/>
          </a:p>
          <a:p>
            <a:pPr>
              <a:buFont typeface="Wingdings" pitchFamily="8" charset="2"/>
              <a:buNone/>
            </a:pPr>
            <a:r>
              <a:rPr lang="en-US" baseline="0" dirty="0" smtClean="0"/>
              <a:t>Don’t rebuke others with outrageous moral superiority – remember we are all guilty.  We are just one guilty person, telling another guilty person – how to escape from our death sentence!</a:t>
            </a:r>
          </a:p>
          <a:p>
            <a:pPr>
              <a:buFont typeface="Wingdings" pitchFamily="8" charset="2"/>
              <a:buNone/>
            </a:pPr>
            <a:endParaRPr lang="en-US" baseline="0" dirty="0" smtClean="0"/>
          </a:p>
          <a:p>
            <a:pPr>
              <a:buFont typeface="Wingdings" pitchFamily="8" charset="2"/>
              <a:buNone/>
            </a:pPr>
            <a:r>
              <a:rPr lang="en-US" baseline="0" dirty="0" smtClean="0"/>
              <a:t>#1.) Speak &amp; Act…. What we say and what we do – both speak volumes.  The fact that we are a redeemed people should influence us tremendously!  We should be people who are quick to extend a second chance to others because we’ve been given a second chance too many times to count!!!</a:t>
            </a:r>
          </a:p>
          <a:p>
            <a:pPr>
              <a:buFont typeface="Wingdings" pitchFamily="8" charset="2"/>
              <a:buNone/>
            </a:pPr>
            <a:endParaRPr lang="en-US" baseline="0" dirty="0" smtClean="0"/>
          </a:p>
          <a:p>
            <a:pPr>
              <a:buFont typeface="Wingdings" pitchFamily="8" charset="2"/>
              <a:buNone/>
            </a:pPr>
            <a:r>
              <a:rPr lang="en-US" baseline="0" dirty="0" smtClean="0"/>
              <a:t>#2.) To be judged…law of liberty.  We speak and act – knowing there is HOPE for us.  We aren’t living as a condemned people – we are living as a redeemed people</a:t>
            </a:r>
            <a:r>
              <a:rPr lang="en-US" baseline="0" dirty="0" smtClean="0"/>
              <a:t>!</a:t>
            </a:r>
          </a:p>
          <a:p>
            <a:pPr>
              <a:buFont typeface="Wingdings" pitchFamily="8" charset="2"/>
              <a:buNone/>
            </a:pPr>
            <a:endParaRPr lang="en-US" baseline="0" dirty="0" smtClean="0"/>
          </a:p>
          <a:p>
            <a:pPr>
              <a:buFont typeface="Wingdings" pitchFamily="8" charset="2"/>
              <a:buNone/>
            </a:pPr>
            <a:endParaRPr lang="en-US" baseline="0" dirty="0" smtClean="0"/>
          </a:p>
          <a:p>
            <a:pPr>
              <a:buFont typeface="Wingdings" pitchFamily="8" charset="2"/>
              <a:buNone/>
            </a:pPr>
            <a:r>
              <a:rPr lang="en-US" sz="1200" kern="1200" dirty="0" smtClean="0">
                <a:solidFill>
                  <a:schemeClr val="tx1"/>
                </a:solidFill>
                <a:latin typeface="+mn-lt"/>
                <a:ea typeface="+mn-ea"/>
                <a:cs typeface="+mn-cs"/>
              </a:rPr>
              <a:t>** all the laws are given by the Same Divine Authority. So Gods commands regarding one topic are just as required as another topic.** in judgment justice alone calls for our condemnation, but pleading for mercy-pleading for the one with the power, authority, and means to give us good when we don't deserve it-</a:t>
            </a:r>
            <a:r>
              <a:rPr lang="en-US" sz="1200" kern="1200" dirty="0" err="1" smtClean="0">
                <a:solidFill>
                  <a:schemeClr val="tx1"/>
                </a:solidFill>
                <a:latin typeface="+mn-lt"/>
                <a:ea typeface="+mn-ea"/>
                <a:cs typeface="+mn-cs"/>
              </a:rPr>
              <a:t>bc</a:t>
            </a:r>
            <a:r>
              <a:rPr lang="en-US" sz="1200" kern="1200" dirty="0" smtClean="0">
                <a:solidFill>
                  <a:schemeClr val="tx1"/>
                </a:solidFill>
                <a:latin typeface="+mn-lt"/>
                <a:ea typeface="+mn-ea"/>
                <a:cs typeface="+mn-cs"/>
              </a:rPr>
              <a:t> God is good, not us- on the basis of His goodness not ours.</a:t>
            </a:r>
          </a:p>
          <a:p>
            <a:pPr>
              <a:buFont typeface="Wingdings" pitchFamily="8" charset="2"/>
              <a:buNone/>
            </a:pPr>
            <a:endParaRPr lang="en-US" sz="1200" kern="1200" dirty="0" smtClean="0">
              <a:solidFill>
                <a:schemeClr val="tx1"/>
              </a:solidFill>
              <a:latin typeface="+mn-lt"/>
              <a:ea typeface="+mn-ea"/>
              <a:cs typeface="+mn-cs"/>
            </a:endParaRPr>
          </a:p>
          <a:p>
            <a:pPr>
              <a:buFont typeface="Wingdings" pitchFamily="8" charset="2"/>
              <a:buNone/>
            </a:pPr>
            <a:endParaRPr lang="en-US" baseline="0" dirty="0" smtClean="0"/>
          </a:p>
          <a:p>
            <a:r>
              <a:rPr lang="en-US" b="1" baseline="0" dirty="0" smtClean="0"/>
              <a:t>I CHOOSE LIVING &amp; ACTIVE FAITH:</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Mercy indicates good will toward, loving faith reinforces the same idea: we not only wish good towards others, we exercise our abilities to bless them.</a:t>
            </a:r>
            <a:endParaRPr lang="en-US" baseline="0" dirty="0" smtClean="0"/>
          </a:p>
          <a:p>
            <a:endParaRPr lang="en-US" baseline="0" dirty="0" smtClean="0"/>
          </a:p>
          <a:p>
            <a:r>
              <a:rPr lang="en-US" sz="1200" kern="1200" dirty="0" smtClean="0">
                <a:solidFill>
                  <a:schemeClr val="tx1"/>
                </a:solidFill>
                <a:latin typeface="+mn-lt"/>
                <a:ea typeface="+mn-ea"/>
                <a:cs typeface="+mn-cs"/>
              </a:rPr>
              <a:t>From historical Giants of faith with every advantage, to relatively obscure with loads of baggage.  The Bible is busting at the seems with people of living faith...we must follow this example.</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Real faith always inspires real action.</a:t>
            </a:r>
          </a:p>
          <a:p>
            <a:r>
              <a:rPr lang="en-US" sz="1200" kern="1200" dirty="0" smtClean="0">
                <a:solidFill>
                  <a:schemeClr val="tx1"/>
                </a:solidFill>
                <a:latin typeface="+mn-lt"/>
                <a:ea typeface="+mn-ea"/>
                <a:cs typeface="+mn-cs"/>
              </a:rPr>
              <a:t>Dead body and a dead faith: neither have movement, action, vitality.</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Just because we aren't saved by works doesn't mean we can have faith without them.  Good works always follow living faith.</a:t>
            </a:r>
            <a:endParaRPr lang="en-US" baseline="0" dirty="0" smtClean="0"/>
          </a:p>
          <a:p>
            <a:pPr>
              <a:buFont typeface="Wingdings" pitchFamily="8" charset="2"/>
              <a:buNone/>
            </a:pPr>
            <a:endParaRPr lang="en-US" baseline="0" dirty="0" smtClean="0"/>
          </a:p>
          <a:p>
            <a:pPr>
              <a:buFont typeface="Wingdings" pitchFamily="8" charset="2"/>
              <a:buNone/>
            </a:pPr>
            <a:endParaRPr lang="en-US" baseline="0" dirty="0" smtClean="0"/>
          </a:p>
        </p:txBody>
      </p:sp>
      <p:sp>
        <p:nvSpPr>
          <p:cNvPr id="4" name="Slide Number Placeholder 3"/>
          <p:cNvSpPr>
            <a:spLocks noGrp="1"/>
          </p:cNvSpPr>
          <p:nvPr>
            <p:ph type="sldNum" sz="quarter" idx="10"/>
          </p:nvPr>
        </p:nvSpPr>
        <p:spPr/>
        <p:txBody>
          <a:bodyPr/>
          <a:lstStyle/>
          <a:p>
            <a:fld id="{DF6DE5CB-590A-C04D-AEC0-88FFBC58F9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These 3 choices</a:t>
            </a:r>
            <a:r>
              <a:rPr lang="en-US" sz="1600" baseline="0" dirty="0" smtClean="0"/>
              <a:t> are ultimately choices to BE LIKE CHRIST!!</a:t>
            </a:r>
          </a:p>
          <a:p>
            <a:endParaRPr lang="en-US" sz="1600" baseline="0" dirty="0" smtClean="0"/>
          </a:p>
          <a:p>
            <a:r>
              <a:rPr lang="en-US" sz="1600" baseline="0" dirty="0" smtClean="0"/>
              <a:t>He endured and persevered through great difficulty, injustice, and pain.</a:t>
            </a:r>
          </a:p>
          <a:p>
            <a:endParaRPr lang="en-US" sz="1600" baseline="0" dirty="0" smtClean="0"/>
          </a:p>
          <a:p>
            <a:r>
              <a:rPr lang="en-US" sz="1600" baseline="0" dirty="0" smtClean="0"/>
              <a:t>He took responsibility for not only Himself, but for the FLOCK of God.</a:t>
            </a:r>
          </a:p>
          <a:p>
            <a:endParaRPr lang="en-US" sz="1600" baseline="0" dirty="0" smtClean="0"/>
          </a:p>
          <a:p>
            <a:r>
              <a:rPr lang="en-US" sz="1600" baseline="0" dirty="0" smtClean="0"/>
              <a:t>He exemplified what we are to transformed into. He was never just a hearer – He was always a DOER OF THE WORD &amp; WILL of God.</a:t>
            </a:r>
          </a:p>
          <a:p>
            <a:endParaRPr lang="en-US" sz="1600" baseline="0" dirty="0" smtClean="0"/>
          </a:p>
          <a:p>
            <a:r>
              <a:rPr lang="en-US" sz="1600" baseline="0" dirty="0" smtClean="0"/>
              <a:t>*So will you follow Christ today in these choices?  Those of us who are Christians already have </a:t>
            </a:r>
            <a:r>
              <a:rPr lang="en-US" sz="1600" baseline="0" dirty="0" err="1" smtClean="0"/>
              <a:t>commited</a:t>
            </a:r>
            <a:r>
              <a:rPr lang="en-US" sz="1600" baseline="0" dirty="0" smtClean="0"/>
              <a:t> to be like Him. If you are not a Christian we want to URGE YOU – Now is the time to have you sins washed away in baptism and become a Christian.</a:t>
            </a:r>
            <a:endParaRPr lang="en-US" sz="1600" dirty="0"/>
          </a:p>
        </p:txBody>
      </p:sp>
      <p:sp>
        <p:nvSpPr>
          <p:cNvPr id="4" name="Slide Number Placeholder 3"/>
          <p:cNvSpPr>
            <a:spLocks noGrp="1"/>
          </p:cNvSpPr>
          <p:nvPr>
            <p:ph type="sldNum" sz="quarter" idx="10"/>
          </p:nvPr>
        </p:nvSpPr>
        <p:spPr/>
        <p:txBody>
          <a:bodyPr/>
          <a:lstStyle/>
          <a:p>
            <a:fld id="{DF6DE5CB-590A-C04D-AEC0-88FFBC58F9A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4DE2248-6F52-1147-B0F4-9518474F28CC}" type="datetimeFigureOut">
              <a:rPr lang="en-US" smtClean="0"/>
              <a:pPr/>
              <a:t>5/22/15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FA980E8-25D5-DA44-82EC-4B4C3575DFA3}" type="slidenum">
              <a:rPr lang="en-US" smtClean="0"/>
              <a:pPr/>
              <a:t>‹#›</a:t>
            </a:fld>
            <a:endParaRPr lang="en-US"/>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2617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5174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2">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3">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4">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 lvl="5">
            <p:tnLst>
              <p:par>
                <p:cTn presetID="5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Scale>
                      <p:cBhvr>
                        <p:cTn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dur="1000" decel="50000" fill="hold">
                          <p:stCondLst>
                            <p:cond delay="0"/>
                          </p:stCondLst>
                        </p:cTn>
                        <p:tgtEl>
                          <p:spTgt spid="3"/>
                        </p:tgtEl>
                        <p:attrNameLst>
                          <p:attrName>ppt_x</p:attrName>
                          <p:attrName>ppt_y</p:attrName>
                        </p:attrNameLst>
                      </p:cBhvr>
                    </p:animMotion>
                    <p:animEffect transition="in" filter="fade">
                      <p:cBhvr>
                        <p:cTn dur="10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b="0" kern="1200">
          <a:solidFill>
            <a:schemeClr val="accent2">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b="0" kern="1200">
          <a:solidFill>
            <a:schemeClr val="accent2">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400" b="0" kern="1200">
          <a:solidFill>
            <a:schemeClr val="accent2">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000" b="0" kern="1200">
          <a:solidFill>
            <a:schemeClr val="accent2">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p:txBody>
          <a:bodyPr/>
          <a:lstStyle/>
          <a:p>
            <a:r>
              <a:rPr lang="en-US" b="1" dirty="0" smtClean="0"/>
              <a:t>I Choose Perseverance.</a:t>
            </a:r>
          </a:p>
          <a:p>
            <a:pPr lvl="1"/>
            <a:r>
              <a:rPr lang="en-US" dirty="0" smtClean="0"/>
              <a:t>James 1:1-12</a:t>
            </a:r>
          </a:p>
          <a:p>
            <a:r>
              <a:rPr lang="en-US" b="1" dirty="0" smtClean="0"/>
              <a:t>I Choose Responsibility.</a:t>
            </a:r>
          </a:p>
          <a:p>
            <a:pPr lvl="1"/>
            <a:r>
              <a:rPr lang="en-US" dirty="0" smtClean="0"/>
              <a:t>James 1:13-18</a:t>
            </a:r>
          </a:p>
          <a:p>
            <a:r>
              <a:rPr lang="en-US" b="1" dirty="0" smtClean="0"/>
              <a:t>I Choose Transformation.</a:t>
            </a:r>
          </a:p>
          <a:p>
            <a:pPr lvl="1"/>
            <a:r>
              <a:rPr lang="en-US" dirty="0" smtClean="0"/>
              <a:t>James 1:19-27</a:t>
            </a:r>
            <a:endParaRPr lang="en-US" dirty="0"/>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Life-Changing Choices</a:t>
            </a:r>
            <a:endParaRPr lang="en-US" b="1" i="1" dirty="0"/>
          </a:p>
        </p:txBody>
      </p:sp>
      <p:sp>
        <p:nvSpPr>
          <p:cNvPr id="3" name="Content Placeholder 2"/>
          <p:cNvSpPr>
            <a:spLocks noGrp="1"/>
          </p:cNvSpPr>
          <p:nvPr>
            <p:ph idx="1"/>
          </p:nvPr>
        </p:nvSpPr>
        <p:spPr/>
        <p:txBody>
          <a:bodyPr/>
          <a:lstStyle/>
          <a:p>
            <a:r>
              <a:rPr lang="en-US" b="1" dirty="0" smtClean="0"/>
              <a:t>I Choose To Welcome with Wow.</a:t>
            </a:r>
          </a:p>
          <a:p>
            <a:pPr lvl="1"/>
            <a:r>
              <a:rPr lang="en-US" dirty="0" smtClean="0"/>
              <a:t>James 2:1-9</a:t>
            </a:r>
          </a:p>
          <a:p>
            <a:r>
              <a:rPr lang="en-US" b="1" dirty="0" smtClean="0"/>
              <a:t>I Choose</a:t>
            </a:r>
            <a:r>
              <a:rPr lang="en-US" b="1" dirty="0" smtClean="0"/>
              <a:t> To Answer Pleas for Mercy</a:t>
            </a:r>
            <a:r>
              <a:rPr lang="en-US" b="1" dirty="0" smtClean="0"/>
              <a:t>.</a:t>
            </a:r>
          </a:p>
          <a:p>
            <a:pPr lvl="1"/>
            <a:r>
              <a:rPr lang="en-US" dirty="0" smtClean="0"/>
              <a:t>James 2:10-13</a:t>
            </a:r>
          </a:p>
          <a:p>
            <a:r>
              <a:rPr lang="en-US" b="1" dirty="0" smtClean="0"/>
              <a:t>I Choose</a:t>
            </a:r>
            <a:r>
              <a:rPr lang="en-US" b="1" dirty="0" smtClean="0"/>
              <a:t> To Imitate Living Faith</a:t>
            </a:r>
            <a:r>
              <a:rPr lang="en-US" b="1" dirty="0" smtClean="0"/>
              <a:t>.</a:t>
            </a:r>
          </a:p>
          <a:p>
            <a:pPr lvl="1"/>
            <a:r>
              <a:rPr lang="en-US" dirty="0" smtClean="0"/>
              <a:t>James 2:14-26</a:t>
            </a:r>
            <a:endParaRPr lang="en-US" dirty="0"/>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Defining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descr="DefiningChoices.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169</TotalTime>
  <Words>1382</Words>
  <Application>Microsoft Macintosh PowerPoint</Application>
  <PresentationFormat>On-screen Show (4:3)</PresentationFormat>
  <Paragraphs>108</Paragraphs>
  <Slides>4</Slides>
  <Notes>4</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Default Theme</vt:lpstr>
      <vt:lpstr>Defining Choices</vt:lpstr>
      <vt:lpstr>Life-Changing Choices</vt:lpstr>
      <vt:lpstr>Life-Changing Choices</vt:lpstr>
      <vt:lpstr>Defining Choices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Choices</dc:title>
  <dc:creator>Phillip Shumake</dc:creator>
  <cp:lastModifiedBy>Phillip Shumake</cp:lastModifiedBy>
  <cp:revision>63</cp:revision>
  <cp:lastPrinted>2015-05-17T01:38:05Z</cp:lastPrinted>
  <dcterms:created xsi:type="dcterms:W3CDTF">2015-05-22T17:26:51Z</dcterms:created>
  <dcterms:modified xsi:type="dcterms:W3CDTF">2015-05-22T17:39:45Z</dcterms:modified>
</cp:coreProperties>
</file>