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6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2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E76F-204E-4583-B051-2921071CB9E3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64C2-B997-4416-B2F1-DB8E54BC3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65B29-5C57-4C5E-8922-E5E8A424794D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143B-1E37-482E-A4EF-BE0FFE479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019E-407F-424C-ABBF-AA80AF51BD77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BC9E-6EC5-43A7-BBC9-8742445CD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5773-617C-4A2D-9DC7-234661C70FC1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7591-3E1C-4EC8-8451-A7462804F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B5AD-D77A-4EE3-976A-E7DB56E631CB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4EB1-7F20-4395-A1A6-5B9731ECC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5971-FABC-418F-88EC-361455ACC7C4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508E-6AEC-4B09-9F1E-CAC1CCF83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C712-7FF7-4F23-A31B-5F950A8DE37A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0B82-6D7B-4109-A499-C3B56BBBF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BD90-9107-4E50-8D6C-6F264E343FBF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F414-ABE0-4ED5-940E-66B54BF3E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07C7-C978-4B80-8CAC-9B65766B2544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E767-E3B5-4412-A0C8-3CFC1A506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455B-0351-4C50-8C8F-83ADEBF30F72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446A-9A62-4C48-8C6E-163FBEDCA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E20B-8B7C-4727-8477-55E217738614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A4C5-F619-4A14-B80A-D65D78E62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0680C78-4F55-40CF-B77A-2F613D78D71F}" type="datetime1">
              <a:rPr lang="en-US" altLang="en-US"/>
              <a:pPr>
                <a:defRPr/>
              </a:pPr>
              <a:t>9/28/2013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9F311FA-9A82-4B16-BC38-2CFD585FF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Tahoma"/>
          <a:ea typeface="ＭＳ Ｐゴシック" charset="-128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  <a:cs typeface="Tahom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  <a:cs typeface="Tahom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  <a:cs typeface="Tahom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  <a:cs typeface="Tahom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charset="0"/>
                <a:cs typeface="Tahoma" charset="0"/>
              </a:rPr>
              <a:t>Big Questions. Real Answers.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6148" name="Picture 3" descr="big-questions-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ig-q-b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charset="0"/>
                <a:cs typeface="Tahoma" charset="0"/>
              </a:rPr>
              <a:t>Challenge </a:t>
            </a: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993900"/>
            <a:ext cx="28321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Tahoma" charset="0"/>
              <a:cs typeface="Tahoma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Tahoma" charset="0"/>
              <a:cs typeface="Tahoma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84163"/>
            <a:ext cx="3962400" cy="2438400"/>
          </a:xfrm>
          <a:prstGeom prst="ellipse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33700" y="2209800"/>
            <a:ext cx="3924300" cy="2438400"/>
          </a:xfrm>
          <a:prstGeom prst="ellipse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78413" y="4343400"/>
            <a:ext cx="3913187" cy="2438400"/>
          </a:xfrm>
          <a:prstGeom prst="ellipse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95300" y="1119188"/>
            <a:ext cx="3429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cs typeface="Tahoma" charset="0"/>
              </a:rPr>
              <a:t>“The church, which is His body” (Eph. 1:22-23)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3409950" y="3044825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cs typeface="Tahoma" charset="0"/>
              </a:rPr>
              <a:t>“There is one body” (Eph. 4:4)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434013" y="48387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cs typeface="Tahoma" charset="0"/>
              </a:rPr>
              <a:t>“Christ is the head of the church, His body, and is Himself its Savior” (Eph. 5:23)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914400" y="762000"/>
            <a:ext cx="3352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FFCC"/>
                </a:solidFill>
              </a:rPr>
              <a:t>WORSHIP</a:t>
            </a:r>
          </a:p>
          <a:p>
            <a:r>
              <a:rPr lang="en-US" sz="2400" b="1">
                <a:solidFill>
                  <a:schemeClr val="bg1"/>
                </a:solidFill>
              </a:rPr>
              <a:t>Sing   </a:t>
            </a:r>
          </a:p>
          <a:p>
            <a:r>
              <a:rPr lang="en-US" sz="2400" b="1">
                <a:solidFill>
                  <a:schemeClr val="bg1"/>
                </a:solidFill>
              </a:rPr>
              <a:t>Pray   </a:t>
            </a:r>
          </a:p>
          <a:p>
            <a:r>
              <a:rPr lang="en-US" sz="2400" b="1">
                <a:solidFill>
                  <a:schemeClr val="bg1"/>
                </a:solidFill>
              </a:rPr>
              <a:t>Preach </a:t>
            </a:r>
          </a:p>
          <a:p>
            <a:r>
              <a:rPr lang="en-US" sz="2400" b="1">
                <a:solidFill>
                  <a:schemeClr val="bg1"/>
                </a:solidFill>
              </a:rPr>
              <a:t>Lord’s Supper   </a:t>
            </a:r>
          </a:p>
          <a:p>
            <a:r>
              <a:rPr lang="en-US" sz="2400" b="1">
                <a:solidFill>
                  <a:schemeClr val="bg1"/>
                </a:solidFill>
              </a:rPr>
              <a:t>Give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517900" y="747713"/>
            <a:ext cx="3322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FFCC"/>
                </a:solidFill>
              </a:rPr>
              <a:t>WORK</a:t>
            </a:r>
          </a:p>
          <a:p>
            <a:r>
              <a:rPr lang="en-US" sz="2400" b="1">
                <a:solidFill>
                  <a:schemeClr val="bg1"/>
                </a:solidFill>
              </a:rPr>
              <a:t>Benevolence</a:t>
            </a:r>
          </a:p>
          <a:p>
            <a:r>
              <a:rPr lang="en-US" sz="2400" b="1">
                <a:solidFill>
                  <a:schemeClr val="bg1"/>
                </a:solidFill>
              </a:rPr>
              <a:t>Edification</a:t>
            </a:r>
          </a:p>
          <a:p>
            <a:r>
              <a:rPr lang="en-US" sz="2400" b="1">
                <a:solidFill>
                  <a:schemeClr val="bg1"/>
                </a:solidFill>
              </a:rPr>
              <a:t>Evangelism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914400" y="3657600"/>
            <a:ext cx="2603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FFCC"/>
                </a:solidFill>
              </a:rPr>
              <a:t>ORGANIZATION</a:t>
            </a:r>
          </a:p>
          <a:p>
            <a:r>
              <a:rPr lang="en-US" sz="2400" b="1">
                <a:solidFill>
                  <a:schemeClr val="bg1"/>
                </a:solidFill>
              </a:rPr>
              <a:t>Elders</a:t>
            </a:r>
          </a:p>
          <a:p>
            <a:r>
              <a:rPr lang="en-US" sz="2400" b="1">
                <a:solidFill>
                  <a:schemeClr val="bg1"/>
                </a:solidFill>
              </a:rPr>
              <a:t>Deacons</a:t>
            </a:r>
          </a:p>
          <a:p>
            <a:r>
              <a:rPr lang="en-US" sz="2400" b="1">
                <a:solidFill>
                  <a:schemeClr val="bg1"/>
                </a:solidFill>
              </a:rPr>
              <a:t>Preachers</a:t>
            </a:r>
          </a:p>
          <a:p>
            <a:r>
              <a:rPr lang="en-US" sz="2400" b="1">
                <a:solidFill>
                  <a:schemeClr val="bg1"/>
                </a:solidFill>
              </a:rPr>
              <a:t>Saints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517900" y="3636963"/>
            <a:ext cx="3436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FFCC"/>
                </a:solidFill>
              </a:rPr>
              <a:t>PLAN OF SALVATION</a:t>
            </a:r>
          </a:p>
          <a:p>
            <a:r>
              <a:rPr lang="en-US" sz="2400" b="1">
                <a:solidFill>
                  <a:schemeClr val="bg1"/>
                </a:solidFill>
              </a:rPr>
              <a:t>Hear</a:t>
            </a:r>
          </a:p>
          <a:p>
            <a:r>
              <a:rPr lang="en-US" sz="2400" b="1">
                <a:solidFill>
                  <a:schemeClr val="bg1"/>
                </a:solidFill>
              </a:rPr>
              <a:t>Believe</a:t>
            </a:r>
          </a:p>
          <a:p>
            <a:r>
              <a:rPr lang="en-US" sz="2400" b="1">
                <a:solidFill>
                  <a:schemeClr val="bg1"/>
                </a:solidFill>
              </a:rPr>
              <a:t>Repent</a:t>
            </a:r>
          </a:p>
          <a:p>
            <a:r>
              <a:rPr lang="en-US" sz="2400" b="1">
                <a:solidFill>
                  <a:schemeClr val="bg1"/>
                </a:solidFill>
              </a:rPr>
              <a:t>Confess </a:t>
            </a:r>
          </a:p>
          <a:p>
            <a:r>
              <a:rPr lang="en-US" sz="2400" b="1">
                <a:solidFill>
                  <a:schemeClr val="bg1"/>
                </a:solidFill>
              </a:rPr>
              <a:t>Be Baptized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0" y="139700"/>
            <a:ext cx="1587500" cy="6624638"/>
          </a:xfrm>
          <a:prstGeom prst="rect">
            <a:avLst/>
          </a:prstGeom>
          <a:solidFill>
            <a:srgbClr val="00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u="sng" dirty="0"/>
              <a:t>Perversion</a:t>
            </a:r>
            <a:r>
              <a:rPr lang="en-US" sz="1900" b="1" dirty="0">
                <a:solidFill>
                  <a:srgbClr val="00FFCC"/>
                </a:solidFill>
              </a:rPr>
              <a:t>:</a:t>
            </a: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550" b="1" dirty="0"/>
              <a:t>Instruments</a:t>
            </a:r>
          </a:p>
          <a:p>
            <a:pPr algn="ctr">
              <a:defRPr/>
            </a:pPr>
            <a:endParaRPr lang="en-US" sz="700" b="1" dirty="0"/>
          </a:p>
          <a:p>
            <a:pPr algn="ctr">
              <a:defRPr/>
            </a:pPr>
            <a:r>
              <a:rPr lang="en-US" sz="1550" b="1" dirty="0"/>
              <a:t>Singing Groups</a:t>
            </a:r>
          </a:p>
          <a:p>
            <a:pPr algn="ctr">
              <a:defRPr/>
            </a:pPr>
            <a:endParaRPr lang="en-US" sz="700" b="1" dirty="0"/>
          </a:p>
          <a:p>
            <a:pPr algn="ctr">
              <a:defRPr/>
            </a:pPr>
            <a:r>
              <a:rPr lang="en-US" sz="1550" b="1" dirty="0"/>
              <a:t>Monthly Observance of Lord’s Supper</a:t>
            </a:r>
            <a:endParaRPr lang="en-US" sz="1550" b="1" dirty="0"/>
          </a:p>
          <a:p>
            <a:pPr algn="ctr">
              <a:defRPr/>
            </a:pPr>
            <a:endParaRPr lang="en-US" sz="700" b="1" dirty="0"/>
          </a:p>
          <a:p>
            <a:pPr algn="ctr">
              <a:defRPr/>
            </a:pPr>
            <a:r>
              <a:rPr lang="en-US" sz="1550" b="1" dirty="0"/>
              <a:t>Tithing</a:t>
            </a:r>
          </a:p>
          <a:p>
            <a:pPr algn="ctr">
              <a:defRPr/>
            </a:pPr>
            <a:endParaRPr lang="en-US" sz="700" b="1" dirty="0"/>
          </a:p>
          <a:p>
            <a:pPr algn="ctr">
              <a:defRPr/>
            </a:pPr>
            <a:r>
              <a:rPr lang="en-US" sz="1550" b="1" dirty="0"/>
              <a:t>Church-provided entertainment and recreation</a:t>
            </a:r>
          </a:p>
          <a:p>
            <a:pPr algn="ctr">
              <a:defRPr/>
            </a:pPr>
            <a:endParaRPr lang="en-US" sz="700" b="1" dirty="0"/>
          </a:p>
          <a:p>
            <a:pPr algn="ctr">
              <a:defRPr/>
            </a:pPr>
            <a:r>
              <a:rPr lang="en-US" sz="1550" b="1" dirty="0"/>
              <a:t>Supporting human institutions</a:t>
            </a:r>
          </a:p>
          <a:p>
            <a:pPr algn="ctr">
              <a:defRPr/>
            </a:pPr>
            <a:endParaRPr lang="en-US" sz="700" b="1" dirty="0"/>
          </a:p>
          <a:p>
            <a:pPr algn="ctr">
              <a:defRPr/>
            </a:pPr>
            <a:r>
              <a:rPr lang="en-US" sz="1550" b="1" dirty="0"/>
              <a:t>Pastor over a church; Bishop over churches</a:t>
            </a:r>
          </a:p>
          <a:p>
            <a:pPr algn="ctr">
              <a:defRPr/>
            </a:pPr>
            <a:endParaRPr lang="en-US" sz="700" b="1" dirty="0"/>
          </a:p>
          <a:p>
            <a:pPr algn="ctr">
              <a:defRPr/>
            </a:pPr>
            <a:r>
              <a:rPr lang="en-US" sz="1550" b="1" dirty="0"/>
              <a:t>Preacher as the pastor</a:t>
            </a:r>
          </a:p>
          <a:p>
            <a:pPr algn="ctr">
              <a:defRPr/>
            </a:pPr>
            <a:endParaRPr lang="en-US" sz="600" b="1" dirty="0"/>
          </a:p>
          <a:p>
            <a:pPr algn="ctr">
              <a:defRPr/>
            </a:pPr>
            <a:r>
              <a:rPr lang="en-US" sz="1550" b="1" dirty="0"/>
              <a:t>Faith alone</a:t>
            </a:r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38125" y="714375"/>
            <a:ext cx="8705850" cy="61452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 30-33 AD — </a:t>
            </a:r>
            <a:r>
              <a:rPr lang="en-US" altLang="en-US" sz="2200" smtClean="0">
                <a:latin typeface="Tahoma" charset="0"/>
                <a:cs typeface="Tahoma" charset="0"/>
              </a:rPr>
              <a:t>Church of Jesus Christ </a:t>
            </a:r>
          </a:p>
          <a:p>
            <a:pPr marL="0" indent="0">
              <a:buFont typeface="Arial" charset="0"/>
              <a:buNone/>
            </a:pP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 313 AD — </a:t>
            </a:r>
            <a:r>
              <a:rPr lang="en-US" altLang="en-US" sz="2200" smtClean="0">
                <a:latin typeface="Tahoma" charset="0"/>
                <a:cs typeface="Tahoma" charset="0"/>
              </a:rPr>
              <a:t>Edict of Milan </a:t>
            </a:r>
            <a:r>
              <a:rPr lang="en-US" altLang="en-US" sz="1700" smtClean="0">
                <a:latin typeface="Tahoma" charset="0"/>
                <a:cs typeface="Tahoma" charset="0"/>
              </a:rPr>
              <a:t>(Constantine promotes tolerance of Christians)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325 AD — </a:t>
            </a:r>
            <a:r>
              <a:rPr lang="en-US" altLang="en-US" sz="2200" smtClean="0">
                <a:latin typeface="Tahoma" charset="0"/>
                <a:cs typeface="Tahoma" charset="0"/>
              </a:rPr>
              <a:t>First Council of Nicea </a:t>
            </a:r>
            <a:r>
              <a:rPr lang="en-US" altLang="en-US" sz="1700" smtClean="0">
                <a:latin typeface="Tahoma" charset="0"/>
                <a:cs typeface="Tahoma" charset="0"/>
              </a:rPr>
              <a:t>(convened to settle doctrinal disputes)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606-607 AD — </a:t>
            </a:r>
            <a:r>
              <a:rPr lang="en-US" altLang="en-US" sz="2200" smtClean="0">
                <a:latin typeface="Tahoma" charset="0"/>
                <a:cs typeface="Tahoma" charset="0"/>
              </a:rPr>
              <a:t>Roman Catholic Church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1517 AD — </a:t>
            </a:r>
            <a:r>
              <a:rPr lang="en-US" altLang="en-US" sz="2200" smtClean="0">
                <a:latin typeface="Tahoma" charset="0"/>
                <a:cs typeface="Tahoma" charset="0"/>
              </a:rPr>
              <a:t>Luther posts “Ninety-Five Theses”</a:t>
            </a:r>
          </a:p>
          <a:p>
            <a:pPr marL="0" indent="0">
              <a:buFont typeface="Arial" charset="0"/>
              <a:buNone/>
            </a:pP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 1520-1530 AD — </a:t>
            </a:r>
            <a:r>
              <a:rPr lang="en-US" altLang="en-US" sz="2200" smtClean="0">
                <a:latin typeface="Tahoma" charset="0"/>
                <a:cs typeface="Tahoma" charset="0"/>
              </a:rPr>
              <a:t>Lutheran Church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1536 AD — </a:t>
            </a:r>
            <a:r>
              <a:rPr lang="en-US" altLang="en-US" sz="2200" smtClean="0">
                <a:latin typeface="Tahoma" charset="0"/>
                <a:cs typeface="Tahoma" charset="0"/>
              </a:rPr>
              <a:t>Presbyterian Church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1607-1611 AD — </a:t>
            </a:r>
            <a:r>
              <a:rPr lang="en-US" altLang="en-US" sz="2200" smtClean="0">
                <a:latin typeface="Tahoma" charset="0"/>
                <a:cs typeface="Tahoma" charset="0"/>
              </a:rPr>
              <a:t>Baptist Church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1729-1739 AD — </a:t>
            </a:r>
            <a:r>
              <a:rPr lang="en-US" altLang="en-US" sz="2200" smtClean="0">
                <a:latin typeface="Tahoma" charset="0"/>
                <a:cs typeface="Tahoma" charset="0"/>
              </a:rPr>
              <a:t>Methodist Church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1830 AD — </a:t>
            </a:r>
            <a:r>
              <a:rPr lang="en-US" altLang="en-US" sz="2200" smtClean="0">
                <a:latin typeface="Tahoma" charset="0"/>
                <a:cs typeface="Tahoma" charset="0"/>
              </a:rPr>
              <a:t>Mormon Church</a:t>
            </a:r>
          </a:p>
          <a:p>
            <a:pPr marL="0" indent="0">
              <a:buFont typeface="Arial" charset="0"/>
              <a:buNone/>
            </a:pPr>
            <a:r>
              <a:rPr lang="en-US" altLang="en-US" sz="1100" b="1" smtClean="0">
                <a:solidFill>
                  <a:srgbClr val="0070C0"/>
                </a:solidFill>
                <a:latin typeface="Tahoma" charset="0"/>
                <a:cs typeface="Tahoma" charset="0"/>
              </a:rPr>
              <a:t>  </a:t>
            </a: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1844 AD — </a:t>
            </a:r>
            <a:r>
              <a:rPr lang="en-US" altLang="en-US" sz="2200" smtClean="0">
                <a:latin typeface="Tahoma" charset="0"/>
                <a:cs typeface="Tahoma" charset="0"/>
              </a:rPr>
              <a:t>Seventh-day Adventist Church</a:t>
            </a:r>
          </a:p>
          <a:p>
            <a:pPr marL="0" indent="0">
              <a:buFont typeface="Arial" charset="0"/>
              <a:buNone/>
            </a:pP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 1906 — </a:t>
            </a:r>
            <a:r>
              <a:rPr lang="en-US" altLang="en-US" sz="2200" smtClean="0">
                <a:latin typeface="Tahoma" charset="0"/>
                <a:cs typeface="Tahoma" charset="0"/>
              </a:rPr>
              <a:t>Christian Church </a:t>
            </a:r>
            <a:r>
              <a:rPr lang="en-US" altLang="en-US" sz="1700" smtClean="0">
                <a:latin typeface="Tahoma" charset="0"/>
                <a:cs typeface="Tahoma" charset="0"/>
              </a:rPr>
              <a:t>(the split was 50 years in the making, based largely one two issues: Missionary Societies and Mechanical Instruments)</a:t>
            </a:r>
          </a:p>
          <a:p>
            <a:pPr marL="0" indent="0">
              <a:buFont typeface="Arial" charset="0"/>
              <a:buNone/>
            </a:pPr>
            <a:r>
              <a:rPr lang="en-US" altLang="en-US" sz="2400" b="1" smtClean="0">
                <a:solidFill>
                  <a:srgbClr val="00FFCC"/>
                </a:solidFill>
                <a:latin typeface="Tahoma" charset="0"/>
                <a:cs typeface="Tahoma" charset="0"/>
              </a:rPr>
              <a:t> 1908 — </a:t>
            </a:r>
            <a:r>
              <a:rPr lang="en-US" altLang="en-US" sz="2200" smtClean="0">
                <a:latin typeface="Tahoma" charset="0"/>
                <a:cs typeface="Tahoma" charset="0"/>
              </a:rPr>
              <a:t>Nazarene Church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charset="0"/>
                <a:cs typeface="Tahoma" charset="0"/>
              </a:rPr>
              <a:t>Big Questions. Real Answers.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6148" name="Picture 3" descr="big-questions-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241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ＭＳ Ｐゴシック</vt:lpstr>
      <vt:lpstr>Tahoma</vt:lpstr>
      <vt:lpstr>Calibri</vt:lpstr>
      <vt:lpstr>Office Theme</vt:lpstr>
      <vt:lpstr>Big Questions. Real Answers.</vt:lpstr>
      <vt:lpstr>Challenge </vt:lpstr>
      <vt:lpstr>Slide 3</vt:lpstr>
      <vt:lpstr>Slide 4</vt:lpstr>
      <vt:lpstr>Slide 5</vt:lpstr>
      <vt:lpstr>Big Questions. Real Answers.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Questions. Real Answers.</dc:title>
  <dc:creator>Phillip Shumake</dc:creator>
  <cp:lastModifiedBy>East End</cp:lastModifiedBy>
  <cp:revision>31</cp:revision>
  <dcterms:created xsi:type="dcterms:W3CDTF">2013-09-06T16:38:46Z</dcterms:created>
  <dcterms:modified xsi:type="dcterms:W3CDTF">2013-09-28T23:01:12Z</dcterms:modified>
</cp:coreProperties>
</file>