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86" d="100"/>
          <a:sy n="86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BEC3-ED5E-4AE9-B40F-BDC47DF4913A}" type="datetimeFigureOut">
              <a:rPr lang="en-US" smtClean="0"/>
              <a:pPr/>
              <a:t>7/12/2015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318D-1D79-4081-884A-C1B4C8E7C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BEC3-ED5E-4AE9-B40F-BDC47DF4913A}" type="datetimeFigureOut">
              <a:rPr lang="en-US" smtClean="0"/>
              <a:pPr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318D-1D79-4081-884A-C1B4C8E7C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BEC3-ED5E-4AE9-B40F-BDC47DF4913A}" type="datetimeFigureOut">
              <a:rPr lang="en-US" smtClean="0"/>
              <a:pPr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318D-1D79-4081-884A-C1B4C8E7C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BEC3-ED5E-4AE9-B40F-BDC47DF4913A}" type="datetimeFigureOut">
              <a:rPr lang="en-US" smtClean="0"/>
              <a:pPr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318D-1D79-4081-884A-C1B4C8E7C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BEC3-ED5E-4AE9-B40F-BDC47DF4913A}" type="datetimeFigureOut">
              <a:rPr lang="en-US" smtClean="0"/>
              <a:pPr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318D-1D79-4081-884A-C1B4C8E7C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BEC3-ED5E-4AE9-B40F-BDC47DF4913A}" type="datetimeFigureOut">
              <a:rPr lang="en-US" smtClean="0"/>
              <a:pPr/>
              <a:t>7/12/2015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318D-1D79-4081-884A-C1B4C8E7C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BEC3-ED5E-4AE9-B40F-BDC47DF4913A}" type="datetimeFigureOut">
              <a:rPr lang="en-US" smtClean="0"/>
              <a:pPr/>
              <a:t>7/12/2015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318D-1D79-4081-884A-C1B4C8E7C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BEC3-ED5E-4AE9-B40F-BDC47DF4913A}" type="datetimeFigureOut">
              <a:rPr lang="en-US" smtClean="0"/>
              <a:pPr/>
              <a:t>7/12/2015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318D-1D79-4081-884A-C1B4C8E7C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BEC3-ED5E-4AE9-B40F-BDC47DF4913A}" type="datetimeFigureOut">
              <a:rPr lang="en-US" smtClean="0"/>
              <a:pPr/>
              <a:t>7/12/2015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318D-1D79-4081-884A-C1B4C8E7C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BEC3-ED5E-4AE9-B40F-BDC47DF4913A}" type="datetimeFigureOut">
              <a:rPr lang="en-US" smtClean="0"/>
              <a:pPr/>
              <a:t>7/12/2015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318D-1D79-4081-884A-C1B4C8E7C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BEC3-ED5E-4AE9-B40F-BDC47DF4913A}" type="datetimeFigureOut">
              <a:rPr lang="en-US" smtClean="0"/>
              <a:pPr/>
              <a:t>7/12/2015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4A318D-1D79-4081-884A-C1B4C8E7C2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CDBEC3-ED5E-4AE9-B40F-BDC47DF4913A}" type="datetimeFigureOut">
              <a:rPr lang="en-US" smtClean="0"/>
              <a:pPr/>
              <a:t>7/12/2015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4A318D-1D79-4081-884A-C1B4C8E7C2A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0"/>
            <a:ext cx="7772400" cy="189890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BEING A LIGHT </a:t>
            </a:r>
            <a:br>
              <a:rPr lang="en-US" dirty="0" smtClean="0"/>
            </a:br>
            <a:r>
              <a:rPr lang="en-US" dirty="0" smtClean="0"/>
              <a:t>TO A DARK WORLD</a:t>
            </a:r>
            <a:br>
              <a:rPr lang="en-US" dirty="0" smtClean="0"/>
            </a:br>
            <a:r>
              <a:rPr lang="en-US" sz="3600" dirty="0" smtClean="0"/>
              <a:t>Mathew 5:14-16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 Dark World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2 Timothy 3:1-5 describes attributes of a dark world:</a:t>
            </a:r>
            <a:endParaRPr lang="en-US" sz="29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sz="29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Lovers of themselves – social media today, “</a:t>
            </a:r>
            <a:r>
              <a:rPr lang="en-US" sz="29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selfies</a:t>
            </a:r>
            <a:r>
              <a:rPr lang="en-US" sz="29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”, many celebrities show off their bodies</a:t>
            </a:r>
          </a:p>
          <a:p>
            <a:r>
              <a:rPr lang="en-US" sz="29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Lovers of Money – Corporate fraud and employee theft cost companies estimated $20-$50 Billion per year.  The typical company loses 5% of its profit per year to this problem. In 2013 there were 8.6 Million property crimes in USA resulting in $16.6 Billion in losses</a:t>
            </a:r>
            <a:endParaRPr lang="en-US" sz="29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 Dark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/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Proud – look at many of the athletes today and you will see pride. </a:t>
            </a:r>
          </a:p>
          <a:p>
            <a:pPr lvl="2"/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Abusive – In the U.S. there are 3 million child abuse cases affecting more than 6 million children.  It is estimated that 1 in 4 women experience domestic violence.</a:t>
            </a:r>
          </a:p>
          <a:p>
            <a:pPr lvl="2"/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Disobedient to parents – illegal behavior, school shootings, now more than ever.</a:t>
            </a:r>
          </a:p>
          <a:p>
            <a:pPr lvl="2"/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Ungrateful – for our freedoms, what our parents did for us, this country, what God has done for us</a:t>
            </a:r>
          </a:p>
          <a:p>
            <a:pPr lvl="2"/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Unholy – ISIS and the rise of radical Islam in the world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 Dark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27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Without Love – Every day in 2013, 112 people decided to take their own life. As of 2013, suicide is the 10</a:t>
            </a:r>
            <a:r>
              <a:rPr lang="en-US" sz="2700" baseline="30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th</a:t>
            </a:r>
            <a:r>
              <a:rPr lang="en-US" sz="27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leading cause of death in the US.</a:t>
            </a:r>
          </a:p>
          <a:p>
            <a:pPr lvl="2"/>
            <a:r>
              <a:rPr lang="en-US" sz="27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Unforgiving – people harbor things against each other, families are torn apart </a:t>
            </a:r>
          </a:p>
          <a:p>
            <a:pPr lvl="2"/>
            <a:r>
              <a:rPr lang="en-US" sz="27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Slanderous – political campaigns, gossip columns, etc…</a:t>
            </a:r>
          </a:p>
          <a:p>
            <a:pPr lvl="2"/>
            <a:r>
              <a:rPr lang="en-US" sz="27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Without Self Control  - 40.7% of all births in 2012 happened out of wedlock 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 Dark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n-US" sz="27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Brutal – over 1 million abortions in 2011. Over 50 million babies aborted since the Roe vs. Wade decision</a:t>
            </a:r>
          </a:p>
          <a:p>
            <a:pPr lvl="2"/>
            <a:r>
              <a:rPr lang="en-US" sz="27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Not lovers of good – Horror movies rank 7</a:t>
            </a:r>
            <a:r>
              <a:rPr lang="en-US" sz="2700" baseline="30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th</a:t>
            </a:r>
            <a:r>
              <a:rPr lang="en-US" sz="27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in movie genres, bringing in $413 million in 2012. 1.2 </a:t>
            </a:r>
            <a:r>
              <a:rPr lang="en-US" sz="27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billion </a:t>
            </a:r>
            <a:r>
              <a:rPr lang="en-US" sz="27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pornographic searches since 2015 began. That industry takes in about $8 billion per year</a:t>
            </a:r>
          </a:p>
          <a:p>
            <a:pPr lvl="2"/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Treacherous – There are 20.9 million victims of human trafficking worldwide</a:t>
            </a:r>
            <a:endParaRPr lang="en-US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 Dark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27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Rash – up to 20% of a households grocery bill comes from impulse buys, 30-50% of all consumer purchases were classified as impulse</a:t>
            </a:r>
          </a:p>
          <a:p>
            <a:pPr lvl="2"/>
            <a:r>
              <a:rPr lang="en-US" sz="27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Conceited – see politicians, and celebrities</a:t>
            </a:r>
          </a:p>
          <a:p>
            <a:pPr lvl="2"/>
            <a:r>
              <a:rPr lang="en-US" sz="27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Lovers of pleasure rather than lovers of God – moral guide is “as long as it does not hurt someone else and makes me happy then I should be allowed to engage in it regardless what God has to say about it”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How we show God’s light 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31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Our Teaching – 2 Tim 4:2-5</a:t>
            </a:r>
          </a:p>
          <a:p>
            <a:pPr lvl="1"/>
            <a:r>
              <a:rPr lang="en-US" sz="31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Our way of life – 2 Tim 2:22</a:t>
            </a:r>
          </a:p>
          <a:p>
            <a:pPr lvl="1"/>
            <a:r>
              <a:rPr lang="en-US" sz="31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Our Purpose – 2 Tim 1:8-11</a:t>
            </a:r>
          </a:p>
          <a:p>
            <a:pPr lvl="1"/>
            <a:r>
              <a:rPr lang="en-US" sz="31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Our  Faith – 2 Tim 1:12</a:t>
            </a:r>
          </a:p>
          <a:p>
            <a:pPr lvl="1"/>
            <a:r>
              <a:rPr lang="en-US" sz="31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Our Patience – 2 Tim 2:25-26</a:t>
            </a:r>
          </a:p>
          <a:p>
            <a:pPr lvl="1"/>
            <a:r>
              <a:rPr lang="en-US" sz="31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Our Love – 2 Tim 1:16-18</a:t>
            </a:r>
          </a:p>
          <a:p>
            <a:pPr lvl="1"/>
            <a:r>
              <a:rPr lang="en-US" sz="31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Our endurance  - 2 Tim </a:t>
            </a:r>
            <a:r>
              <a:rPr lang="en-US" sz="31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3:12-17</a:t>
            </a:r>
            <a:r>
              <a:rPr lang="en-US" sz="31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, 2 Tim 4:6-8</a:t>
            </a:r>
            <a:endParaRPr lang="en-US" sz="31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648200"/>
            <a:ext cx="7772400" cy="197510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BEING A LIGHT </a:t>
            </a:r>
            <a:br>
              <a:rPr lang="en-US" dirty="0" smtClean="0"/>
            </a:br>
            <a:r>
              <a:rPr lang="en-US" dirty="0" smtClean="0"/>
              <a:t>TO A DARK WORLD</a:t>
            </a:r>
            <a:br>
              <a:rPr lang="en-US" dirty="0" smtClean="0"/>
            </a:br>
            <a:r>
              <a:rPr lang="en-US" sz="3600" dirty="0" smtClean="0"/>
              <a:t>Mathew 5:14-16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468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BEING A LIGHT  TO A DARK WORLD Mathew 5:14-16</vt:lpstr>
      <vt:lpstr>A Dark World</vt:lpstr>
      <vt:lpstr>A Dark World</vt:lpstr>
      <vt:lpstr>A Dark World</vt:lpstr>
      <vt:lpstr>A Dark World</vt:lpstr>
      <vt:lpstr>A Dark World</vt:lpstr>
      <vt:lpstr>How we show God’s light </vt:lpstr>
      <vt:lpstr>BEING A LIGHT  TO A DARK WORLD Mathew 5:14-16</vt:lpstr>
    </vt:vector>
  </TitlesOfParts>
  <Company>University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A LIGHT TO A DARK WORLD Mathew 5:14-16</dc:title>
  <dc:creator>akadams</dc:creator>
  <cp:lastModifiedBy>East End</cp:lastModifiedBy>
  <cp:revision>12</cp:revision>
  <dcterms:created xsi:type="dcterms:W3CDTF">2015-07-12T00:37:07Z</dcterms:created>
  <dcterms:modified xsi:type="dcterms:W3CDTF">2015-07-12T13:21:48Z</dcterms:modified>
</cp:coreProperties>
</file>