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9" r:id="rId3"/>
    <p:sldId id="257" r:id="rId4"/>
    <p:sldId id="264" r:id="rId5"/>
    <p:sldId id="265"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426" autoAdjust="0"/>
  </p:normalViewPr>
  <p:slideViewPr>
    <p:cSldViewPr snapToGrid="0" snapToObjects="1">
      <p:cViewPr varScale="1">
        <p:scale>
          <a:sx n="40" d="100"/>
          <a:sy n="40" d="100"/>
        </p:scale>
        <p:origin x="-1242" y="-10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2" d="100"/>
          <a:sy n="52" d="100"/>
        </p:scale>
        <p:origin x="-172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05C85-4243-2D47-BE2F-9EB82B0B0B63}" type="datetimeFigureOut">
              <a:rPr lang="en-US" smtClean="0"/>
              <a:pPr/>
              <a:t>4/26/2015</a:t>
            </a:fld>
            <a:endParaRPr lang="en-US"/>
          </a:p>
        </p:txBody>
      </p:sp>
      <p:sp>
        <p:nvSpPr>
          <p:cNvPr id="4" name="Slide Image Placeholder 3"/>
          <p:cNvSpPr>
            <a:spLocks noGrp="1" noRot="1" noChangeAspect="1"/>
          </p:cNvSpPr>
          <p:nvPr>
            <p:ph type="sldImg" idx="2"/>
          </p:nvPr>
        </p:nvSpPr>
        <p:spPr>
          <a:xfrm>
            <a:off x="1641901" y="141470"/>
            <a:ext cx="3634356" cy="272576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87247" y="3114781"/>
            <a:ext cx="6289176" cy="57910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5761627" y="457200"/>
            <a:ext cx="1096373" cy="457200"/>
          </a:xfrm>
          <a:prstGeom prst="rect">
            <a:avLst/>
          </a:prstGeom>
        </p:spPr>
        <p:txBody>
          <a:bodyPr vert="horz" lIns="91440" tIns="45720" rIns="91440" bIns="45720" rtlCol="0" anchor="b"/>
          <a:lstStyle>
            <a:lvl1pPr algn="r">
              <a:defRPr sz="1200"/>
            </a:lvl1pPr>
          </a:lstStyle>
          <a:p>
            <a:fld id="{7429946C-E815-3B46-8762-7EE47876D3C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Welcome everyone, especially our guests.  </a:t>
            </a:r>
            <a:br>
              <a:rPr lang="en-US" sz="1800" dirty="0" smtClean="0"/>
            </a:br>
            <a:r>
              <a:rPr lang="en-US" sz="1800" dirty="0" smtClean="0"/>
              <a:t/>
            </a:r>
            <a:br>
              <a:rPr lang="en-US" sz="1800" dirty="0" smtClean="0"/>
            </a:br>
            <a:r>
              <a:rPr lang="en-US" sz="1800" dirty="0" smtClean="0"/>
              <a:t>You’ve found a wonderful group of Christians to worship with today, and if you will make your plans to join us on a regular basis, I’m confident that will be proven to you many times over.</a:t>
            </a:r>
          </a:p>
          <a:p>
            <a:endParaRPr lang="en-US" sz="1800" dirty="0" smtClean="0"/>
          </a:p>
          <a:p>
            <a:r>
              <a:rPr lang="en-US" sz="1800" dirty="0" smtClean="0"/>
              <a:t>Today, we are going to consider five factors that create a well-anchored faith. And we will be doing this from the book of 1 Thessalonians beginning in chapter 1. </a:t>
            </a:r>
          </a:p>
          <a:p>
            <a:endParaRPr lang="en-US" sz="1800" dirty="0" smtClean="0"/>
          </a:p>
          <a:p>
            <a:r>
              <a:rPr lang="en-US" sz="1800" dirty="0" smtClean="0"/>
              <a:t> This study is critical for every one of us – </a:t>
            </a:r>
            <a:r>
              <a:rPr lang="en-US" sz="1800" b="1" dirty="0" smtClean="0"/>
              <a:t>because sadly not everyone who becomes a Christians – continues to live as a Christian.  We can read a Bible example of this in 1 Timothy…</a:t>
            </a:r>
          </a:p>
          <a:p>
            <a:endParaRPr lang="en-US" sz="1800" dirty="0" smtClean="0"/>
          </a:p>
          <a:p>
            <a:endParaRPr lang="en-US" sz="1800" dirty="0" smtClean="0"/>
          </a:p>
          <a:p>
            <a:endParaRPr lang="en-US" sz="1800" dirty="0" smtClean="0"/>
          </a:p>
          <a:p>
            <a:endParaRPr lang="en-US" sz="1800" dirty="0" smtClean="0"/>
          </a:p>
        </p:txBody>
      </p:sp>
      <p:sp>
        <p:nvSpPr>
          <p:cNvPr id="4" name="Slide Number Placeholder 3"/>
          <p:cNvSpPr>
            <a:spLocks noGrp="1"/>
          </p:cNvSpPr>
          <p:nvPr>
            <p:ph type="sldNum" sz="quarter" idx="10"/>
          </p:nvPr>
        </p:nvSpPr>
        <p:spPr/>
        <p:txBody>
          <a:bodyPr/>
          <a:lstStyle/>
          <a:p>
            <a:fld id="{7429946C-E815-3B46-8762-7EE47876D3C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Chapter 1 </a:t>
            </a:r>
            <a:r>
              <a:rPr lang="en-US" sz="1800" dirty="0" err="1" smtClean="0"/>
              <a:t>vs</a:t>
            </a:r>
            <a:r>
              <a:rPr lang="en-US" sz="1800" dirty="0" smtClean="0"/>
              <a:t> 18 and 19 show us a shipwrecked faith – and they make us ask the question… Is My Faith like that?  Will my faith end up shipwrecked??</a:t>
            </a:r>
          </a:p>
          <a:p>
            <a:endParaRPr lang="en-US" sz="1800" dirty="0" smtClean="0"/>
          </a:p>
          <a:p>
            <a:r>
              <a:rPr lang="en-US" sz="1800" dirty="0" smtClean="0"/>
              <a:t>Well – even in this text Paul points Timothy to the actions of </a:t>
            </a:r>
            <a:r>
              <a:rPr lang="en-US" sz="1800" dirty="0" err="1" smtClean="0"/>
              <a:t>perservance</a:t>
            </a:r>
            <a:r>
              <a:rPr lang="en-US" sz="1800" dirty="0" smtClean="0"/>
              <a:t> and keeping a good conscience – but what specifically does it take to avoid a spiritual shipwreck?  Our answer is found among the Thessalonians.</a:t>
            </a:r>
          </a:p>
          <a:p>
            <a:endParaRPr lang="en-US" sz="1800" dirty="0" smtClean="0"/>
          </a:p>
          <a:p>
            <a:r>
              <a:rPr lang="en-US" sz="1800" dirty="0" smtClean="0"/>
              <a:t>You see, they are a great group to study because in addition to reading about the beginning of this church in Acts 17, we can also read 2 different letters Paul wrote to this church – that fill us in on the details of what made these Christians so well- anchored.</a:t>
            </a:r>
            <a:endParaRPr lang="en-US" sz="1800" dirty="0"/>
          </a:p>
        </p:txBody>
      </p:sp>
      <p:sp>
        <p:nvSpPr>
          <p:cNvPr id="4" name="Slide Number Placeholder 3"/>
          <p:cNvSpPr>
            <a:spLocks noGrp="1"/>
          </p:cNvSpPr>
          <p:nvPr>
            <p:ph type="sldNum" sz="quarter" idx="10"/>
          </p:nvPr>
        </p:nvSpPr>
        <p:spPr/>
        <p:txBody>
          <a:bodyPr/>
          <a:lstStyle/>
          <a:p>
            <a:fld id="{7429946C-E815-3B46-8762-7EE47876D3C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2656" y="55844"/>
            <a:ext cx="2553161" cy="1914871"/>
          </a:xfrm>
        </p:spPr>
      </p:sp>
      <p:sp>
        <p:nvSpPr>
          <p:cNvPr id="3" name="Notes Placeholder 2"/>
          <p:cNvSpPr>
            <a:spLocks noGrp="1"/>
          </p:cNvSpPr>
          <p:nvPr>
            <p:ph type="body" idx="1"/>
          </p:nvPr>
        </p:nvSpPr>
        <p:spPr>
          <a:xfrm>
            <a:off x="287247" y="1883742"/>
            <a:ext cx="6289176" cy="7260257"/>
          </a:xfrm>
        </p:spPr>
        <p:txBody>
          <a:bodyPr>
            <a:normAutofit fontScale="92500"/>
          </a:bodyPr>
          <a:lstStyle/>
          <a:p>
            <a:r>
              <a:rPr lang="en-US" sz="1412" baseline="0" dirty="0" smtClean="0"/>
              <a:t>And now in 2  Thess. 1:4 – they are a persevering church – not just the idea that they survived – but that they are continuing on in their walk with Jesus – </a:t>
            </a:r>
            <a:r>
              <a:rPr lang="en-US" sz="1412" baseline="0" dirty="0" err="1" smtClean="0"/>
              <a:t>unswerved</a:t>
            </a:r>
            <a:r>
              <a:rPr lang="en-US" sz="1412" baseline="0" dirty="0" smtClean="0"/>
              <a:t> no matter what they have faced. </a:t>
            </a:r>
            <a:r>
              <a:rPr lang="en-US" sz="1412" dirty="0" smtClean="0"/>
              <a:t> </a:t>
            </a:r>
            <a:r>
              <a:rPr lang="en-US" sz="1412" baseline="0" dirty="0" smtClean="0"/>
              <a:t>So today we want to learn from them because – obviously – that is what we want – and it is what we WANT TO ANCHOR into the hearts of our children.</a:t>
            </a:r>
          </a:p>
          <a:p>
            <a:endParaRPr lang="en-US" sz="1412" baseline="0" dirty="0" smtClean="0"/>
          </a:p>
          <a:p>
            <a:r>
              <a:rPr lang="en-US" dirty="0" smtClean="0"/>
              <a:t>1.) They Made A Clean Break With Their Past  (1 Thess. 1:9-10)  </a:t>
            </a:r>
            <a:br>
              <a:rPr lang="en-US" dirty="0" smtClean="0"/>
            </a:br>
            <a:r>
              <a:rPr lang="en-US" dirty="0" smtClean="0"/>
              <a:t>	Admitting Past Beliefs Were Not Enough. If the gospel is true, then idolatry is not.</a:t>
            </a:r>
          </a:p>
          <a:p>
            <a:endParaRPr lang="en-US" dirty="0" smtClean="0"/>
          </a:p>
          <a:p>
            <a:r>
              <a:rPr lang="en-US" dirty="0" smtClean="0"/>
              <a:t>They Came to See This:  This was not just a logical conclusion. This is a deep down in their gut – eye-opening realization – that they would carry with them the rest of their lives.</a:t>
            </a:r>
          </a:p>
          <a:p>
            <a:endParaRPr lang="en-US" dirty="0" smtClean="0"/>
          </a:p>
          <a:p>
            <a:r>
              <a:rPr lang="en-US" dirty="0" smtClean="0"/>
              <a:t>**Have you ever met someone who had a terrible experience with a business and won’t go back there.  They say things like:  That restaurant made me so sick – I’ll never eat there again.  Or, that mechanic lied to me and ruined my engine – I’ll never take a car to him again.</a:t>
            </a:r>
          </a:p>
          <a:p>
            <a:endParaRPr lang="en-US" dirty="0" smtClean="0"/>
          </a:p>
          <a:p>
            <a:r>
              <a:rPr lang="en-US" dirty="0" smtClean="0"/>
              <a:t>There are moments in life when the CONTRAST between our past – and the TRUTH is so VIVID, nothing is ever the same again.</a:t>
            </a:r>
          </a:p>
          <a:p>
            <a:endParaRPr lang="en-US" dirty="0" smtClean="0"/>
          </a:p>
          <a:p>
            <a:r>
              <a:rPr lang="en-US" dirty="0" smtClean="0"/>
              <a:t>&gt;&gt;Notice however this is not just a rejection of something bad – it is fully embracing something Good – In fact, something SO GOOD – they are in love.</a:t>
            </a:r>
          </a:p>
          <a:p>
            <a:pPr>
              <a:buFont typeface="Wingdings" pitchFamily="8" charset="2"/>
              <a:buChar char="Ø"/>
            </a:pPr>
            <a:r>
              <a:rPr lang="en-US" dirty="0" smtClean="0"/>
              <a:t>I’ll never go to worship those stupid idols again – I HAVE JESUS CHRIST.  I now serve a TRUE and LIVING GOD!</a:t>
            </a:r>
          </a:p>
          <a:p>
            <a:pPr>
              <a:buFont typeface="Wingdings" pitchFamily="8" charset="2"/>
              <a:buNone/>
            </a:pPr>
            <a:endParaRPr lang="en-US" dirty="0" smtClean="0"/>
          </a:p>
          <a:p>
            <a:r>
              <a:rPr lang="en-US" dirty="0" smtClean="0"/>
              <a:t>Complete Rejection of the past practices because since they were false – they were not only vain – they were insulting to the LIVING God.  *This wasn’t just changing where they worshipped or who they worshipped with…it was a commitment to leave the past behind!</a:t>
            </a:r>
          </a:p>
          <a:p>
            <a:endParaRPr lang="en-US" dirty="0" smtClean="0"/>
          </a:p>
          <a:p>
            <a:r>
              <a:rPr lang="en-US" dirty="0" smtClean="0"/>
              <a:t>&gt;&gt;&gt; Have we made a complete break with our past – to ADMIT that the false religion I was in – WAS FALSE and I can never go back to it.  Maybe I was living with weekends full of worldliness – and even though I stopped doing those things – I never admitted – THAT WAY of LIVING is something I can never go back to!</a:t>
            </a:r>
          </a:p>
          <a:p>
            <a:endParaRPr lang="en-US" dirty="0" smtClean="0"/>
          </a:p>
          <a:p>
            <a:r>
              <a:rPr lang="en-US" dirty="0" smtClean="0"/>
              <a:t>&gt;&gt;&gt; There can be some painful implications when we do this…what does it say about my friends or family when I acknowledge it was WRONG. What does it say when I determine those actions were sinful, were evil, were soul condemning.  * It may mean losing some friendships, but hopefully it means we have not only an awareness of the SIN – but a LOVE for those caught in these sins so that we are EXTREMELY motivated to share the Good News of our TRUE &amp; LIVING GOD with them!   **That I will do all in my power to help them get off of the broad path that leads to destruction and onto the narrow path of Christ.  Because I’ve determined.</a:t>
            </a:r>
          </a:p>
          <a:p>
            <a:endParaRPr lang="en-US" dirty="0" smtClean="0"/>
          </a:p>
          <a:p>
            <a:r>
              <a:rPr lang="en-US" b="1" dirty="0" smtClean="0"/>
              <a:t>Cortez Expedition in </a:t>
            </a:r>
            <a:r>
              <a:rPr lang="en-US" b="1" dirty="0" err="1" smtClean="0"/>
              <a:t>Mexicon</a:t>
            </a:r>
            <a:r>
              <a:rPr lang="en-US" b="1" dirty="0" smtClean="0"/>
              <a:t> in 1519… Go back to the water and destroy the ships. *Either we go forward to victory or we go forward and fail – but there is NO GOING BACK.</a:t>
            </a:r>
          </a:p>
          <a:p>
            <a:pPr>
              <a:buFontTx/>
              <a:buChar char="-"/>
            </a:pPr>
            <a:endParaRPr lang="en-US" sz="1800" baseline="0" dirty="0" smtClean="0"/>
          </a:p>
          <a:p>
            <a:endParaRPr lang="en-US" sz="1800" dirty="0"/>
          </a:p>
        </p:txBody>
      </p:sp>
      <p:sp>
        <p:nvSpPr>
          <p:cNvPr id="4" name="Slide Number Placeholder 3"/>
          <p:cNvSpPr>
            <a:spLocks noGrp="1"/>
          </p:cNvSpPr>
          <p:nvPr>
            <p:ph type="sldNum" sz="quarter" idx="10"/>
          </p:nvPr>
        </p:nvSpPr>
        <p:spPr/>
        <p:txBody>
          <a:bodyPr/>
          <a:lstStyle/>
          <a:p>
            <a:fld id="{7429946C-E815-3B46-8762-7EE47876D3C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8860" y="141471"/>
            <a:ext cx="3152456" cy="2364342"/>
          </a:xfrm>
        </p:spPr>
      </p:sp>
      <p:sp>
        <p:nvSpPr>
          <p:cNvPr id="3" name="Notes Placeholder 2"/>
          <p:cNvSpPr>
            <a:spLocks noGrp="1"/>
          </p:cNvSpPr>
          <p:nvPr>
            <p:ph type="body" idx="1"/>
          </p:nvPr>
        </p:nvSpPr>
        <p:spPr>
          <a:xfrm>
            <a:off x="287247" y="2505813"/>
            <a:ext cx="6289176" cy="6400041"/>
          </a:xfrm>
        </p:spPr>
        <p:txBody>
          <a:bodyPr>
            <a:normAutofit/>
          </a:bodyPr>
          <a:lstStyle/>
          <a:p>
            <a:pPr marL="0" marR="0" indent="0" algn="l" defTabSz="457200" rtl="0" eaLnBrk="1" fontAlgn="auto" latinLnBrk="0" hangingPunct="1">
              <a:lnSpc>
                <a:spcPct val="100000"/>
              </a:lnSpc>
              <a:spcBef>
                <a:spcPts val="0"/>
              </a:spcBef>
              <a:spcAft>
                <a:spcPts val="0"/>
              </a:spcAft>
              <a:buClrTx/>
              <a:buSzTx/>
              <a:buFont typeface="Wingdings" pitchFamily="8" charset="2"/>
              <a:buNone/>
              <a:tabLst/>
              <a:defRPr/>
            </a:pPr>
            <a:r>
              <a:rPr lang="en-US" dirty="0" smtClean="0"/>
              <a:t>THE WORD OF GOD:  (1 </a:t>
            </a:r>
            <a:r>
              <a:rPr lang="en-US" dirty="0" err="1" smtClean="0"/>
              <a:t>Thess</a:t>
            </a:r>
            <a:r>
              <a:rPr lang="en-US" dirty="0" smtClean="0"/>
              <a:t> 2:13) Once they realized God was</a:t>
            </a:r>
            <a:r>
              <a:rPr lang="en-US" baseline="0" dirty="0" smtClean="0"/>
              <a:t> sending them a message: what else could they do but obey them!  </a:t>
            </a:r>
            <a:r>
              <a:rPr lang="en-US" dirty="0" smtClean="0"/>
              <a:t>This was God’s message: all he said about the identity of Jesus, about Jesus return, about righteous living in a wicked world.</a:t>
            </a:r>
          </a:p>
          <a:p>
            <a:pPr marL="0" marR="0" indent="0" algn="l" defTabSz="457200" rtl="0" eaLnBrk="1" fontAlgn="auto" latinLnBrk="0" hangingPunct="1">
              <a:lnSpc>
                <a:spcPct val="100000"/>
              </a:lnSpc>
              <a:spcBef>
                <a:spcPts val="0"/>
              </a:spcBef>
              <a:spcAft>
                <a:spcPts val="0"/>
              </a:spcAft>
              <a:buClrTx/>
              <a:buSzTx/>
              <a:buFont typeface="Wingdings" pitchFamily="8" charset="2"/>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 typeface="Wingdings" pitchFamily="8" charset="2"/>
              <a:buNone/>
              <a:tabLst/>
              <a:defRPr/>
            </a:pPr>
            <a:r>
              <a:rPr lang="en-US" dirty="0" smtClean="0"/>
              <a:t>*These</a:t>
            </a:r>
            <a:r>
              <a:rPr lang="en-US" baseline="0" dirty="0" smtClean="0"/>
              <a:t> weren’t just naïve simpletons. These were people who considered the evidence.  Paul came preaching with Power!</a:t>
            </a:r>
            <a:endParaRPr lang="en-US" dirty="0" smtClean="0"/>
          </a:p>
          <a:p>
            <a:endParaRPr lang="en-US" baseline="0" dirty="0" smtClean="0"/>
          </a:p>
          <a:p>
            <a:r>
              <a:rPr lang="en-US" baseline="0" dirty="0" smtClean="0"/>
              <a:t>AN ABSENCE of that conviction today is what has caused SO MUCH instability and so many shipwrecks!  Does it not just blow your mind to hear in the news the discussions among </a:t>
            </a:r>
            <a:r>
              <a:rPr lang="en-US" baseline="0" dirty="0" err="1" smtClean="0"/>
              <a:t>relgious</a:t>
            </a:r>
            <a:r>
              <a:rPr lang="en-US" baseline="0" dirty="0" smtClean="0"/>
              <a:t> people about whether certain actions are righteous or sinful.  **Don’t you just think - REALLY** you people are voting on this?  **</a:t>
            </a:r>
            <a:r>
              <a:rPr lang="en-US" baseline="0" dirty="0" err="1" smtClean="0"/>
              <a:t>Realyy</a:t>
            </a:r>
            <a:r>
              <a:rPr lang="en-US" baseline="0" dirty="0" smtClean="0"/>
              <a:t>???   *They are trying to decide if there is a hell – or debates about marriage – have people even read the book?!   &gt; They are wrestling with it because they don’t believe the words are God’s TIMELESS MESSAGE.</a:t>
            </a:r>
          </a:p>
          <a:p>
            <a:endParaRPr lang="en-US" baseline="0" dirty="0" smtClean="0"/>
          </a:p>
          <a:p>
            <a:r>
              <a:rPr lang="en-US" baseline="0" dirty="0" smtClean="0"/>
              <a:t>You regularly hear people make excuses for why they dismiss the Bible …</a:t>
            </a:r>
          </a:p>
          <a:p>
            <a:endParaRPr lang="en-US" baseline="0" dirty="0" smtClean="0"/>
          </a:p>
          <a:p>
            <a:r>
              <a:rPr lang="en-US" baseline="0" dirty="0" smtClean="0"/>
              <a:t>Oh, that’s what God wanted then, but not now.</a:t>
            </a:r>
          </a:p>
          <a:p>
            <a:r>
              <a:rPr lang="en-US" baseline="0" dirty="0" smtClean="0"/>
              <a:t>Oh, that wasn’t really God – that part was just Paul’s prejudices against women.</a:t>
            </a:r>
          </a:p>
          <a:p>
            <a:r>
              <a:rPr lang="en-US" baseline="0" dirty="0" smtClean="0"/>
              <a:t>Oh, that probably isn’t from God anyway, a copyist probably just slipped that in there…</a:t>
            </a:r>
          </a:p>
          <a:p>
            <a:endParaRPr lang="en-US" baseline="0" dirty="0" smtClean="0"/>
          </a:p>
          <a:p>
            <a:r>
              <a:rPr lang="en-US" baseline="0" dirty="0" smtClean="0"/>
              <a:t>*** The Thessalonians rejected all these rationalizations!!!  They knew the words were Gods!!  And today we can have that same confidence because this IS God’s word!!  Our faith is well anchored when we are certain about the Bible.  If you’ve got questions about the Bible – let’s get them resolved!!! Because until we address those doubts – your ship is not ready for the storms that come.</a:t>
            </a:r>
          </a:p>
          <a:p>
            <a:endParaRPr lang="en-US" baseline="0" dirty="0" smtClean="0"/>
          </a:p>
          <a:p>
            <a:r>
              <a:rPr lang="en-US" baseline="0" dirty="0" smtClean="0"/>
              <a:t>**The MORE I study the reliability of the scriptures the </a:t>
            </a:r>
            <a:r>
              <a:rPr lang="en-US" baseline="0" dirty="0" err="1" smtClean="0"/>
              <a:t>STRonger</a:t>
            </a:r>
            <a:r>
              <a:rPr lang="en-US" baseline="0" dirty="0" smtClean="0"/>
              <a:t> my faith gets – and I want to see that for you too!</a:t>
            </a:r>
          </a:p>
          <a:p>
            <a:pPr lvl="1"/>
            <a:r>
              <a:rPr lang="en-US" dirty="0" smtClean="0"/>
              <a:t>Requires Worthy Walk (</a:t>
            </a:r>
            <a:r>
              <a:rPr lang="en-US" dirty="0" err="1" smtClean="0"/>
              <a:t>vs</a:t>
            </a:r>
            <a:r>
              <a:rPr lang="en-US" dirty="0" smtClean="0"/>
              <a:t> 12)</a:t>
            </a:r>
          </a:p>
          <a:p>
            <a:pPr lvl="1"/>
            <a:r>
              <a:rPr lang="en-US" dirty="0" smtClean="0"/>
              <a:t>Example of Labor &amp; Hardship (</a:t>
            </a:r>
            <a:r>
              <a:rPr lang="en-US" dirty="0" err="1" smtClean="0"/>
              <a:t>vs</a:t>
            </a:r>
            <a:r>
              <a:rPr lang="en-US" dirty="0" smtClean="0"/>
              <a:t> 9)</a:t>
            </a:r>
          </a:p>
          <a:p>
            <a:pPr lvl="1"/>
            <a:r>
              <a:rPr lang="en-US" dirty="0" smtClean="0"/>
              <a:t>Seeking To Please God, Not Man (</a:t>
            </a:r>
            <a:r>
              <a:rPr lang="en-US" dirty="0" err="1" smtClean="0"/>
              <a:t>vs</a:t>
            </a:r>
            <a:r>
              <a:rPr lang="en-US" dirty="0" smtClean="0"/>
              <a:t> 4)</a:t>
            </a:r>
          </a:p>
          <a:p>
            <a:endParaRPr lang="en-US" baseline="0" dirty="0" smtClean="0"/>
          </a:p>
          <a:p>
            <a:pPr>
              <a:buFont typeface="Wingdings" pitchFamily="8" charset="2"/>
              <a:buNone/>
            </a:pPr>
            <a:endParaRPr lang="en-US" dirty="0" smtClean="0"/>
          </a:p>
          <a:p>
            <a:pPr>
              <a:buFont typeface="Wingdings" pitchFamily="8" charset="2"/>
              <a:buChar char="Ø"/>
            </a:pPr>
            <a:endParaRPr lang="en-US" dirty="0" smtClean="0"/>
          </a:p>
          <a:p>
            <a:endParaRPr lang="en-US" dirty="0"/>
          </a:p>
        </p:txBody>
      </p:sp>
      <p:sp>
        <p:nvSpPr>
          <p:cNvPr id="4" name="Slide Number Placeholder 3"/>
          <p:cNvSpPr>
            <a:spLocks noGrp="1"/>
          </p:cNvSpPr>
          <p:nvPr>
            <p:ph type="sldNum" sz="quarter" idx="10"/>
          </p:nvPr>
        </p:nvSpPr>
        <p:spPr/>
        <p:txBody>
          <a:bodyPr/>
          <a:lstStyle/>
          <a:p>
            <a:fld id="{7429946C-E815-3B46-8762-7EE47876D3C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1.)Encouragement During Hard Times</a:t>
            </a:r>
          </a:p>
          <a:p>
            <a:pPr lvl="1"/>
            <a:r>
              <a:rPr lang="en-US" dirty="0" smtClean="0"/>
              <a:t>1 Thess. 3:1-7 (From Timothy’s Arrival)</a:t>
            </a:r>
          </a:p>
          <a:p>
            <a:pPr lvl="1"/>
            <a:r>
              <a:rPr lang="en-US" dirty="0" smtClean="0"/>
              <a:t>1 </a:t>
            </a:r>
            <a:r>
              <a:rPr lang="en-US" dirty="0" err="1" smtClean="0"/>
              <a:t>Thess</a:t>
            </a:r>
            <a:r>
              <a:rPr lang="en-US" dirty="0" smtClean="0"/>
              <a:t> 3:11-12 (And In Paul’s Prayers)</a:t>
            </a:r>
          </a:p>
          <a:p>
            <a:endParaRPr lang="en-US" dirty="0" smtClean="0"/>
          </a:p>
          <a:p>
            <a:r>
              <a:rPr lang="en-US" dirty="0" smtClean="0"/>
              <a:t>They received these because they weren’t just a group of strangers worshipping the same God –</a:t>
            </a:r>
            <a:r>
              <a:rPr lang="en-US" baseline="0" dirty="0" smtClean="0"/>
              <a:t> they were family. In </a:t>
            </a:r>
            <a:r>
              <a:rPr lang="en-US" baseline="0" dirty="0" err="1" smtClean="0"/>
              <a:t>ch</a:t>
            </a:r>
            <a:r>
              <a:rPr lang="en-US" baseline="0" dirty="0" smtClean="0"/>
              <a:t> 4:9-10…. They developed a growing and loving bond with one another. And they looked out for one another and helped each other when temptations attacked.   Look at 1 Thess. 5:14 – they responded the right way at the right time – and that brings the right results.  ** If we want a well-anchored faith – we need each other.</a:t>
            </a:r>
          </a:p>
          <a:p>
            <a:endParaRPr lang="en-US" baseline="0" dirty="0" smtClean="0"/>
          </a:p>
          <a:p>
            <a:r>
              <a:rPr lang="en-US" baseline="0" dirty="0" smtClean="0"/>
              <a:t>2.) EXCEL STILL MORE. . While you’re in </a:t>
            </a:r>
            <a:r>
              <a:rPr lang="en-US" baseline="0" dirty="0" err="1" smtClean="0"/>
              <a:t>vs</a:t>
            </a:r>
            <a:r>
              <a:rPr lang="en-US" baseline="0" dirty="0" smtClean="0"/>
              <a:t> 10 notice one of my all time favorite Bible phrases: “excel still more”  Keep on going.  I love this because in </a:t>
            </a:r>
            <a:r>
              <a:rPr lang="en-US" baseline="0" dirty="0" err="1" smtClean="0"/>
              <a:t>vs</a:t>
            </a:r>
            <a:r>
              <a:rPr lang="en-US" baseline="0" dirty="0" smtClean="0"/>
              <a:t> 11 Paul addresses their need to carry on in their professional lives and the good that will come from this. Well – apparently they </a:t>
            </a:r>
            <a:r>
              <a:rPr lang="en-US" baseline="0" dirty="0" err="1" smtClean="0"/>
              <a:t>strugged</a:t>
            </a:r>
            <a:r>
              <a:rPr lang="en-US" baseline="0" dirty="0" smtClean="0"/>
              <a:t> with this, </a:t>
            </a:r>
            <a:r>
              <a:rPr lang="en-US" baseline="0" dirty="0" err="1" smtClean="0"/>
              <a:t>bc</a:t>
            </a:r>
            <a:r>
              <a:rPr lang="en-US" baseline="0" dirty="0" smtClean="0"/>
              <a:t> when Paul writes 2 </a:t>
            </a:r>
            <a:r>
              <a:rPr lang="en-US" baseline="0" dirty="0" err="1" smtClean="0"/>
              <a:t>Thess</a:t>
            </a:r>
            <a:r>
              <a:rPr lang="en-US" baseline="0" dirty="0" smtClean="0"/>
              <a:t> there are still some Christians at Thessalonica who have to be told very seriously – to get back to work.  </a:t>
            </a:r>
          </a:p>
          <a:p>
            <a:endParaRPr lang="en-US" baseline="0" dirty="0" smtClean="0"/>
          </a:p>
          <a:p>
            <a:r>
              <a:rPr lang="en-US" baseline="0" dirty="0" smtClean="0"/>
              <a:t>THIS ILLUSTRATES THAT: </a:t>
            </a:r>
            <a:r>
              <a:rPr lang="en-US" dirty="0" smtClean="0"/>
              <a:t>A well-anchored faith doesn’t mean we are perfect, but we are improving rather than sinking! They aren’t perfect and neither are we</a:t>
            </a:r>
            <a:r>
              <a:rPr lang="en-US" baseline="0" dirty="0" smtClean="0"/>
              <a:t> – but we keep on going forward together.</a:t>
            </a:r>
          </a:p>
          <a:p>
            <a:endParaRPr lang="en-US" baseline="0" dirty="0" smtClean="0"/>
          </a:p>
          <a:p>
            <a:r>
              <a:rPr lang="en-US" baseline="0" dirty="0" smtClean="0"/>
              <a:t>3..) 1 Thess. 4:16   -  If they didn’t get anything else from Paul: They understood Jesus is coming back!  They believed it – They were watching for it! It is a life-altering mindset. When you believe He is coming back – it changes our whole approach to life.  It’s all about what is coming, and all this trivial, temporary stuff just becomes far less important.</a:t>
            </a:r>
          </a:p>
          <a:p>
            <a:endParaRPr lang="en-US" baseline="0" dirty="0" smtClean="0"/>
          </a:p>
          <a:p>
            <a:r>
              <a:rPr lang="en-US" baseline="0" dirty="0" smtClean="0"/>
              <a:t>Look at Ch. 5:1-6  --- We must live ALERT to the truth of Jesus Impending Return!</a:t>
            </a:r>
          </a:p>
          <a:p>
            <a:endParaRPr lang="en-US" baseline="0" dirty="0" smtClean="0"/>
          </a:p>
          <a:p>
            <a:r>
              <a:rPr lang="en-US" baseline="0" dirty="0" smtClean="0"/>
              <a:t>That day becomes the focus and objective – singularly – when we believe he’s coming, it has a daily impact on us wanting to BE ON THE RIGHT PATH when he returns.</a:t>
            </a:r>
          </a:p>
        </p:txBody>
      </p:sp>
      <p:sp>
        <p:nvSpPr>
          <p:cNvPr id="4" name="Slide Number Placeholder 3"/>
          <p:cNvSpPr>
            <a:spLocks noGrp="1"/>
          </p:cNvSpPr>
          <p:nvPr>
            <p:ph type="sldNum" sz="quarter" idx="10"/>
          </p:nvPr>
        </p:nvSpPr>
        <p:spPr/>
        <p:txBody>
          <a:bodyPr/>
          <a:lstStyle/>
          <a:p>
            <a:fld id="{7429946C-E815-3B46-8762-7EE47876D3C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Are you ready for him to come today?</a:t>
            </a:r>
          </a:p>
          <a:p>
            <a:endParaRPr lang="en-US" sz="1800" dirty="0" smtClean="0"/>
          </a:p>
          <a:p>
            <a:endParaRPr lang="en-US" sz="1800" dirty="0" smtClean="0"/>
          </a:p>
          <a:p>
            <a:r>
              <a:rPr lang="en-US" sz="1800" dirty="0" smtClean="0"/>
              <a:t>We end every service with an invitation song – because you are INVITED to decide right now – I’m going to follow Jesus.  I’m going to live Anchored by my faith in HIM.</a:t>
            </a:r>
          </a:p>
          <a:p>
            <a:endParaRPr lang="en-US" sz="1800" dirty="0"/>
          </a:p>
        </p:txBody>
      </p:sp>
      <p:sp>
        <p:nvSpPr>
          <p:cNvPr id="4" name="Slide Number Placeholder 3"/>
          <p:cNvSpPr>
            <a:spLocks noGrp="1"/>
          </p:cNvSpPr>
          <p:nvPr>
            <p:ph type="sldNum" sz="quarter" idx="10"/>
          </p:nvPr>
        </p:nvSpPr>
        <p:spPr/>
        <p:txBody>
          <a:bodyPr/>
          <a:lstStyle/>
          <a:p>
            <a:fld id="{7429946C-E815-3B46-8762-7EE47876D3C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4/26/2015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E2248-6F52-1147-B0F4-9518474F28CC}" type="datetimeFigureOut">
              <a:rPr lang="en-US" smtClean="0"/>
              <a:pPr/>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E2248-6F52-1147-B0F4-9518474F28CC}" type="datetimeFigureOut">
              <a:rPr lang="en-US" smtClean="0"/>
              <a:pPr/>
              <a:t>4/26/2015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E2248-6F52-1147-B0F4-9518474F28CC}" type="datetimeFigureOut">
              <a:rPr lang="en-US" smtClean="0"/>
              <a:pPr/>
              <a:t>4/26/2015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4/26/2015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4/26/2015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4/26/2015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1"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1"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1"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1"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tmplLst>
          <p:tmpl lvl="1">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2">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3">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4">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5">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Lst>
      </p:bldP>
    </p:bldLst>
  </p:timing>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Anchors of Faith</a:t>
            </a:r>
            <a:endParaRPr lang="en-US" dirty="0"/>
          </a:p>
        </p:txBody>
      </p:sp>
      <p:sp>
        <p:nvSpPr>
          <p:cNvPr id="3" name="Subtitle 2"/>
          <p:cNvSpPr>
            <a:spLocks noGrp="1"/>
          </p:cNvSpPr>
          <p:nvPr>
            <p:ph type="subTitle" idx="1"/>
          </p:nvPr>
        </p:nvSpPr>
        <p:spPr/>
        <p:txBody>
          <a:bodyPr/>
          <a:lstStyle/>
          <a:p>
            <a:endParaRPr lang="en-US"/>
          </a:p>
        </p:txBody>
      </p:sp>
      <p:pic>
        <p:nvPicPr>
          <p:cNvPr id="4" name="Picture 3" descr="Anchors of Faith-title.jpg"/>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My Faith Shipwrecked?</a:t>
            </a:r>
            <a:endParaRPr lang="en-US" dirty="0"/>
          </a:p>
        </p:txBody>
      </p:sp>
      <p:sp>
        <p:nvSpPr>
          <p:cNvPr id="3" name="Content Placeholder 2"/>
          <p:cNvSpPr>
            <a:spLocks noGrp="1"/>
          </p:cNvSpPr>
          <p:nvPr>
            <p:ph idx="1"/>
          </p:nvPr>
        </p:nvSpPr>
        <p:spPr/>
        <p:txBody>
          <a:bodyPr/>
          <a:lstStyle/>
          <a:p>
            <a:r>
              <a:rPr lang="en-US" dirty="0" smtClean="0"/>
              <a:t>18 “This command I entrust to you, Timothy, my son, in accordance with the prophecies previously made concerning you, that by them you fight the good fight, 19 </a:t>
            </a:r>
            <a:r>
              <a:rPr lang="en-US" b="1" dirty="0" smtClean="0"/>
              <a:t>keeping faith </a:t>
            </a:r>
            <a:r>
              <a:rPr lang="en-US" dirty="0" smtClean="0"/>
              <a:t>and a good conscience, which </a:t>
            </a:r>
            <a:r>
              <a:rPr lang="en-US" b="1" dirty="0" smtClean="0"/>
              <a:t>some have rejected and suffered shipwreck in regard to their faith.</a:t>
            </a:r>
            <a:r>
              <a:rPr lang="en-US" dirty="0" smtClean="0"/>
              <a:t>” 1 Timothy 1:18-19</a:t>
            </a:r>
            <a:endParaRPr lang="en-US"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 Is My Faith Anchored?</a:t>
            </a:r>
            <a:endParaRPr lang="en-US" dirty="0"/>
          </a:p>
        </p:txBody>
      </p:sp>
      <p:sp>
        <p:nvSpPr>
          <p:cNvPr id="3" name="Content Placeholder 2"/>
          <p:cNvSpPr>
            <a:spLocks noGrp="1"/>
          </p:cNvSpPr>
          <p:nvPr>
            <p:ph idx="1"/>
          </p:nvPr>
        </p:nvSpPr>
        <p:spPr/>
        <p:txBody>
          <a:bodyPr/>
          <a:lstStyle/>
          <a:p>
            <a:r>
              <a:rPr lang="en-US" dirty="0" smtClean="0"/>
              <a:t>“We ought always to give thanks to God for you, brethren, as is only fitting, because </a:t>
            </a:r>
            <a:r>
              <a:rPr lang="en-US" b="1" dirty="0" smtClean="0"/>
              <a:t>your faith is greatly enlarged</a:t>
            </a:r>
            <a:r>
              <a:rPr lang="en-US" dirty="0" smtClean="0"/>
              <a:t>, and the</a:t>
            </a:r>
            <a:r>
              <a:rPr lang="en-US" b="1" dirty="0" smtClean="0"/>
              <a:t> love of each one of you toward one another grows ever greater</a:t>
            </a:r>
            <a:r>
              <a:rPr lang="en-US" dirty="0" smtClean="0"/>
              <a:t>; 4 therefore, we ourselves speak proudly of you among the churches of God for </a:t>
            </a:r>
            <a:r>
              <a:rPr lang="en-US" b="1" dirty="0" smtClean="0"/>
              <a:t>your perseverance and faith </a:t>
            </a:r>
            <a:r>
              <a:rPr lang="en-US" dirty="0" smtClean="0"/>
              <a:t>in the midst of all your persecutions and afflictions which you </a:t>
            </a:r>
            <a:r>
              <a:rPr lang="en-US" b="1" dirty="0" smtClean="0"/>
              <a:t>endure.</a:t>
            </a:r>
            <a:r>
              <a:rPr lang="en-US" dirty="0" smtClean="0"/>
              <a:t>” 2 Thessalonians 1:3-4</a:t>
            </a:r>
            <a:endParaRPr lang="en-US"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Anchors Of Our Faith</a:t>
            </a:r>
            <a:endParaRPr lang="en-US" dirty="0"/>
          </a:p>
        </p:txBody>
      </p:sp>
      <p:sp>
        <p:nvSpPr>
          <p:cNvPr id="3" name="Content Placeholder 2"/>
          <p:cNvSpPr>
            <a:spLocks noGrp="1"/>
          </p:cNvSpPr>
          <p:nvPr>
            <p:ph idx="1"/>
          </p:nvPr>
        </p:nvSpPr>
        <p:spPr>
          <a:xfrm>
            <a:off x="457200" y="1600200"/>
            <a:ext cx="8229600" cy="4899212"/>
          </a:xfrm>
        </p:spPr>
        <p:txBody>
          <a:bodyPr>
            <a:normAutofit/>
          </a:bodyPr>
          <a:lstStyle/>
          <a:p>
            <a:r>
              <a:rPr lang="en-US" dirty="0" smtClean="0"/>
              <a:t>They Recognized The Problem With Their Past: </a:t>
            </a:r>
            <a:br>
              <a:rPr lang="en-US" dirty="0" smtClean="0"/>
            </a:br>
            <a:r>
              <a:rPr lang="en-US" dirty="0" smtClean="0"/>
              <a:t>             </a:t>
            </a:r>
            <a:r>
              <a:rPr lang="en-US" sz="4324" b="1" dirty="0" smtClean="0"/>
              <a:t>It Was Hopeless &amp; False.</a:t>
            </a:r>
            <a:endParaRPr lang="en-US" b="1" dirty="0" smtClean="0"/>
          </a:p>
          <a:p>
            <a:r>
              <a:rPr lang="en-US" dirty="0" smtClean="0"/>
              <a:t>They Recognized The Evidence Supporting The Gospel &amp; Determined It To Be:</a:t>
            </a:r>
            <a:br>
              <a:rPr lang="en-US" dirty="0" smtClean="0"/>
            </a:br>
            <a:r>
              <a:rPr lang="en-US" dirty="0" smtClean="0"/>
              <a:t>                 </a:t>
            </a:r>
            <a:r>
              <a:rPr lang="en-US" sz="4324" b="1" dirty="0" smtClean="0"/>
              <a:t>The Word of God.</a:t>
            </a:r>
          </a:p>
          <a:p>
            <a:pPr>
              <a:buNone/>
            </a:pPr>
            <a:endParaRPr lang="en-US" dirty="0" smtClean="0"/>
          </a:p>
          <a:p>
            <a:endParaRPr lang="en-US"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Anchors Of Our Faith</a:t>
            </a:r>
            <a:endParaRPr lang="en-US" dirty="0"/>
          </a:p>
        </p:txBody>
      </p:sp>
      <p:sp>
        <p:nvSpPr>
          <p:cNvPr id="3" name="Content Placeholder 2"/>
          <p:cNvSpPr>
            <a:spLocks noGrp="1"/>
          </p:cNvSpPr>
          <p:nvPr>
            <p:ph idx="1"/>
          </p:nvPr>
        </p:nvSpPr>
        <p:spPr>
          <a:xfrm>
            <a:off x="412377" y="1645023"/>
            <a:ext cx="8432800" cy="4899212"/>
          </a:xfrm>
        </p:spPr>
        <p:txBody>
          <a:bodyPr>
            <a:normAutofit/>
          </a:bodyPr>
          <a:lstStyle/>
          <a:p>
            <a:r>
              <a:rPr lang="en-US" dirty="0" smtClean="0"/>
              <a:t>During Their Hardest Times They Received:</a:t>
            </a:r>
            <a:br>
              <a:rPr lang="en-US" dirty="0" smtClean="0"/>
            </a:br>
            <a:r>
              <a:rPr lang="en-US" dirty="0" smtClean="0"/>
              <a:t>          </a:t>
            </a:r>
            <a:r>
              <a:rPr lang="en-US" sz="4200" b="1" dirty="0" smtClean="0"/>
              <a:t>Encouragement &amp; Prayers</a:t>
            </a:r>
          </a:p>
          <a:p>
            <a:r>
              <a:rPr lang="en-US" dirty="0" smtClean="0"/>
              <a:t>During Their Ups &amp; Downs, They Embarked On:</a:t>
            </a:r>
            <a:br>
              <a:rPr lang="en-US" dirty="0" smtClean="0"/>
            </a:br>
            <a:r>
              <a:rPr lang="en-US" dirty="0" smtClean="0"/>
              <a:t>  </a:t>
            </a:r>
            <a:r>
              <a:rPr lang="en-US" sz="4000" b="1" dirty="0" smtClean="0"/>
              <a:t>A Course of Ongoing Improvement</a:t>
            </a:r>
          </a:p>
          <a:p>
            <a:r>
              <a:rPr lang="en-US" dirty="0" smtClean="0"/>
              <a:t>They Lived Every Day In View Of:</a:t>
            </a:r>
            <a:br>
              <a:rPr lang="en-US" dirty="0" smtClean="0"/>
            </a:br>
            <a:r>
              <a:rPr lang="en-US" dirty="0" smtClean="0"/>
              <a:t>     </a:t>
            </a:r>
            <a:r>
              <a:rPr lang="en-US" sz="4200" b="1" dirty="0" smtClean="0"/>
              <a:t>The Imminent Return of Jesus.</a:t>
            </a:r>
          </a:p>
          <a:p>
            <a:endParaRPr lang="en-US" dirty="0" smtClean="0"/>
          </a:p>
          <a:p>
            <a:endParaRPr lang="en-US"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Anchors of Faith</a:t>
            </a:r>
            <a:endParaRPr lang="en-US" dirty="0"/>
          </a:p>
        </p:txBody>
      </p:sp>
      <p:sp>
        <p:nvSpPr>
          <p:cNvPr id="3" name="Subtitle 2"/>
          <p:cNvSpPr>
            <a:spLocks noGrp="1"/>
          </p:cNvSpPr>
          <p:nvPr>
            <p:ph type="subTitle" idx="1"/>
          </p:nvPr>
        </p:nvSpPr>
        <p:spPr/>
        <p:txBody>
          <a:bodyPr/>
          <a:lstStyle/>
          <a:p>
            <a:endParaRPr lang="en-US"/>
          </a:p>
        </p:txBody>
      </p:sp>
      <p:pic>
        <p:nvPicPr>
          <p:cNvPr id="4" name="Picture 3" descr="Anchors of Faith-title.jpg"/>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274</TotalTime>
  <Words>1123</Words>
  <Application>Microsoft Office PowerPoint</Application>
  <PresentationFormat>On-screen Show (4:3)</PresentationFormat>
  <Paragraphs>90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Theme</vt:lpstr>
      <vt:lpstr>Anchors of Faith</vt:lpstr>
      <vt:lpstr>Is My Faith Shipwrecked?</vt:lpstr>
      <vt:lpstr>Or Is My Faith Anchored?</vt:lpstr>
      <vt:lpstr>Anchors Of Our Faith</vt:lpstr>
      <vt:lpstr>Anchors Of Our Faith</vt:lpstr>
      <vt:lpstr>Anchors of Faith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Anchors of Faith</dc:title>
  <dc:creator>Phillip Shumake</dc:creator>
  <cp:lastModifiedBy>East End</cp:lastModifiedBy>
  <cp:revision>82</cp:revision>
  <cp:lastPrinted>2015-04-26T01:53:18Z</cp:lastPrinted>
  <dcterms:created xsi:type="dcterms:W3CDTF">2015-04-26T00:45:24Z</dcterms:created>
  <dcterms:modified xsi:type="dcterms:W3CDTF">2015-04-26T14:21:00Z</dcterms:modified>
</cp:coreProperties>
</file>