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sldIdLst>
    <p:sldId id="256" r:id="rId2"/>
    <p:sldId id="274" r:id="rId3"/>
    <p:sldId id="277" r:id="rId4"/>
    <p:sldId id="276" r:id="rId5"/>
    <p:sldId id="275" r:id="rId6"/>
    <p:sldId id="278" r:id="rId7"/>
    <p:sldId id="267" r:id="rId8"/>
    <p:sldId id="269" r:id="rId9"/>
    <p:sldId id="279"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F43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7829" autoAdjust="0"/>
  </p:normalViewPr>
  <p:slideViewPr>
    <p:cSldViewPr snapToGrid="0" snapToObjects="1">
      <p:cViewPr varScale="1">
        <p:scale>
          <a:sx n="90" d="100"/>
          <a:sy n="90"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E2A4D-D9CA-A148-91F6-3AFFD40FD393}" type="datetimeFigureOut">
              <a:rPr lang="en-US" smtClean="0"/>
              <a:pPr/>
              <a:t>8/5/15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BC3A10-FEB7-7B48-8D50-16BD00EE2E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HIS HEART (Not just “on His roof”)</a:t>
            </a:r>
          </a:p>
          <a:p>
            <a:endParaRPr lang="en-US" baseline="0" dirty="0" smtClean="0"/>
          </a:p>
          <a:p>
            <a:endParaRPr lang="en-US" baseline="0" dirty="0" smtClean="0"/>
          </a:p>
          <a:p>
            <a:r>
              <a:rPr lang="en-US" baseline="0" dirty="0" smtClean="0"/>
              <a:t>Avoided:  He could have taken his desires to God!  Instead of trying to meet them via sin.  He could have learned contentment.  </a:t>
            </a:r>
          </a:p>
          <a:p>
            <a:endParaRPr lang="en-US" dirty="0"/>
          </a:p>
        </p:txBody>
      </p:sp>
      <p:sp>
        <p:nvSpPr>
          <p:cNvPr id="4" name="Slide Number Placeholder 3"/>
          <p:cNvSpPr>
            <a:spLocks noGrp="1"/>
          </p:cNvSpPr>
          <p:nvPr>
            <p:ph type="sldNum" sz="quarter" idx="10"/>
          </p:nvPr>
        </p:nvSpPr>
        <p:spPr/>
        <p:txBody>
          <a:bodyPr/>
          <a:lstStyle/>
          <a:p>
            <a:fld id="{F9BC3A10-FEB7-7B48-8D50-16BD00EE2EF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Hiding or Embarrassed For Others To Know…</a:t>
            </a:r>
            <a:endParaRPr lang="en-US" dirty="0"/>
          </a:p>
        </p:txBody>
      </p:sp>
      <p:sp>
        <p:nvSpPr>
          <p:cNvPr id="4" name="Slide Number Placeholder 3"/>
          <p:cNvSpPr>
            <a:spLocks noGrp="1"/>
          </p:cNvSpPr>
          <p:nvPr>
            <p:ph type="sldNum" sz="quarter" idx="10"/>
          </p:nvPr>
        </p:nvSpPr>
        <p:spPr/>
        <p:txBody>
          <a:bodyPr/>
          <a:lstStyle/>
          <a:p>
            <a:fld id="{F9BC3A10-FEB7-7B48-8D50-16BD00EE2EF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David’s story teaches us one more EXTREMELY IMPORTANT LESSON…</a:t>
            </a:r>
            <a:r>
              <a:rPr lang="en-US" baseline="0" dirty="0" smtClean="0"/>
              <a:t>  TURN TO GOD.</a:t>
            </a:r>
          </a:p>
          <a:p>
            <a:endParaRPr lang="en-US" baseline="0" dirty="0" smtClean="0"/>
          </a:p>
          <a:p>
            <a:r>
              <a:rPr lang="en-US" baseline="0" dirty="0" smtClean="0"/>
              <a:t>*Ideally we will learn from Jacob and David and stop sin sooner rather than later – but if we ever find ourselves spiraling out of control.  The only way out – is with God.</a:t>
            </a:r>
            <a:endParaRPr lang="en-US" dirty="0" smtClean="0"/>
          </a:p>
          <a:p>
            <a:endParaRPr lang="en-US" dirty="0" smtClean="0"/>
          </a:p>
          <a:p>
            <a:r>
              <a:rPr lang="en-US" dirty="0" smtClean="0"/>
              <a:t>Satan</a:t>
            </a:r>
            <a:r>
              <a:rPr lang="en-US" baseline="0" dirty="0" smtClean="0"/>
              <a:t> will tell us – that we can’t turn to God. He’s the one we’ve so deeply rejected. </a:t>
            </a:r>
          </a:p>
          <a:p>
            <a:endParaRPr lang="en-US" baseline="0" dirty="0" smtClean="0"/>
          </a:p>
          <a:p>
            <a:r>
              <a:rPr lang="en-US" baseline="0" dirty="0" smtClean="0"/>
              <a:t>But the truth is:  ONLY GOD can get us out of the mess we’ve made.</a:t>
            </a:r>
            <a:endParaRPr lang="en-US" dirty="0"/>
          </a:p>
        </p:txBody>
      </p:sp>
      <p:sp>
        <p:nvSpPr>
          <p:cNvPr id="4" name="Slide Number Placeholder 3"/>
          <p:cNvSpPr>
            <a:spLocks noGrp="1"/>
          </p:cNvSpPr>
          <p:nvPr>
            <p:ph type="sldNum" sz="quarter" idx="10"/>
          </p:nvPr>
        </p:nvSpPr>
        <p:spPr/>
        <p:txBody>
          <a:bodyPr/>
          <a:lstStyle/>
          <a:p>
            <a:fld id="{F9BC3A10-FEB7-7B48-8D50-16BD00EE2EF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LOT:  Pursuing Worldly Treasure – Neglecting Family – Untrained Children – Immorality Multiplies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Point – It can begin with any sin,</a:t>
            </a:r>
            <a:r>
              <a:rPr lang="en-US" baseline="0" dirty="0" smtClean="0"/>
              <a:t> at any time…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So they will have covered David upstairs – I want to equip you to teach your students about Jacob TOO…  This is a special case you can study as a family some time in the future to reinforce Today’s lessons.</a:t>
            </a:r>
            <a:endParaRPr lang="en-US" dirty="0" smtClean="0"/>
          </a:p>
          <a:p>
            <a:endParaRPr lang="en-US" dirty="0"/>
          </a:p>
        </p:txBody>
      </p:sp>
      <p:sp>
        <p:nvSpPr>
          <p:cNvPr id="4" name="Slide Number Placeholder 3"/>
          <p:cNvSpPr>
            <a:spLocks noGrp="1"/>
          </p:cNvSpPr>
          <p:nvPr>
            <p:ph type="sldNum" sz="quarter" idx="10"/>
          </p:nvPr>
        </p:nvSpPr>
        <p:spPr/>
        <p:txBody>
          <a:bodyPr/>
          <a:lstStyle/>
          <a:p>
            <a:fld id="{F9BC3A10-FEB7-7B48-8D50-16BD00EE2EF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25:27-34  *Unhealthy behaviors here… Favoritism and Extortion</a:t>
            </a:r>
            <a:r>
              <a:rPr lang="en-US" baseline="0" dirty="0" smtClean="0"/>
              <a:t> and Impatience/Come home before starving and Bad Priorities (Despising Birthright)</a:t>
            </a:r>
          </a:p>
          <a:p>
            <a:endParaRPr lang="en-US" baseline="0" dirty="0" smtClean="0"/>
          </a:p>
          <a:p>
            <a:r>
              <a:rPr lang="en-US" baseline="0" dirty="0" smtClean="0"/>
              <a:t>27:1-13</a:t>
            </a:r>
          </a:p>
          <a:p>
            <a:endParaRPr lang="en-US" baseline="0" dirty="0" smtClean="0"/>
          </a:p>
          <a:p>
            <a:r>
              <a:rPr lang="en-US" baseline="0" dirty="0" smtClean="0"/>
              <a:t>Favoritism (snowballs into) Dishonoring Husband, Deception, Stealing from your own Son.</a:t>
            </a:r>
          </a:p>
          <a:p>
            <a:endParaRPr lang="en-US" baseline="0" dirty="0" smtClean="0"/>
          </a:p>
          <a:p>
            <a:r>
              <a:rPr lang="en-US" baseline="0" dirty="0" smtClean="0"/>
              <a:t>Taking Advantage of Someone Else’s Moment of Weakness.  </a:t>
            </a:r>
            <a:r>
              <a:rPr lang="en-US" baseline="0" dirty="0" err="1" smtClean="0"/>
              <a:t>Exhortion</a:t>
            </a:r>
            <a:r>
              <a:rPr lang="en-US" baseline="0" dirty="0" smtClean="0"/>
              <a:t> </a:t>
            </a:r>
            <a:r>
              <a:rPr lang="en-US" baseline="0" dirty="0" smtClean="0"/>
              <a:t>(snowballs into) Outright Stealing by means of Lying.  And Lying (snowballs into) </a:t>
            </a:r>
            <a:r>
              <a:rPr lang="en-US" baseline="0" dirty="0" err="1" smtClean="0"/>
              <a:t>vs</a:t>
            </a:r>
            <a:r>
              <a:rPr lang="en-US" baseline="0" dirty="0" smtClean="0"/>
              <a:t> 20 Invoking God into his LIE!</a:t>
            </a:r>
          </a:p>
          <a:p>
            <a:endParaRPr lang="en-US" baseline="0" dirty="0" smtClean="0"/>
          </a:p>
          <a:p>
            <a:r>
              <a:rPr lang="en-US" baseline="0" dirty="0" smtClean="0"/>
              <a:t>32:3-8 – Fear and Guilt after all these years.</a:t>
            </a:r>
          </a:p>
          <a:p>
            <a:endParaRPr lang="en-US" baseline="0" dirty="0" smtClean="0"/>
          </a:p>
          <a:p>
            <a:r>
              <a:rPr lang="en-US" baseline="0" dirty="0" smtClean="0"/>
              <a:t>32:13-23 – Give Up All His Wealth &amp; Spend 2 Restless Nights thinking Your </a:t>
            </a:r>
            <a:r>
              <a:rPr lang="en-US" baseline="0" dirty="0" err="1" smtClean="0"/>
              <a:t>Wifes</a:t>
            </a:r>
            <a:r>
              <a:rPr lang="en-US" baseline="0" dirty="0" smtClean="0"/>
              <a:t> &amp; Children Will Be Murdered.</a:t>
            </a:r>
          </a:p>
          <a:p>
            <a:endParaRPr lang="en-US" baseline="0" dirty="0" smtClean="0"/>
          </a:p>
          <a:p>
            <a:r>
              <a:rPr lang="en-US" baseline="0" dirty="0" smtClean="0"/>
              <a:t>33:1-3 – Disgusting “Planning” By Sending out Least Loved Children as a Buffer.  (The mind and thinking that seeks to “get ahead” at the expense of others is now acting the same way with his own household!)</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Unforeseen Consequences Did Jacob Face From His Sin?</a:t>
            </a:r>
          </a:p>
          <a:p>
            <a:endParaRPr lang="en-US" baseline="0" dirty="0" smtClean="0"/>
          </a:p>
          <a:p>
            <a:endParaRPr lang="en-US" baseline="0" dirty="0" smtClean="0"/>
          </a:p>
          <a:p>
            <a:r>
              <a:rPr lang="en-US" baseline="0" dirty="0" smtClean="0"/>
              <a:t>** The consequences of this scheme are obvious to those looking from the outside. Any reasonable person can expect that Esau is going to be furious, but they are acting quickly without thought to the long term damage this </a:t>
            </a:r>
            <a:r>
              <a:rPr lang="en-US" baseline="0" dirty="0" err="1" smtClean="0"/>
              <a:t>hiest</a:t>
            </a:r>
            <a:r>
              <a:rPr lang="en-US" baseline="0" dirty="0" smtClean="0"/>
              <a:t> is going to create.</a:t>
            </a:r>
            <a:endParaRPr lang="en-US" dirty="0"/>
          </a:p>
        </p:txBody>
      </p:sp>
      <p:sp>
        <p:nvSpPr>
          <p:cNvPr id="4" name="Slide Number Placeholder 3"/>
          <p:cNvSpPr>
            <a:spLocks noGrp="1"/>
          </p:cNvSpPr>
          <p:nvPr>
            <p:ph type="sldNum" sz="quarter" idx="10"/>
          </p:nvPr>
        </p:nvSpPr>
        <p:spPr/>
        <p:txBody>
          <a:bodyPr/>
          <a:lstStyle/>
          <a:p>
            <a:fld id="{F9BC3A10-FEB7-7B48-8D50-16BD00EE2EF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Guard Our Heart From Under-handed or Corrupt Ideas.</a:t>
            </a:r>
          </a:p>
          <a:p>
            <a:pPr lvl="1"/>
            <a:r>
              <a:rPr lang="en-US" dirty="0" smtClean="0"/>
              <a:t>Matthew 10:16</a:t>
            </a:r>
          </a:p>
          <a:p>
            <a:r>
              <a:rPr lang="en-US" dirty="0" smtClean="0"/>
              <a:t>Open Up To Family &amp; Friends About Doubts &amp; Struggles.</a:t>
            </a:r>
          </a:p>
          <a:p>
            <a:r>
              <a:rPr lang="en-US" dirty="0" smtClean="0"/>
              <a:t>Establish Personal Boundaries To Reduce The Consequences of</a:t>
            </a:r>
          </a:p>
          <a:p>
            <a:endParaRPr lang="en-US" dirty="0"/>
          </a:p>
        </p:txBody>
      </p:sp>
      <p:sp>
        <p:nvSpPr>
          <p:cNvPr id="4" name="Slide Number Placeholder 3"/>
          <p:cNvSpPr>
            <a:spLocks noGrp="1"/>
          </p:cNvSpPr>
          <p:nvPr>
            <p:ph type="sldNum" sz="quarter" idx="10"/>
          </p:nvPr>
        </p:nvSpPr>
        <p:spPr/>
        <p:txBody>
          <a:bodyPr/>
          <a:lstStyle/>
          <a:p>
            <a:fld id="{F9BC3A10-FEB7-7B48-8D50-16BD00EE2EF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8/5/15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8/5/15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8/5/15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054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261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8/5/15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b="1" kern="1200">
          <a:solidFill>
            <a:srgbClr val="0F4328"/>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itle-Slide-Theme-Only.jpg"/>
          <p:cNvPicPr>
            <a:picLocks noChangeAspect="1"/>
          </p:cNvPicPr>
          <p:nvPr/>
        </p:nvPicPr>
        <p:blipFill>
          <a:blip r:embed="rId2"/>
          <a:stretch>
            <a:fillRect/>
          </a:stretch>
        </p:blipFill>
        <p:spPr>
          <a:xfrm>
            <a:off x="12330" y="-1"/>
            <a:ext cx="9144000" cy="6858001"/>
          </a:xfrm>
          <a:prstGeom prst="rect">
            <a:avLst/>
          </a:prstGeom>
        </p:spPr>
      </p:pic>
      <p:sp>
        <p:nvSpPr>
          <p:cNvPr id="2" name="Title 1"/>
          <p:cNvSpPr>
            <a:spLocks noGrp="1"/>
          </p:cNvSpPr>
          <p:nvPr>
            <p:ph type="ctrTitle"/>
          </p:nvPr>
        </p:nvSpPr>
        <p:spPr>
          <a:xfrm>
            <a:off x="685800" y="4535333"/>
            <a:ext cx="7772400" cy="1134267"/>
          </a:xfrm>
        </p:spPr>
        <p:txBody>
          <a:bodyPr>
            <a:normAutofit/>
          </a:bodyPr>
          <a:lstStyle/>
          <a:p>
            <a:r>
              <a:rPr lang="en-US" b="1" dirty="0" smtClean="0"/>
              <a:t>The Snowball of Sin</a:t>
            </a:r>
            <a:endParaRPr lang="en-US" b="1" dirty="0"/>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itle-Slide-Theme-Only.jpg"/>
          <p:cNvPicPr>
            <a:picLocks noChangeAspect="1"/>
          </p:cNvPicPr>
          <p:nvPr/>
        </p:nvPicPr>
        <p:blipFill>
          <a:blip r:embed="rId2"/>
          <a:stretch>
            <a:fillRect/>
          </a:stretch>
        </p:blipFill>
        <p:spPr>
          <a:xfrm>
            <a:off x="12330" y="-1"/>
            <a:ext cx="9144000" cy="6858001"/>
          </a:xfrm>
          <a:prstGeom prst="rect">
            <a:avLst/>
          </a:prstGeom>
        </p:spPr>
      </p:pic>
      <p:sp>
        <p:nvSpPr>
          <p:cNvPr id="2" name="Title 1"/>
          <p:cNvSpPr>
            <a:spLocks noGrp="1"/>
          </p:cNvSpPr>
          <p:nvPr>
            <p:ph type="ctrTitle"/>
          </p:nvPr>
        </p:nvSpPr>
        <p:spPr>
          <a:xfrm>
            <a:off x="685800" y="4535333"/>
            <a:ext cx="7772400" cy="1134267"/>
          </a:xfrm>
        </p:spPr>
        <p:txBody>
          <a:bodyPr>
            <a:normAutofit/>
          </a:bodyPr>
          <a:lstStyle/>
          <a:p>
            <a:r>
              <a:rPr lang="en-US" b="1" dirty="0" smtClean="0"/>
              <a:t>The Snowball of Sin</a:t>
            </a:r>
            <a:endParaRPr lang="en-US" b="1" dirty="0"/>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David’s Snowball of Sin</a:t>
            </a:r>
            <a:endParaRPr lang="en-US" dirty="0"/>
          </a:p>
        </p:txBody>
      </p:sp>
      <p:sp>
        <p:nvSpPr>
          <p:cNvPr id="3" name="Content Placeholder 2"/>
          <p:cNvSpPr>
            <a:spLocks noGrp="1"/>
          </p:cNvSpPr>
          <p:nvPr>
            <p:ph idx="1"/>
          </p:nvPr>
        </p:nvSpPr>
        <p:spPr>
          <a:xfrm>
            <a:off x="457200" y="1743540"/>
            <a:ext cx="8229600" cy="4832238"/>
          </a:xfrm>
        </p:spPr>
        <p:txBody>
          <a:bodyPr>
            <a:normAutofit/>
          </a:bodyPr>
          <a:lstStyle/>
          <a:p>
            <a:r>
              <a:rPr lang="en-US" dirty="0" smtClean="0"/>
              <a:t>Where Did David’s Trouble Begin?</a:t>
            </a:r>
          </a:p>
          <a:p>
            <a:pPr lvl="1"/>
            <a:r>
              <a:rPr lang="en-US" dirty="0" smtClean="0"/>
              <a:t>2 Samuel 11:1-2, Matthew 15:19</a:t>
            </a:r>
          </a:p>
          <a:p>
            <a:r>
              <a:rPr lang="en-US" dirty="0" smtClean="0"/>
              <a:t>Explain How David’s Sin Snowballed…</a:t>
            </a:r>
          </a:p>
          <a:p>
            <a:pPr lvl="1"/>
            <a:r>
              <a:rPr lang="en-US" dirty="0" smtClean="0"/>
              <a:t>2 Samuel 11:3-17,27</a:t>
            </a:r>
          </a:p>
          <a:p>
            <a:r>
              <a:rPr lang="en-US" dirty="0" smtClean="0"/>
              <a:t>How Could David Have Avoided This </a:t>
            </a:r>
            <a:br>
              <a:rPr lang="en-US" dirty="0" smtClean="0"/>
            </a:br>
            <a:r>
              <a:rPr lang="en-US" dirty="0" smtClean="0"/>
              <a:t>Snowball of Sin?  (2 </a:t>
            </a:r>
            <a:r>
              <a:rPr lang="en-US" dirty="0" smtClean="0"/>
              <a:t>Samuel 12:7-</a:t>
            </a:r>
            <a:r>
              <a:rPr lang="en-US" dirty="0" smtClean="0"/>
              <a:t>8) </a:t>
            </a:r>
          </a:p>
          <a:p>
            <a:r>
              <a:rPr lang="en-US" dirty="0" smtClean="0"/>
              <a:t>How Long Did David Suffer The Consequences of These Sins? (2 Samuel 12:9-23)</a:t>
            </a:r>
          </a:p>
          <a:p>
            <a:pPr>
              <a:buNone/>
            </a:pPr>
            <a:endParaRPr lang="en-US" dirty="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Warning Signs </a:t>
            </a:r>
            <a:br>
              <a:rPr lang="en-US" dirty="0" smtClean="0"/>
            </a:br>
            <a:r>
              <a:rPr lang="en-US" dirty="0" smtClean="0"/>
              <a:t>Your Sins Are Snowballing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You Ignore Truthful Information From Godly Friends or Family To Minimize or Dismiss The Long-Term Consequences of Your Choices. </a:t>
            </a:r>
            <a:r>
              <a:rPr lang="en-US" dirty="0" smtClean="0"/>
              <a:t>(2 Samuel 11:3)</a:t>
            </a:r>
            <a:endParaRPr lang="en-US" dirty="0" smtClean="0"/>
          </a:p>
          <a:p>
            <a:r>
              <a:rPr lang="en-US" dirty="0" smtClean="0"/>
              <a:t>You Arrange A Time &amp; Place Where The Temptation To Sin Will Be Amplified. (2 Samuel 11:4a)</a:t>
            </a:r>
          </a:p>
          <a:p>
            <a:r>
              <a:rPr lang="en-US" dirty="0" smtClean="0"/>
              <a:t>You Begin Facing Consequences That Escalate From Bad To Worse. (2 Samuel 11:5)</a:t>
            </a:r>
          </a:p>
          <a:p>
            <a:r>
              <a:rPr lang="en-US" dirty="0" smtClean="0"/>
              <a:t>You Manipulate &amp; Deceive Others. (2 Samuel 11:13)</a:t>
            </a:r>
          </a:p>
          <a:p>
            <a:r>
              <a:rPr lang="en-US" dirty="0" smtClean="0"/>
              <a:t>To You Feel Desperate To Cover Up Your Sin. </a:t>
            </a:r>
            <a:br>
              <a:rPr lang="en-US" dirty="0" smtClean="0"/>
            </a:br>
            <a:r>
              <a:rPr lang="en-US" dirty="0" smtClean="0"/>
              <a:t>(2 Samuel 11:15)</a:t>
            </a: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25"/>
            <a:ext cx="8229600" cy="1143000"/>
          </a:xfrm>
        </p:spPr>
        <p:txBody>
          <a:bodyPr/>
          <a:lstStyle/>
          <a:p>
            <a:r>
              <a:rPr lang="en-US" dirty="0" smtClean="0"/>
              <a:t>One More Big Lesson From David</a:t>
            </a:r>
            <a:endParaRPr lang="en-US" dirty="0"/>
          </a:p>
        </p:txBody>
      </p:sp>
      <p:pic>
        <p:nvPicPr>
          <p:cNvPr id="4" name="Picture 3" descr="snowball-effect.jpg"/>
          <p:cNvPicPr>
            <a:picLocks noChangeAspect="1"/>
          </p:cNvPicPr>
          <p:nvPr/>
        </p:nvPicPr>
        <p:blipFill>
          <a:blip r:embed="rId2"/>
          <a:stretch>
            <a:fillRect/>
          </a:stretch>
        </p:blipFill>
        <p:spPr>
          <a:xfrm>
            <a:off x="842435" y="2166870"/>
            <a:ext cx="7646811" cy="4304871"/>
          </a:xfrm>
          <a:prstGeom prst="rect">
            <a:avLst/>
          </a:prstGeom>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G-Slides-BigIdea.jpg"/>
          <p:cNvPicPr>
            <a:picLocks noChangeAspect="1"/>
          </p:cNvPicPr>
          <p:nvPr/>
        </p:nvPicPr>
        <p:blipFill>
          <a:blip r:embed="rId3"/>
          <a:stretch>
            <a:fillRect/>
          </a:stretch>
        </p:blipFill>
        <p:spPr>
          <a:xfrm>
            <a:off x="0" y="-1"/>
            <a:ext cx="9144000" cy="6858001"/>
          </a:xfrm>
          <a:prstGeom prst="rect">
            <a:avLst/>
          </a:prstGeom>
        </p:spPr>
      </p:pic>
      <p:sp>
        <p:nvSpPr>
          <p:cNvPr id="2" name="Title 1"/>
          <p:cNvSpPr>
            <a:spLocks noGrp="1"/>
          </p:cNvSpPr>
          <p:nvPr>
            <p:ph type="title"/>
          </p:nvPr>
        </p:nvSpPr>
        <p:spPr>
          <a:xfrm>
            <a:off x="3824111" y="600540"/>
            <a:ext cx="5319889" cy="4154904"/>
          </a:xfrm>
        </p:spPr>
        <p:txBody>
          <a:bodyPr>
            <a:normAutofit/>
          </a:bodyPr>
          <a:lstStyle/>
          <a:p>
            <a:r>
              <a:rPr lang="en-US" b="1" dirty="0" smtClean="0"/>
              <a:t>When You Become Crushed By The </a:t>
            </a:r>
            <a:br>
              <a:rPr lang="en-US" b="1" dirty="0" smtClean="0"/>
            </a:br>
            <a:r>
              <a:rPr lang="en-US" b="1" dirty="0" smtClean="0"/>
              <a:t>Burden of Your Sins, There Is Only One </a:t>
            </a:r>
            <a:br>
              <a:rPr lang="en-US" b="1" dirty="0" smtClean="0"/>
            </a:br>
            <a:r>
              <a:rPr lang="en-US" b="1" dirty="0" smtClean="0"/>
              <a:t>Thing To Do: </a:t>
            </a:r>
            <a:br>
              <a:rPr lang="en-US" b="1" dirty="0" smtClean="0"/>
            </a:br>
            <a:r>
              <a:rPr lang="en-US" b="1" dirty="0" smtClean="0"/>
              <a:t>Turn To God!</a:t>
            </a:r>
            <a:endParaRPr lang="en-US" b="1" dirty="0"/>
          </a:p>
        </p:txBody>
      </p:sp>
      <p:sp>
        <p:nvSpPr>
          <p:cNvPr id="3" name="Content Placeholder 2"/>
          <p:cNvSpPr>
            <a:spLocks noGrp="1"/>
          </p:cNvSpPr>
          <p:nvPr>
            <p:ph idx="1"/>
          </p:nvPr>
        </p:nvSpPr>
        <p:spPr>
          <a:xfrm>
            <a:off x="3612444" y="5122333"/>
            <a:ext cx="5074355" cy="1329732"/>
          </a:xfrm>
        </p:spPr>
        <p:txBody>
          <a:bodyPr/>
          <a:lstStyle/>
          <a:p>
            <a:pPr algn="ctr"/>
            <a:r>
              <a:rPr lang="en-US" dirty="0" smtClean="0"/>
              <a:t>2 Samuel 12:13</a:t>
            </a:r>
          </a:p>
          <a:p>
            <a:pPr algn="ctr"/>
            <a:r>
              <a:rPr lang="en-US" dirty="0" smtClean="0"/>
              <a:t>Psalm 51:14-17</a:t>
            </a:r>
            <a:endParaRPr lang="en-US"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 Is FULL of Similar Stories</a:t>
            </a:r>
            <a:endParaRPr lang="en-US" dirty="0"/>
          </a:p>
        </p:txBody>
      </p:sp>
      <p:sp>
        <p:nvSpPr>
          <p:cNvPr id="3" name="Content Placeholder 2"/>
          <p:cNvSpPr>
            <a:spLocks noGrp="1"/>
          </p:cNvSpPr>
          <p:nvPr>
            <p:ph idx="1"/>
          </p:nvPr>
        </p:nvSpPr>
        <p:spPr/>
        <p:txBody>
          <a:bodyPr/>
          <a:lstStyle/>
          <a:p>
            <a:r>
              <a:rPr lang="en-US" dirty="0" smtClean="0"/>
              <a:t>Lot’s Location </a:t>
            </a:r>
            <a:r>
              <a:rPr lang="en-US" dirty="0" smtClean="0"/>
              <a:t>(Genesis 19:12-16, 23-26, 32)</a:t>
            </a:r>
          </a:p>
          <a:p>
            <a:r>
              <a:rPr lang="en-US" dirty="0" smtClean="0"/>
              <a:t>Balaam’s Greed (Revelation 2:14)</a:t>
            </a:r>
            <a:endParaRPr lang="en-US" dirty="0" smtClean="0"/>
          </a:p>
          <a:p>
            <a:r>
              <a:rPr lang="en-US" dirty="0" smtClean="0"/>
              <a:t>Peter’s Denials (Mark 14:66-72)</a:t>
            </a:r>
          </a:p>
          <a:p>
            <a:r>
              <a:rPr lang="en-US" b="1" dirty="0" smtClean="0"/>
              <a:t>Jacob’s Selfishness (Genesis 25, 27, 32)</a:t>
            </a:r>
          </a:p>
          <a:p>
            <a:pPr lvl="1"/>
            <a:r>
              <a:rPr lang="en-US" dirty="0" smtClean="0"/>
              <a:t>*Involves The Whole Family</a:t>
            </a:r>
          </a:p>
          <a:p>
            <a:pPr lvl="1"/>
            <a:r>
              <a:rPr lang="en-US" dirty="0" smtClean="0"/>
              <a:t>*Shows You Can’t Run From Your Own Thinking</a:t>
            </a:r>
          </a:p>
          <a:p>
            <a:pPr lvl="1"/>
            <a:r>
              <a:rPr lang="en-US" dirty="0" smtClean="0"/>
              <a:t>*Includes Elements of Peer Pressure</a:t>
            </a:r>
            <a:endParaRPr lang="en-US"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110"/>
            <a:ext cx="8229600" cy="1143000"/>
          </a:xfrm>
        </p:spPr>
        <p:txBody>
          <a:bodyPr/>
          <a:lstStyle/>
          <a:p>
            <a:r>
              <a:rPr lang="en-US" dirty="0" smtClean="0"/>
              <a:t>Rolling In The Wrong Direction</a:t>
            </a:r>
            <a:endParaRPr lang="en-US" dirty="0"/>
          </a:p>
        </p:txBody>
      </p:sp>
      <p:sp>
        <p:nvSpPr>
          <p:cNvPr id="3" name="Content Placeholder 2"/>
          <p:cNvSpPr>
            <a:spLocks noGrp="1"/>
          </p:cNvSpPr>
          <p:nvPr>
            <p:ph idx="1"/>
          </p:nvPr>
        </p:nvSpPr>
        <p:spPr/>
        <p:txBody>
          <a:bodyPr>
            <a:normAutofit/>
          </a:bodyPr>
          <a:lstStyle/>
          <a:p>
            <a:r>
              <a:rPr lang="en-US" dirty="0" smtClean="0"/>
              <a:t>What Initial Evil Behaviors Are Seen In Jacob’s Family Relationships?</a:t>
            </a:r>
          </a:p>
          <a:p>
            <a:pPr lvl="1"/>
            <a:r>
              <a:rPr lang="en-US" dirty="0" smtClean="0"/>
              <a:t>Genesis 25:27-</a:t>
            </a:r>
            <a:r>
              <a:rPr lang="en-US" dirty="0" smtClean="0"/>
              <a:t>34</a:t>
            </a:r>
          </a:p>
          <a:p>
            <a:r>
              <a:rPr lang="en-US" dirty="0" smtClean="0"/>
              <a:t>How Have These</a:t>
            </a:r>
            <a:r>
              <a:rPr lang="en-US" dirty="0" smtClean="0"/>
              <a:t> Grown Into </a:t>
            </a:r>
            <a:r>
              <a:rPr lang="en-US" dirty="0" smtClean="0"/>
              <a:t>Bigger </a:t>
            </a:r>
            <a:r>
              <a:rPr lang="en-US" dirty="0" smtClean="0"/>
              <a:t>Troubles?</a:t>
            </a:r>
            <a:endParaRPr lang="en-US" dirty="0" smtClean="0"/>
          </a:p>
          <a:p>
            <a:pPr lvl="1"/>
            <a:r>
              <a:rPr lang="en-US" dirty="0" smtClean="0"/>
              <a:t>Genesis 27:1-</a:t>
            </a:r>
            <a:r>
              <a:rPr lang="en-US" dirty="0" smtClean="0"/>
              <a:t>13</a:t>
            </a:r>
          </a:p>
          <a:p>
            <a:r>
              <a:rPr lang="en-US" dirty="0" smtClean="0"/>
              <a:t>Even Years Later, How Does Jacob Respond To Confronting The Sins of His Past?</a:t>
            </a:r>
          </a:p>
          <a:p>
            <a:pPr lvl="1"/>
            <a:r>
              <a:rPr lang="en-US" dirty="0" smtClean="0"/>
              <a:t>Genesis 32:13-23, Genesis 33:1-3 </a:t>
            </a: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6316"/>
            <a:ext cx="8229600" cy="1143000"/>
          </a:xfrm>
        </p:spPr>
        <p:txBody>
          <a:bodyPr>
            <a:normAutofit fontScale="90000"/>
          </a:bodyPr>
          <a:lstStyle/>
          <a:p>
            <a:r>
              <a:rPr lang="en-US" dirty="0" smtClean="0"/>
              <a:t>How To Get Out of This </a:t>
            </a:r>
            <a:r>
              <a:rPr lang="en-US" dirty="0" smtClean="0"/>
              <a:t>Mess</a:t>
            </a:r>
            <a:br>
              <a:rPr lang="en-US" dirty="0" smtClean="0"/>
            </a:br>
            <a:r>
              <a:rPr lang="en-US" dirty="0" smtClean="0"/>
              <a:t>Matthew 10:24-42</a:t>
            </a:r>
            <a:endParaRPr lang="en-US" dirty="0"/>
          </a:p>
        </p:txBody>
      </p:sp>
      <p:sp>
        <p:nvSpPr>
          <p:cNvPr id="3" name="Content Placeholder 2"/>
          <p:cNvSpPr>
            <a:spLocks noGrp="1"/>
          </p:cNvSpPr>
          <p:nvPr>
            <p:ph idx="1"/>
          </p:nvPr>
        </p:nvSpPr>
        <p:spPr>
          <a:xfrm>
            <a:off x="457200" y="2095434"/>
            <a:ext cx="8229600" cy="4525963"/>
          </a:xfrm>
        </p:spPr>
        <p:txBody>
          <a:bodyPr>
            <a:normAutofit fontScale="85000" lnSpcReduction="20000"/>
          </a:bodyPr>
          <a:lstStyle/>
          <a:p>
            <a:r>
              <a:rPr lang="en-US" dirty="0" smtClean="0"/>
              <a:t>Seek </a:t>
            </a:r>
            <a:r>
              <a:rPr lang="en-US" dirty="0" smtClean="0"/>
              <a:t>To Be Like Our Teacher, Not Like The World</a:t>
            </a:r>
          </a:p>
          <a:p>
            <a:r>
              <a:rPr lang="en-US" dirty="0" smtClean="0"/>
              <a:t>Don’t Worry About The Name Calling</a:t>
            </a:r>
          </a:p>
          <a:p>
            <a:r>
              <a:rPr lang="en-US" dirty="0" smtClean="0"/>
              <a:t>Look Beyond Fear, To The Day God Exposes Everything</a:t>
            </a:r>
          </a:p>
          <a:p>
            <a:r>
              <a:rPr lang="en-US" dirty="0" smtClean="0"/>
              <a:t>Stay Busy Doing The Good Works of God</a:t>
            </a:r>
          </a:p>
          <a:p>
            <a:r>
              <a:rPr lang="en-US" dirty="0" smtClean="0"/>
              <a:t>Think of The Eternal Consequences</a:t>
            </a:r>
          </a:p>
          <a:p>
            <a:r>
              <a:rPr lang="en-US" dirty="0" smtClean="0"/>
              <a:t>Dwell On God’s Care of You, </a:t>
            </a:r>
            <a:r>
              <a:rPr lang="en-US" dirty="0" smtClean="0"/>
              <a:t>Because </a:t>
            </a:r>
            <a:r>
              <a:rPr lang="en-US" dirty="0" smtClean="0"/>
              <a:t>You Are Valuable To Him</a:t>
            </a:r>
          </a:p>
          <a:p>
            <a:r>
              <a:rPr lang="en-US" dirty="0" smtClean="0"/>
              <a:t>Confess Christ In Our Actions &amp; Words</a:t>
            </a:r>
          </a:p>
          <a:p>
            <a:r>
              <a:rPr lang="en-US" dirty="0" smtClean="0"/>
              <a:t>Be Ready To Be Divided &amp; Set Apart</a:t>
            </a:r>
          </a:p>
          <a:p>
            <a:r>
              <a:rPr lang="en-US" dirty="0" smtClean="0"/>
              <a:t>Give Ourselves Fully To Following Jesus</a:t>
            </a:r>
          </a:p>
          <a:p>
            <a:r>
              <a:rPr lang="en-US" dirty="0" smtClean="0"/>
              <a:t>Look Ahead To Our Awesome Reward</a:t>
            </a:r>
            <a:endParaRPr lang="en-US" dirty="0"/>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52"/>
            <a:ext cx="8229600" cy="1143000"/>
          </a:xfrm>
        </p:spPr>
        <p:txBody>
          <a:bodyPr/>
          <a:lstStyle/>
          <a:p>
            <a:r>
              <a:rPr lang="en-US" dirty="0" smtClean="0"/>
              <a:t>1 Peter 5:6-11</a:t>
            </a:r>
            <a:endParaRPr lang="en-US" dirty="0"/>
          </a:p>
        </p:txBody>
      </p:sp>
      <p:sp>
        <p:nvSpPr>
          <p:cNvPr id="3" name="Content Placeholder 2"/>
          <p:cNvSpPr>
            <a:spLocks noGrp="1"/>
          </p:cNvSpPr>
          <p:nvPr>
            <p:ph idx="1"/>
          </p:nvPr>
        </p:nvSpPr>
        <p:spPr>
          <a:xfrm>
            <a:off x="231424" y="1425222"/>
            <a:ext cx="8686800" cy="5026843"/>
          </a:xfrm>
        </p:spPr>
        <p:txBody>
          <a:bodyPr>
            <a:normAutofit fontScale="85000" lnSpcReduction="10000"/>
          </a:bodyPr>
          <a:lstStyle/>
          <a:p>
            <a:r>
              <a:rPr lang="en-US" dirty="0" smtClean="0"/>
              <a:t>6 Therefore </a:t>
            </a:r>
            <a:r>
              <a:rPr lang="en-US" u="sng" dirty="0" smtClean="0"/>
              <a:t>humble yourselves under the mighty hand of God</a:t>
            </a:r>
            <a:r>
              <a:rPr lang="en-US" dirty="0" smtClean="0"/>
              <a:t>, that He may exalt you at the proper time, 7 casting all your anxiety on Him, because He cares for you</a:t>
            </a:r>
            <a:r>
              <a:rPr lang="en-US" dirty="0" smtClean="0"/>
              <a:t>.</a:t>
            </a:r>
          </a:p>
          <a:p>
            <a:r>
              <a:rPr lang="en-US" b="1" dirty="0" smtClean="0"/>
              <a:t> </a:t>
            </a:r>
            <a:r>
              <a:rPr lang="en-US" dirty="0" smtClean="0"/>
              <a:t>8</a:t>
            </a:r>
            <a:r>
              <a:rPr lang="en-US" b="1" dirty="0" smtClean="0"/>
              <a:t> </a:t>
            </a:r>
            <a:r>
              <a:rPr lang="en-US" dirty="0" smtClean="0"/>
              <a:t>Be of sober spirit, be on the alert. Your adversary, the devil, prowls around like a roaring lion, seeking someone to devour. 9</a:t>
            </a:r>
            <a:r>
              <a:rPr lang="en-US" dirty="0" smtClean="0"/>
              <a:t> But </a:t>
            </a:r>
            <a:r>
              <a:rPr lang="en-US" b="1" u="sng" dirty="0" smtClean="0"/>
              <a:t>resist</a:t>
            </a:r>
            <a:r>
              <a:rPr lang="en-US" dirty="0" smtClean="0"/>
              <a:t> him, firm in your faith, </a:t>
            </a:r>
            <a:r>
              <a:rPr lang="en-US" u="sng" dirty="0" smtClean="0"/>
              <a:t>knowing that the same experiences </a:t>
            </a:r>
            <a:r>
              <a:rPr lang="en-US" dirty="0" smtClean="0"/>
              <a:t>of </a:t>
            </a:r>
            <a:r>
              <a:rPr lang="en-US" u="sng" dirty="0" smtClean="0"/>
              <a:t>suffering are being accomplished by your</a:t>
            </a:r>
            <a:r>
              <a:rPr lang="en-US" u="sng" dirty="0" smtClean="0"/>
              <a:t> brethren</a:t>
            </a:r>
            <a:r>
              <a:rPr lang="en-US" dirty="0" smtClean="0"/>
              <a:t> </a:t>
            </a:r>
            <a:r>
              <a:rPr lang="en-US" dirty="0" smtClean="0"/>
              <a:t>who are in the world.</a:t>
            </a:r>
            <a:r>
              <a:rPr lang="en-US" dirty="0" smtClean="0"/>
              <a:t> </a:t>
            </a:r>
          </a:p>
          <a:p>
            <a:r>
              <a:rPr lang="en-US" dirty="0" smtClean="0"/>
              <a:t>10</a:t>
            </a:r>
            <a:r>
              <a:rPr lang="en-US" dirty="0" smtClean="0"/>
              <a:t> After you have suffered for a little while, the </a:t>
            </a:r>
            <a:r>
              <a:rPr lang="en-US" u="sng" dirty="0" smtClean="0"/>
              <a:t>God of all grace</a:t>
            </a:r>
            <a:r>
              <a:rPr lang="en-US" dirty="0" smtClean="0"/>
              <a:t>, who called you to His eternal glory in Christ, </a:t>
            </a:r>
            <a:r>
              <a:rPr lang="en-US" u="sng" dirty="0" smtClean="0"/>
              <a:t>will Himself perfect, confirm, strengthen and establish you</a:t>
            </a:r>
            <a:r>
              <a:rPr lang="en-US" dirty="0" smtClean="0"/>
              <a:t>. 11 To Him be dominion forever and ever. </a:t>
            </a:r>
            <a:r>
              <a:rPr lang="en-US" dirty="0" smtClean="0"/>
              <a:t>Amen.</a:t>
            </a:r>
            <a:endParaRPr lang="en-US" dirty="0"/>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2659</TotalTime>
  <Words>1093</Words>
  <Application>Microsoft Macintosh PowerPoint</Application>
  <PresentationFormat>On-screen Show (4:3)</PresentationFormat>
  <Paragraphs>95</Paragraphs>
  <Slides>10</Slides>
  <Notes>6</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Default Theme</vt:lpstr>
      <vt:lpstr>The Snowball of Sin</vt:lpstr>
      <vt:lpstr>King David’s Snowball of Sin</vt:lpstr>
      <vt:lpstr>Warning Signs  Your Sins Are Snowballing</vt:lpstr>
      <vt:lpstr>One More Big Lesson From David</vt:lpstr>
      <vt:lpstr>When You Become Crushed By The  Burden of Your Sins, There Is Only One  Thing To Do:  Turn To God!</vt:lpstr>
      <vt:lpstr>The Bible Is FULL of Similar Stories</vt:lpstr>
      <vt:lpstr>Rolling In The Wrong Direction</vt:lpstr>
      <vt:lpstr>How To Get Out of This Mess Matthew 10:24-42</vt:lpstr>
      <vt:lpstr>1 Peter 5:6-11</vt:lpstr>
      <vt:lpstr>The Snowball of Sin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43</cp:revision>
  <dcterms:created xsi:type="dcterms:W3CDTF">2015-08-05T20:12:54Z</dcterms:created>
  <dcterms:modified xsi:type="dcterms:W3CDTF">2015-08-06T20:39:32Z</dcterms:modified>
</cp:coreProperties>
</file>