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02" d="100"/>
          <a:sy n="102" d="100"/>
        </p:scale>
        <p:origin x="18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3483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4585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114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48193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44951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65373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3980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612162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9084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78672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4/21/24</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20165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4/21/24</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245396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00" r:id="rId7"/>
    <p:sldLayoutId id="2147483701" r:id="rId8"/>
    <p:sldLayoutId id="2147483702" r:id="rId9"/>
    <p:sldLayoutId id="2147483703" r:id="rId10"/>
    <p:sldLayoutId id="2147483710"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A9727012-97DE-47A6-9F25-DBDC9FEE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god jesus christ illustration">
            <a:extLst>
              <a:ext uri="{FF2B5EF4-FFF2-40B4-BE49-F238E27FC236}">
                <a16:creationId xmlns:a16="http://schemas.microsoft.com/office/drawing/2014/main" id="{C11874EE-E0BE-EE97-8B1F-A8BCF63BAE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34" r="10024"/>
          <a:stretch/>
        </p:blipFill>
        <p:spPr bwMode="auto">
          <a:xfrm>
            <a:off x="638886" y="-1"/>
            <a:ext cx="7826138" cy="5273911"/>
          </a:xfrm>
          <a:custGeom>
            <a:avLst/>
            <a:gdLst/>
            <a:ahLst/>
            <a:cxnLst/>
            <a:rect l="l" t="t" r="r" b="b"/>
            <a:pathLst>
              <a:path w="2518883" h="2860724">
                <a:moveTo>
                  <a:pt x="0" y="0"/>
                </a:moveTo>
                <a:lnTo>
                  <a:pt x="2518883" y="0"/>
                </a:lnTo>
                <a:lnTo>
                  <a:pt x="2518883" y="2860724"/>
                </a:lnTo>
                <a:lnTo>
                  <a:pt x="0" y="2860724"/>
                </a:lnTo>
                <a:close/>
              </a:path>
            </a:pathLst>
          </a:custGeom>
          <a:noFill/>
          <a:effectLst/>
          <a:extLst>
            <a:ext uri="{909E8E84-426E-40DD-AFC4-6F175D3DCCD1}">
              <a14:hiddenFill xmlns:a14="http://schemas.microsoft.com/office/drawing/2010/main">
                <a:solidFill>
                  <a:srgbClr val="FFFFFF"/>
                </a:solidFill>
              </a14:hiddenFill>
            </a:ext>
          </a:extLst>
        </p:spPr>
      </p:pic>
      <p:sp>
        <p:nvSpPr>
          <p:cNvPr id="1040" name="Oval 1039">
            <a:extLst>
              <a:ext uri="{FF2B5EF4-FFF2-40B4-BE49-F238E27FC236}">
                <a16:creationId xmlns:a16="http://schemas.microsoft.com/office/drawing/2014/main" id="{6C107D36-3F9D-4837-A944-FF85DD3419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8008" y="1971297"/>
            <a:ext cx="3236512" cy="4315349"/>
          </a:xfrm>
          <a:prstGeom prst="ellipse">
            <a:avLst/>
          </a:prstGeom>
          <a:solidFill>
            <a:schemeClr val="accent1">
              <a:lumMod val="20000"/>
              <a:lumOff val="80000"/>
            </a:schemeClr>
          </a:solidFill>
          <a:ln>
            <a:noFill/>
          </a:ln>
          <a:effectLst>
            <a:outerShdw dist="165100" dir="810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A83FD-FAED-2803-C5AF-F7B1098D392B}"/>
              </a:ext>
            </a:extLst>
          </p:cNvPr>
          <p:cNvSpPr>
            <a:spLocks noGrp="1"/>
          </p:cNvSpPr>
          <p:nvPr>
            <p:ph type="ctrTitle"/>
          </p:nvPr>
        </p:nvSpPr>
        <p:spPr>
          <a:xfrm>
            <a:off x="468008" y="2687682"/>
            <a:ext cx="3236512" cy="2873480"/>
          </a:xfrm>
        </p:spPr>
        <p:txBody>
          <a:bodyPr anchor="ctr">
            <a:normAutofit/>
          </a:bodyPr>
          <a:lstStyle/>
          <a:p>
            <a:pPr algn="ctr"/>
            <a:r>
              <a:rPr lang="en-US" sz="2800" b="1" i="1" dirty="0">
                <a:solidFill>
                  <a:srgbClr val="000000"/>
                </a:solidFill>
                <a:latin typeface="Calibri" panose="020F0502020204030204" pitchFamily="34" charset="0"/>
                <a:cs typeface="Calibri" panose="020F0502020204030204" pitchFamily="34" charset="0"/>
              </a:rPr>
              <a:t>False Teachers</a:t>
            </a:r>
          </a:p>
        </p:txBody>
      </p:sp>
      <p:sp>
        <p:nvSpPr>
          <p:cNvPr id="3" name="Subtitle 2">
            <a:extLst>
              <a:ext uri="{FF2B5EF4-FFF2-40B4-BE49-F238E27FC236}">
                <a16:creationId xmlns:a16="http://schemas.microsoft.com/office/drawing/2014/main" id="{5F431D8D-77A2-B99E-520D-F97DC70763F0}"/>
              </a:ext>
            </a:extLst>
          </p:cNvPr>
          <p:cNvSpPr>
            <a:spLocks noGrp="1"/>
          </p:cNvSpPr>
          <p:nvPr>
            <p:ph type="subTitle" idx="1"/>
          </p:nvPr>
        </p:nvSpPr>
        <p:spPr>
          <a:xfrm>
            <a:off x="3876204" y="5501755"/>
            <a:ext cx="4680943" cy="667034"/>
          </a:xfrm>
        </p:spPr>
        <p:txBody>
          <a:bodyPr anchor="ctr">
            <a:normAutofit/>
          </a:bodyPr>
          <a:lstStyle/>
          <a:p>
            <a:pPr algn="r"/>
            <a:r>
              <a:rPr lang="en-US" sz="2000" dirty="0">
                <a:latin typeface="Calibri" panose="020F0502020204030204" pitchFamily="34" charset="0"/>
                <a:cs typeface="Calibri" panose="020F0502020204030204" pitchFamily="34" charset="0"/>
              </a:rPr>
              <a:t>2 Peter 2:1-10</a:t>
            </a:r>
          </a:p>
        </p:txBody>
      </p:sp>
      <p:sp>
        <p:nvSpPr>
          <p:cNvPr id="1042" name="Freeform: Shape 1041">
            <a:extLst>
              <a:ext uri="{FF2B5EF4-FFF2-40B4-BE49-F238E27FC236}">
                <a16:creationId xmlns:a16="http://schemas.microsoft.com/office/drawing/2014/main" id="{B5C5D4DC-D372-4E7D-8D35-B8D6CA2577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219363" y="0"/>
            <a:ext cx="924635" cy="4315349"/>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3">
              <a:extLst>
                <a:ext uri="{96DAC541-7B7A-43D3-8B79-37D633B846F1}">
                  <asvg:svgBlip xmlns:asvg="http://schemas.microsoft.com/office/drawing/2016/SVG/main" r:embed="rId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1555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7BB-B26D-93D6-14C4-3E397FEBD39A}"/>
              </a:ext>
            </a:extLst>
          </p:cNvPr>
          <p:cNvSpPr>
            <a:spLocks noGrp="1"/>
          </p:cNvSpPr>
          <p:nvPr>
            <p:ph type="title"/>
          </p:nvPr>
        </p:nvSpPr>
        <p:spPr>
          <a:xfrm>
            <a:off x="808661" y="365125"/>
            <a:ext cx="8197553" cy="1438450"/>
          </a:xfrm>
        </p:spPr>
        <p:txBody>
          <a:bodyPr/>
          <a:lstStyle/>
          <a:p>
            <a:r>
              <a:rPr lang="en-US" dirty="0">
                <a:latin typeface="Calibri" panose="020F0502020204030204" pitchFamily="34" charset="0"/>
                <a:cs typeface="Calibri" panose="020F0502020204030204" pitchFamily="34" charset="0"/>
              </a:rPr>
              <a:t>The Threat of False Teachers</a:t>
            </a:r>
            <a:br>
              <a:rPr lang="en-US"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2 Peter 2:1-3</a:t>
            </a: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8569C9D-5C87-77B1-9B30-6B1F81898BE1}"/>
              </a:ext>
            </a:extLst>
          </p:cNvPr>
          <p:cNvSpPr>
            <a:spLocks noGrp="1"/>
          </p:cNvSpPr>
          <p:nvPr>
            <p:ph idx="1"/>
          </p:nvPr>
        </p:nvSpPr>
        <p:spPr>
          <a:xfrm>
            <a:off x="808662" y="2019299"/>
            <a:ext cx="8197552" cy="4114801"/>
          </a:xfrm>
        </p:spPr>
        <p:txBody>
          <a:bodyPr/>
          <a:lstStyle/>
          <a:p>
            <a:r>
              <a:rPr lang="en-US" dirty="0"/>
              <a:t>There have been and there always will be false teachers!</a:t>
            </a:r>
          </a:p>
          <a:p>
            <a:r>
              <a:rPr lang="en-US" dirty="0"/>
              <a:t>Peter introduces us to their methods.</a:t>
            </a:r>
          </a:p>
          <a:p>
            <a:pPr lvl="1"/>
            <a:r>
              <a:rPr lang="en-US" dirty="0"/>
              <a:t>They work secretly!</a:t>
            </a:r>
          </a:p>
          <a:p>
            <a:pPr lvl="1"/>
            <a:r>
              <a:rPr lang="en-US" dirty="0"/>
              <a:t>They introduce destructive heresies.</a:t>
            </a:r>
          </a:p>
          <a:p>
            <a:pPr lvl="1"/>
            <a:r>
              <a:rPr lang="en-US" dirty="0"/>
              <a:t>They deny the Master who bought them.</a:t>
            </a:r>
          </a:p>
          <a:p>
            <a:r>
              <a:rPr lang="en-US" dirty="0"/>
              <a:t>Many will follow their </a:t>
            </a:r>
            <a:r>
              <a:rPr lang="en-US" b="1" i="1" dirty="0"/>
              <a:t>sensuality</a:t>
            </a:r>
            <a:r>
              <a:rPr lang="en-US" dirty="0"/>
              <a:t> with the result that the way of truth is maligned! (2 Samuel 12:14; Romans 2:24)</a:t>
            </a:r>
          </a:p>
          <a:p>
            <a:r>
              <a:rPr lang="en-US" dirty="0"/>
              <a:t>These teachers are motivated by greed! (cf. 1 Thessalonians 2:5)</a:t>
            </a:r>
          </a:p>
        </p:txBody>
      </p:sp>
      <p:cxnSp>
        <p:nvCxnSpPr>
          <p:cNvPr id="5" name="Straight Connector 4">
            <a:extLst>
              <a:ext uri="{FF2B5EF4-FFF2-40B4-BE49-F238E27FC236}">
                <a16:creationId xmlns:a16="http://schemas.microsoft.com/office/drawing/2014/main" id="{0228979E-8DB7-190A-F6AB-53B8F4D6309D}"/>
              </a:ext>
            </a:extLst>
          </p:cNvPr>
          <p:cNvCxnSpPr>
            <a:cxnSpLocks/>
          </p:cNvCxnSpPr>
          <p:nvPr/>
        </p:nvCxnSpPr>
        <p:spPr>
          <a:xfrm>
            <a:off x="977030" y="1828627"/>
            <a:ext cx="263046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66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7BB-B26D-93D6-14C4-3E397FEBD39A}"/>
              </a:ext>
            </a:extLst>
          </p:cNvPr>
          <p:cNvSpPr>
            <a:spLocks noGrp="1"/>
          </p:cNvSpPr>
          <p:nvPr>
            <p:ph type="title"/>
          </p:nvPr>
        </p:nvSpPr>
        <p:spPr>
          <a:xfrm>
            <a:off x="808661" y="365125"/>
            <a:ext cx="8197553" cy="1438450"/>
          </a:xfrm>
        </p:spPr>
        <p:txBody>
          <a:bodyPr/>
          <a:lstStyle/>
          <a:p>
            <a:r>
              <a:rPr lang="en-US" dirty="0">
                <a:latin typeface="Calibri" panose="020F0502020204030204" pitchFamily="34" charset="0"/>
                <a:cs typeface="Calibri" panose="020F0502020204030204" pitchFamily="34" charset="0"/>
              </a:rPr>
              <a:t>Three Examples</a:t>
            </a:r>
            <a:br>
              <a:rPr lang="en-US"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2 Peter 2:4-8</a:t>
            </a: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8569C9D-5C87-77B1-9B30-6B1F81898BE1}"/>
              </a:ext>
            </a:extLst>
          </p:cNvPr>
          <p:cNvSpPr>
            <a:spLocks noGrp="1"/>
          </p:cNvSpPr>
          <p:nvPr>
            <p:ph idx="1"/>
          </p:nvPr>
        </p:nvSpPr>
        <p:spPr>
          <a:xfrm>
            <a:off x="808660" y="1853681"/>
            <a:ext cx="8197554" cy="4910374"/>
          </a:xfrm>
        </p:spPr>
        <p:txBody>
          <a:bodyPr>
            <a:normAutofit/>
          </a:bodyPr>
          <a:lstStyle/>
          <a:p>
            <a:pPr marL="457200"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did not spare angels. (2 Peter 2:4)</a:t>
            </a:r>
          </a:p>
          <a:p>
            <a:pPr marL="576263" lvl="1" indent="-347663" algn="just">
              <a:lnSpc>
                <a:spcPct val="100000"/>
              </a:lnSpc>
              <a:spcAft>
                <a:spcPts val="792"/>
              </a:spcAft>
            </a:pPr>
            <a:r>
              <a:rPr lang="en-US" sz="2200" dirty="0">
                <a:solidFill>
                  <a:schemeClr val="tx2"/>
                </a:solidFill>
                <a:effectLst/>
                <a:latin typeface="Calibri" panose="020F0502020204030204" pitchFamily="34" charset="0"/>
                <a:cs typeface="Calibri" panose="020F0502020204030204" pitchFamily="34" charset="0"/>
              </a:rPr>
              <a:t>“Now it came about, when men began to multiply on the face of the land, and daughters were born to them, that the sons of God saw that the daughters of men were beautiful; and they took wives for themselves, whomever they chose.” (Genesis 6:1-2)</a:t>
            </a:r>
          </a:p>
          <a:p>
            <a:pPr marL="576263" lvl="1" indent="-347663" algn="just">
              <a:lnSpc>
                <a:spcPct val="100000"/>
              </a:lnSpc>
              <a:spcAft>
                <a:spcPts val="792"/>
              </a:spcAft>
            </a:pPr>
            <a:r>
              <a:rPr lang="en-US" sz="2200" dirty="0">
                <a:solidFill>
                  <a:schemeClr val="tx2"/>
                </a:solidFill>
                <a:effectLst/>
                <a:latin typeface="Calibri" panose="020F0502020204030204" pitchFamily="34" charset="0"/>
                <a:cs typeface="Calibri" panose="020F0502020204030204" pitchFamily="34" charset="0"/>
              </a:rPr>
              <a:t>“And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strange flesh, are exhibited as an example in undergoing the punishment of eternal fire.” (Jude 1:6-7)</a:t>
            </a:r>
          </a:p>
          <a:p>
            <a:pPr marL="576263" lvl="1" indent="-347663" algn="just">
              <a:lnSpc>
                <a:spcPct val="100000"/>
              </a:lnSpc>
              <a:spcAft>
                <a:spcPts val="792"/>
              </a:spcAft>
            </a:pPr>
            <a:endParaRPr lang="en-US" sz="2200" dirty="0">
              <a:solidFill>
                <a:schemeClr val="tx2"/>
              </a:solidFill>
              <a:effectLst/>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0228979E-8DB7-190A-F6AB-53B8F4D6309D}"/>
              </a:ext>
            </a:extLst>
          </p:cNvPr>
          <p:cNvCxnSpPr>
            <a:cxnSpLocks/>
          </p:cNvCxnSpPr>
          <p:nvPr/>
        </p:nvCxnSpPr>
        <p:spPr>
          <a:xfrm>
            <a:off x="977030" y="1828627"/>
            <a:ext cx="263046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91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7BB-B26D-93D6-14C4-3E397FEBD39A}"/>
              </a:ext>
            </a:extLst>
          </p:cNvPr>
          <p:cNvSpPr>
            <a:spLocks noGrp="1"/>
          </p:cNvSpPr>
          <p:nvPr>
            <p:ph type="title"/>
          </p:nvPr>
        </p:nvSpPr>
        <p:spPr>
          <a:xfrm>
            <a:off x="808661" y="365125"/>
            <a:ext cx="8197553" cy="1438450"/>
          </a:xfrm>
        </p:spPr>
        <p:txBody>
          <a:bodyPr/>
          <a:lstStyle/>
          <a:p>
            <a:r>
              <a:rPr lang="en-US" dirty="0">
                <a:latin typeface="Calibri" panose="020F0502020204030204" pitchFamily="34" charset="0"/>
                <a:cs typeface="Calibri" panose="020F0502020204030204" pitchFamily="34" charset="0"/>
              </a:rPr>
              <a:t>Three Examples</a:t>
            </a:r>
            <a:br>
              <a:rPr lang="en-US"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2 Peter 2:4-8</a:t>
            </a: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8569C9D-5C87-77B1-9B30-6B1F81898BE1}"/>
              </a:ext>
            </a:extLst>
          </p:cNvPr>
          <p:cNvSpPr>
            <a:spLocks noGrp="1"/>
          </p:cNvSpPr>
          <p:nvPr>
            <p:ph idx="1"/>
          </p:nvPr>
        </p:nvSpPr>
        <p:spPr>
          <a:xfrm>
            <a:off x="808662" y="2019299"/>
            <a:ext cx="7859349" cy="4114801"/>
          </a:xfrm>
        </p:spPr>
        <p:txBody>
          <a:bodyPr>
            <a:normAutofit/>
          </a:bodyPr>
          <a:lstStyle/>
          <a:p>
            <a:pPr marL="457200"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did not spare angels. (2 Peter 2:4)</a:t>
            </a:r>
          </a:p>
          <a:p>
            <a:pPr marL="468313"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did not spare the ancient world, but preserved Noah. (2 Peter 2:5)</a:t>
            </a:r>
          </a:p>
          <a:p>
            <a:pPr marL="576263" lvl="1" indent="-336550" algn="just">
              <a:lnSpc>
                <a:spcPct val="100000"/>
              </a:lnSpc>
              <a:spcAft>
                <a:spcPts val="792"/>
              </a:spcAft>
            </a:pPr>
            <a:r>
              <a:rPr lang="en-US" sz="2200" dirty="0">
                <a:solidFill>
                  <a:schemeClr val="tx2"/>
                </a:solidFill>
                <a:latin typeface="Calibri" panose="020F0502020204030204" pitchFamily="34" charset="0"/>
                <a:cs typeface="Calibri" panose="020F0502020204030204" pitchFamily="34" charset="0"/>
              </a:rPr>
              <a:t>Noah was a “preacher of righteousness.”</a:t>
            </a:r>
          </a:p>
          <a:p>
            <a:pPr marL="576263" lvl="1" indent="-336550" algn="just">
              <a:lnSpc>
                <a:spcPct val="100000"/>
              </a:lnSpc>
              <a:spcAft>
                <a:spcPts val="792"/>
              </a:spcAft>
            </a:pPr>
            <a:r>
              <a:rPr lang="en-US" sz="2200" dirty="0">
                <a:solidFill>
                  <a:schemeClr val="tx2"/>
                </a:solidFill>
                <a:effectLst/>
                <a:latin typeface="Calibri" panose="020F0502020204030204" pitchFamily="34" charset="0"/>
                <a:cs typeface="Calibri" panose="020F0502020204030204" pitchFamily="34" charset="0"/>
              </a:rPr>
              <a:t>“</a:t>
            </a:r>
            <a:r>
              <a:rPr lang="en-US" sz="2200" dirty="0">
                <a:solidFill>
                  <a:schemeClr val="tx2"/>
                </a:solidFill>
                <a:latin typeface="Calibri" panose="020F0502020204030204" pitchFamily="34" charset="0"/>
                <a:cs typeface="Calibri" panose="020F0502020204030204" pitchFamily="34" charset="0"/>
              </a:rPr>
              <a:t>...</a:t>
            </a:r>
            <a:r>
              <a:rPr lang="en-US" sz="2200" dirty="0">
                <a:solidFill>
                  <a:schemeClr val="tx2"/>
                </a:solidFill>
                <a:effectLst/>
                <a:latin typeface="Calibri" panose="020F0502020204030204" pitchFamily="34" charset="0"/>
                <a:cs typeface="Calibri" panose="020F0502020204030204" pitchFamily="34" charset="0"/>
              </a:rPr>
              <a:t>Noah was a righteous man, blameless in his time; Noah walked with God.” (Genesis 6:9)</a:t>
            </a:r>
          </a:p>
          <a:p>
            <a:pPr marL="576263" lvl="1" indent="-336550" algn="just">
              <a:lnSpc>
                <a:spcPct val="100000"/>
              </a:lnSpc>
              <a:spcAft>
                <a:spcPts val="792"/>
              </a:spcAft>
            </a:pPr>
            <a:r>
              <a:rPr lang="en-US" sz="2200" dirty="0">
                <a:solidFill>
                  <a:schemeClr val="tx2"/>
                </a:solidFill>
                <a:latin typeface="Calibri" panose="020F0502020204030204" pitchFamily="34" charset="0"/>
                <a:cs typeface="Calibri" panose="020F0502020204030204" pitchFamily="34" charset="0"/>
              </a:rPr>
              <a:t>God preserved or kept watch over Noah! Noah was protected by God’s word and God’s work!</a:t>
            </a:r>
            <a:endParaRPr lang="en-US" sz="2200" dirty="0">
              <a:solidFill>
                <a:schemeClr val="tx2"/>
              </a:solidFill>
              <a:effectLst/>
              <a:latin typeface="Calibri" panose="020F0502020204030204" pitchFamily="34" charset="0"/>
              <a:cs typeface="Calibri" panose="020F0502020204030204" pitchFamily="34" charset="0"/>
            </a:endParaRPr>
          </a:p>
          <a:p>
            <a:pPr marL="576263" lvl="1" indent="-336550" algn="just">
              <a:lnSpc>
                <a:spcPct val="100000"/>
              </a:lnSpc>
              <a:spcAft>
                <a:spcPts val="792"/>
              </a:spcAft>
            </a:pPr>
            <a:endParaRPr lang="en-US" sz="2200" dirty="0">
              <a:solidFill>
                <a:schemeClr val="tx2"/>
              </a:solidFill>
              <a:effectLst/>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0228979E-8DB7-190A-F6AB-53B8F4D6309D}"/>
              </a:ext>
            </a:extLst>
          </p:cNvPr>
          <p:cNvCxnSpPr>
            <a:cxnSpLocks/>
          </p:cNvCxnSpPr>
          <p:nvPr/>
        </p:nvCxnSpPr>
        <p:spPr>
          <a:xfrm>
            <a:off x="977030" y="1828627"/>
            <a:ext cx="263046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88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7BB-B26D-93D6-14C4-3E397FEBD39A}"/>
              </a:ext>
            </a:extLst>
          </p:cNvPr>
          <p:cNvSpPr>
            <a:spLocks noGrp="1"/>
          </p:cNvSpPr>
          <p:nvPr>
            <p:ph type="title"/>
          </p:nvPr>
        </p:nvSpPr>
        <p:spPr>
          <a:xfrm>
            <a:off x="808661" y="365125"/>
            <a:ext cx="8197553" cy="1438450"/>
          </a:xfrm>
        </p:spPr>
        <p:txBody>
          <a:bodyPr/>
          <a:lstStyle/>
          <a:p>
            <a:r>
              <a:rPr lang="en-US" dirty="0">
                <a:latin typeface="Calibri" panose="020F0502020204030204" pitchFamily="34" charset="0"/>
                <a:cs typeface="Calibri" panose="020F0502020204030204" pitchFamily="34" charset="0"/>
              </a:rPr>
              <a:t>Three Examples</a:t>
            </a:r>
            <a:br>
              <a:rPr lang="en-US"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2 Peter 2:4-8</a:t>
            </a: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8569C9D-5C87-77B1-9B30-6B1F81898BE1}"/>
              </a:ext>
            </a:extLst>
          </p:cNvPr>
          <p:cNvSpPr>
            <a:spLocks noGrp="1"/>
          </p:cNvSpPr>
          <p:nvPr>
            <p:ph idx="1"/>
          </p:nvPr>
        </p:nvSpPr>
        <p:spPr>
          <a:xfrm>
            <a:off x="808662" y="2019299"/>
            <a:ext cx="7859349" cy="4114801"/>
          </a:xfrm>
        </p:spPr>
        <p:txBody>
          <a:bodyPr>
            <a:normAutofit/>
          </a:bodyPr>
          <a:lstStyle/>
          <a:p>
            <a:pPr marL="457200"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did not spare angels. (2 Peter 2:4)</a:t>
            </a:r>
          </a:p>
          <a:p>
            <a:pPr marL="468313"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did not spare the ancient world, but preserved Noah. (2 Peter 2:5)</a:t>
            </a:r>
          </a:p>
          <a:p>
            <a:pPr marL="468313" indent="-457200" algn="just">
              <a:lnSpc>
                <a:spcPct val="100000"/>
              </a:lnSpc>
              <a:spcAft>
                <a:spcPts val="792"/>
              </a:spcAft>
              <a:buFont typeface="+mj-lt"/>
              <a:buAutoNum type="arabicPeriod"/>
            </a:pPr>
            <a:r>
              <a:rPr lang="en-US" sz="2400" dirty="0">
                <a:solidFill>
                  <a:schemeClr val="tx2"/>
                </a:solidFill>
                <a:effectLst/>
                <a:latin typeface="Calibri" panose="020F0502020204030204" pitchFamily="34" charset="0"/>
                <a:cs typeface="Calibri" panose="020F0502020204030204" pitchFamily="34" charset="0"/>
              </a:rPr>
              <a:t>God condemned the cities of Sodom and Gomorrah and rescued Lot. (2 Peter 2:6-8)</a:t>
            </a:r>
          </a:p>
          <a:p>
            <a:pPr marL="576263" lvl="1" indent="-336550" algn="just">
              <a:lnSpc>
                <a:spcPct val="100000"/>
              </a:lnSpc>
              <a:spcAft>
                <a:spcPts val="792"/>
              </a:spcAft>
            </a:pPr>
            <a:r>
              <a:rPr lang="en-US" sz="2200" dirty="0">
                <a:solidFill>
                  <a:schemeClr val="tx2"/>
                </a:solidFill>
                <a:latin typeface="Calibri" panose="020F0502020204030204" pitchFamily="34" charset="0"/>
                <a:cs typeface="Calibri" panose="020F0502020204030204" pitchFamily="34" charset="0"/>
              </a:rPr>
              <a:t>Sodom and Gomorrah are an example of what happens to the ungodly!</a:t>
            </a:r>
          </a:p>
          <a:p>
            <a:pPr marL="576263" lvl="1" indent="-336550" algn="just">
              <a:lnSpc>
                <a:spcPct val="100000"/>
              </a:lnSpc>
              <a:spcAft>
                <a:spcPts val="792"/>
              </a:spcAft>
            </a:pPr>
            <a:r>
              <a:rPr lang="en-US" sz="2200" dirty="0">
                <a:solidFill>
                  <a:schemeClr val="tx2"/>
                </a:solidFill>
                <a:effectLst/>
                <a:latin typeface="Calibri" panose="020F0502020204030204" pitchFamily="34" charset="0"/>
                <a:cs typeface="Calibri" panose="020F0502020204030204" pitchFamily="34" charset="0"/>
              </a:rPr>
              <a:t>He rescued </a:t>
            </a:r>
            <a:r>
              <a:rPr lang="en-US" sz="2200" i="1" dirty="0">
                <a:solidFill>
                  <a:schemeClr val="tx2"/>
                </a:solidFill>
                <a:effectLst/>
                <a:latin typeface="Calibri" panose="020F0502020204030204" pitchFamily="34" charset="0"/>
                <a:cs typeface="Calibri" panose="020F0502020204030204" pitchFamily="34" charset="0"/>
              </a:rPr>
              <a:t>righte</a:t>
            </a:r>
            <a:r>
              <a:rPr lang="en-US" sz="2200" i="1" dirty="0">
                <a:solidFill>
                  <a:schemeClr val="tx2"/>
                </a:solidFill>
                <a:latin typeface="Calibri" panose="020F0502020204030204" pitchFamily="34" charset="0"/>
                <a:cs typeface="Calibri" panose="020F0502020204030204" pitchFamily="34" charset="0"/>
              </a:rPr>
              <a:t>ous </a:t>
            </a:r>
            <a:r>
              <a:rPr lang="en-US" sz="2200" dirty="0">
                <a:solidFill>
                  <a:schemeClr val="tx2"/>
                </a:solidFill>
                <a:latin typeface="Calibri" panose="020F0502020204030204" pitchFamily="34" charset="0"/>
                <a:cs typeface="Calibri" panose="020F0502020204030204" pitchFamily="34" charset="0"/>
              </a:rPr>
              <a:t>Lot! (cf. Genesis 19:7; Ezekiel 9:4)</a:t>
            </a:r>
            <a:endParaRPr lang="en-US" sz="2200" dirty="0">
              <a:solidFill>
                <a:schemeClr val="tx2"/>
              </a:solidFill>
              <a:effectLst/>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0228979E-8DB7-190A-F6AB-53B8F4D6309D}"/>
              </a:ext>
            </a:extLst>
          </p:cNvPr>
          <p:cNvCxnSpPr>
            <a:cxnSpLocks/>
          </p:cNvCxnSpPr>
          <p:nvPr/>
        </p:nvCxnSpPr>
        <p:spPr>
          <a:xfrm>
            <a:off x="977030" y="1828627"/>
            <a:ext cx="263046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54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E7BB-B26D-93D6-14C4-3E397FEBD39A}"/>
              </a:ext>
            </a:extLst>
          </p:cNvPr>
          <p:cNvSpPr>
            <a:spLocks noGrp="1"/>
          </p:cNvSpPr>
          <p:nvPr>
            <p:ph type="title"/>
          </p:nvPr>
        </p:nvSpPr>
        <p:spPr>
          <a:xfrm>
            <a:off x="808661" y="365125"/>
            <a:ext cx="8197553" cy="1438450"/>
          </a:xfrm>
        </p:spPr>
        <p:txBody>
          <a:bodyPr/>
          <a:lstStyle/>
          <a:p>
            <a:r>
              <a:rPr lang="en-US" dirty="0">
                <a:latin typeface="Calibri" panose="020F0502020204030204" pitchFamily="34" charset="0"/>
                <a:cs typeface="Calibri" panose="020F0502020204030204" pitchFamily="34" charset="0"/>
              </a:rPr>
              <a:t>The Lord Knows How...</a:t>
            </a:r>
            <a:br>
              <a:rPr lang="en-US"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2 Peter 2:9-10</a:t>
            </a: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8569C9D-5C87-77B1-9B30-6B1F81898BE1}"/>
              </a:ext>
            </a:extLst>
          </p:cNvPr>
          <p:cNvSpPr>
            <a:spLocks noGrp="1"/>
          </p:cNvSpPr>
          <p:nvPr>
            <p:ph idx="1"/>
          </p:nvPr>
        </p:nvSpPr>
        <p:spPr>
          <a:xfrm>
            <a:off x="808662" y="2019299"/>
            <a:ext cx="7859349" cy="4838698"/>
          </a:xfrm>
        </p:spPr>
        <p:txBody>
          <a:bodyPr>
            <a:normAutofit/>
          </a:bodyPr>
          <a:lstStyle/>
          <a:p>
            <a:pPr marL="0" indent="0" algn="just">
              <a:lnSpc>
                <a:spcPct val="100000"/>
              </a:lnSpc>
              <a:spcAft>
                <a:spcPts val="792"/>
              </a:spcAft>
              <a:buNone/>
            </a:pPr>
            <a:r>
              <a:rPr lang="en-US" sz="2400" b="1" dirty="0">
                <a:solidFill>
                  <a:schemeClr val="tx2"/>
                </a:solidFill>
                <a:effectLst/>
                <a:latin typeface="Calibri" panose="020F0502020204030204" pitchFamily="34" charset="0"/>
                <a:cs typeface="Calibri" panose="020F0502020204030204" pitchFamily="34" charset="0"/>
              </a:rPr>
              <a:t>The Lord knows how to rescue!</a:t>
            </a:r>
          </a:p>
          <a:p>
            <a:pPr algn="just">
              <a:lnSpc>
                <a:spcPct val="100000"/>
              </a:lnSpc>
              <a:spcAft>
                <a:spcPts val="792"/>
              </a:spcAft>
            </a:pPr>
            <a:r>
              <a:rPr lang="en-US" sz="2400" dirty="0">
                <a:solidFill>
                  <a:schemeClr val="tx2"/>
                </a:solidFill>
                <a:latin typeface="Calibri" panose="020F0502020204030204" pitchFamily="34" charset="0"/>
                <a:cs typeface="Calibri" panose="020F0502020204030204" pitchFamily="34" charset="0"/>
              </a:rPr>
              <a:t>Being godly doesn’t mean we aren’t tempted!</a:t>
            </a:r>
          </a:p>
          <a:p>
            <a:pPr algn="just">
              <a:lnSpc>
                <a:spcPct val="100000"/>
              </a:lnSpc>
              <a:spcAft>
                <a:spcPts val="792"/>
              </a:spcAft>
            </a:pPr>
            <a:r>
              <a:rPr lang="en-US" sz="2400" dirty="0">
                <a:solidFill>
                  <a:schemeClr val="tx2"/>
                </a:solidFill>
                <a:effectLst/>
                <a:latin typeface="Calibri" panose="020F0502020204030204" pitchFamily="34" charset="0"/>
                <a:cs typeface="Calibri" panose="020F0502020204030204" pitchFamily="34" charset="0"/>
              </a:rPr>
              <a:t>Lot is distinguished not by being perfect or even “good enough!” He is distinguished by orienting himself toward God.</a:t>
            </a:r>
          </a:p>
          <a:p>
            <a:pPr marL="0" indent="0" algn="just">
              <a:lnSpc>
                <a:spcPct val="100000"/>
              </a:lnSpc>
              <a:spcAft>
                <a:spcPts val="792"/>
              </a:spcAft>
              <a:buNone/>
            </a:pPr>
            <a:r>
              <a:rPr lang="en-US" sz="2400" b="1" dirty="0">
                <a:solidFill>
                  <a:schemeClr val="tx2"/>
                </a:solidFill>
                <a:latin typeface="Calibri" panose="020F0502020204030204" pitchFamily="34" charset="0"/>
                <a:cs typeface="Calibri" panose="020F0502020204030204" pitchFamily="34" charset="0"/>
              </a:rPr>
              <a:t>The Lord knows how to judge!</a:t>
            </a:r>
          </a:p>
          <a:p>
            <a:pPr algn="just">
              <a:lnSpc>
                <a:spcPct val="100000"/>
              </a:lnSpc>
              <a:spcAft>
                <a:spcPts val="792"/>
              </a:spcAft>
            </a:pPr>
            <a:r>
              <a:rPr lang="en-US" sz="2400" dirty="0">
                <a:solidFill>
                  <a:schemeClr val="tx2"/>
                </a:solidFill>
                <a:latin typeface="Calibri" panose="020F0502020204030204" pitchFamily="34" charset="0"/>
                <a:cs typeface="Calibri" panose="020F0502020204030204" pitchFamily="34" charset="0"/>
              </a:rPr>
              <a:t>The unrighteous are </a:t>
            </a:r>
            <a:r>
              <a:rPr lang="en-US" sz="2400" i="1" dirty="0">
                <a:solidFill>
                  <a:schemeClr val="tx2"/>
                </a:solidFill>
                <a:latin typeface="Calibri" panose="020F0502020204030204" pitchFamily="34" charset="0"/>
                <a:cs typeface="Calibri" panose="020F0502020204030204" pitchFamily="34" charset="0"/>
              </a:rPr>
              <a:t>kept </a:t>
            </a:r>
            <a:r>
              <a:rPr lang="en-US" sz="2400" dirty="0">
                <a:solidFill>
                  <a:schemeClr val="tx2"/>
                </a:solidFill>
                <a:latin typeface="Calibri" panose="020F0502020204030204" pitchFamily="34" charset="0"/>
                <a:cs typeface="Calibri" panose="020F0502020204030204" pitchFamily="34" charset="0"/>
              </a:rPr>
              <a:t>under punishment,</a:t>
            </a:r>
          </a:p>
          <a:p>
            <a:pPr algn="just">
              <a:lnSpc>
                <a:spcPct val="100000"/>
              </a:lnSpc>
              <a:spcAft>
                <a:spcPts val="792"/>
              </a:spcAft>
            </a:pPr>
            <a:r>
              <a:rPr lang="en-US" sz="2400" dirty="0">
                <a:solidFill>
                  <a:schemeClr val="tx2"/>
                </a:solidFill>
                <a:effectLst/>
                <a:latin typeface="Calibri" panose="020F0502020204030204" pitchFamily="34" charset="0"/>
                <a:cs typeface="Calibri" panose="020F0502020204030204" pitchFamily="34" charset="0"/>
              </a:rPr>
              <a:t>They are characterized by indulging the flesh and despising authority.</a:t>
            </a:r>
          </a:p>
        </p:txBody>
      </p:sp>
      <p:cxnSp>
        <p:nvCxnSpPr>
          <p:cNvPr id="5" name="Straight Connector 4">
            <a:extLst>
              <a:ext uri="{FF2B5EF4-FFF2-40B4-BE49-F238E27FC236}">
                <a16:creationId xmlns:a16="http://schemas.microsoft.com/office/drawing/2014/main" id="{0228979E-8DB7-190A-F6AB-53B8F4D6309D}"/>
              </a:ext>
            </a:extLst>
          </p:cNvPr>
          <p:cNvCxnSpPr>
            <a:cxnSpLocks/>
          </p:cNvCxnSpPr>
          <p:nvPr/>
        </p:nvCxnSpPr>
        <p:spPr>
          <a:xfrm>
            <a:off x="977030" y="1828627"/>
            <a:ext cx="2855934"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034514"/>
      </p:ext>
    </p:extLst>
  </p:cSld>
  <p:clrMapOvr>
    <a:masterClrMapping/>
  </p:clrMapOvr>
</p:sld>
</file>

<file path=ppt/theme/theme1.xml><?xml version="1.0" encoding="utf-8"?>
<a:theme xmlns:a="http://schemas.openxmlformats.org/drawingml/2006/main" name="VeniceBeachVTI">
  <a:themeElements>
    <a:clrScheme name="Venice Beach">
      <a:dk1>
        <a:sysClr val="windowText" lastClr="000000"/>
      </a:dk1>
      <a:lt1>
        <a:sysClr val="window" lastClr="FFFFFF"/>
      </a:lt1>
      <a:dk2>
        <a:srgbClr val="2B3E3D"/>
      </a:dk2>
      <a:lt2>
        <a:srgbClr val="FEF3EB"/>
      </a:lt2>
      <a:accent1>
        <a:srgbClr val="FE8542"/>
      </a:accent1>
      <a:accent2>
        <a:srgbClr val="EC6D60"/>
      </a:accent2>
      <a:accent3>
        <a:srgbClr val="CDA32B"/>
      </a:accent3>
      <a:accent4>
        <a:srgbClr val="EE66A7"/>
      </a:accent4>
      <a:accent5>
        <a:srgbClr val="EA5F48"/>
      </a:accent5>
      <a:accent6>
        <a:srgbClr val="C8466B"/>
      </a:accent6>
      <a:hlink>
        <a:srgbClr val="E46153"/>
      </a:hlink>
      <a:folHlink>
        <a:srgbClr val="CF63B0"/>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emplate>Office Theme</Template>
  <TotalTime>556</TotalTime>
  <Words>467</Words>
  <Application>Microsoft Macintosh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Next LT Pro</vt:lpstr>
      <vt:lpstr>Avenir Next LT Pro Light</vt:lpstr>
      <vt:lpstr>Calibri</vt:lpstr>
      <vt:lpstr>VeniceBeachVTI</vt:lpstr>
      <vt:lpstr>False Teachers</vt:lpstr>
      <vt:lpstr>The Threat of False Teachers 2 Peter 2:1-3</vt:lpstr>
      <vt:lpstr>Three Examples 2 Peter 2:4-8</vt:lpstr>
      <vt:lpstr>Three Examples 2 Peter 2:4-8</vt:lpstr>
      <vt:lpstr>Three Examples 2 Peter 2:4-8</vt:lpstr>
      <vt:lpstr>The Lord Knows How... 2 Peter 2:9-10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Teachers</dc:title>
  <dc:creator>Sid Latham</dc:creator>
  <cp:lastModifiedBy>Sid Latham</cp:lastModifiedBy>
  <cp:revision>3</cp:revision>
  <dcterms:created xsi:type="dcterms:W3CDTF">2024-04-15T13:39:34Z</dcterms:created>
  <dcterms:modified xsi:type="dcterms:W3CDTF">2024-04-21T11:55:58Z</dcterms:modified>
</cp:coreProperties>
</file>