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6" r:id="rId3"/>
    <p:sldId id="257" r:id="rId4"/>
    <p:sldId id="264" r:id="rId5"/>
    <p:sldId id="263" r:id="rId6"/>
    <p:sldId id="262" r:id="rId7"/>
    <p:sldId id="261" r:id="rId8"/>
    <p:sldId id="259" r:id="rId9"/>
    <p:sldId id="275" r:id="rId10"/>
    <p:sldId id="267" r:id="rId11"/>
    <p:sldId id="266" r:id="rId12"/>
    <p:sldId id="268" r:id="rId13"/>
    <p:sldId id="270" r:id="rId14"/>
    <p:sldId id="274" r:id="rId15"/>
    <p:sldId id="273" r:id="rId16"/>
    <p:sldId id="272" r:id="rId17"/>
    <p:sldId id="271" r:id="rId18"/>
    <p:sldId id="269" r:id="rId19"/>
    <p:sldId id="260"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E0C"/>
    <a:srgbClr val="DC5A10"/>
    <a:srgbClr val="E64C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367B0-EB3A-1141-ABCB-C6C9A2711E0F}" type="datetimeFigureOut">
              <a:rPr lang="en-US" smtClean="0"/>
              <a:t>3/23/24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EFF27-4610-7F4B-A3C5-591394A4BF0F}" type="slidenum">
              <a:rPr lang="en-US" smtClean="0"/>
              <a:t>‹#›</a:t>
            </a:fld>
            <a:endParaRPr lang="en-US"/>
          </a:p>
        </p:txBody>
      </p:sp>
    </p:spTree>
    <p:extLst>
      <p:ext uri="{BB962C8B-B14F-4D97-AF65-F5344CB8AC3E}">
        <p14:creationId xmlns:p14="http://schemas.microsoft.com/office/powerpoint/2010/main" val="2993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Today we’re going to begin with an essay that I want to share with you and those that are Paul Harvey fans may remember his words that were first broadcast in 1965……. “If I were the Devil “.</a:t>
            </a:r>
          </a:p>
        </p:txBody>
      </p:sp>
      <p:sp>
        <p:nvSpPr>
          <p:cNvPr id="4" name="Slide Number Placeholder 3"/>
          <p:cNvSpPr>
            <a:spLocks noGrp="1"/>
          </p:cNvSpPr>
          <p:nvPr>
            <p:ph type="sldNum" sz="quarter" idx="5"/>
          </p:nvPr>
        </p:nvSpPr>
        <p:spPr/>
        <p:txBody>
          <a:bodyPr/>
          <a:lstStyle/>
          <a:p>
            <a:fld id="{E69EFF27-4610-7F4B-A3C5-591394A4BF0F}" type="slidenum">
              <a:rPr lang="en-US" smtClean="0"/>
              <a:t>1</a:t>
            </a:fld>
            <a:endParaRPr lang="en-US"/>
          </a:p>
        </p:txBody>
      </p:sp>
    </p:spTree>
    <p:extLst>
      <p:ext uri="{BB962C8B-B14F-4D97-AF65-F5344CB8AC3E}">
        <p14:creationId xmlns:p14="http://schemas.microsoft.com/office/powerpoint/2010/main" val="316760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essay might seem somewhat surprising and even prophecy-like, when we think about it, the writer just puts new paint on old problems to make them fit the time.</a:t>
            </a:r>
          </a:p>
          <a:p>
            <a:endParaRPr lang="en-US" dirty="0"/>
          </a:p>
          <a:p>
            <a:r>
              <a:rPr lang="en-US" dirty="0"/>
              <a:t>Go ahead and mark your Bible at 1 Timothy chapter 6 and we’ll be visiting that shortly.</a:t>
            </a:r>
          </a:p>
          <a:p>
            <a:endParaRPr lang="en-US" dirty="0"/>
          </a:p>
          <a:p>
            <a:r>
              <a:rPr lang="en-US" dirty="0"/>
              <a:t>Our society is about to take yet another downward turn with our nations governments decisions to legalize the things that can only cause grief for those who participate and all of it is revenue rich for those who are willing to take from those who are desperate and have a lack of self control.</a:t>
            </a:r>
          </a:p>
        </p:txBody>
      </p:sp>
      <p:sp>
        <p:nvSpPr>
          <p:cNvPr id="4" name="Slide Number Placeholder 3"/>
          <p:cNvSpPr>
            <a:spLocks noGrp="1"/>
          </p:cNvSpPr>
          <p:nvPr>
            <p:ph type="sldNum" sz="quarter" idx="5"/>
          </p:nvPr>
        </p:nvSpPr>
        <p:spPr/>
        <p:txBody>
          <a:bodyPr/>
          <a:lstStyle/>
          <a:p>
            <a:fld id="{E69EFF27-4610-7F4B-A3C5-591394A4BF0F}" type="slidenum">
              <a:rPr lang="en-US" smtClean="0"/>
              <a:t>2</a:t>
            </a:fld>
            <a:endParaRPr lang="en-US"/>
          </a:p>
        </p:txBody>
      </p:sp>
    </p:spTree>
    <p:extLst>
      <p:ext uri="{BB962C8B-B14F-4D97-AF65-F5344CB8AC3E}">
        <p14:creationId xmlns:p14="http://schemas.microsoft.com/office/powerpoint/2010/main" val="375708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Gambling is a win-lose situation.</a:t>
            </a:r>
          </a:p>
          <a:p>
            <a:r>
              <a:rPr lang="en-US" dirty="0"/>
              <a:t>Someone has to lose money in order for someone else to win.</a:t>
            </a:r>
          </a:p>
          <a:p>
            <a:endParaRPr lang="en-US" dirty="0"/>
          </a:p>
          <a:p>
            <a:r>
              <a:rPr lang="en-US" dirty="0"/>
              <a:t>Gamblers have have very little to no input in determining or even influencing the outcome.</a:t>
            </a:r>
          </a:p>
        </p:txBody>
      </p:sp>
      <p:sp>
        <p:nvSpPr>
          <p:cNvPr id="4" name="Slide Number Placeholder 3"/>
          <p:cNvSpPr>
            <a:spLocks noGrp="1"/>
          </p:cNvSpPr>
          <p:nvPr>
            <p:ph type="sldNum" sz="quarter" idx="5"/>
          </p:nvPr>
        </p:nvSpPr>
        <p:spPr/>
        <p:txBody>
          <a:bodyPr/>
          <a:lstStyle/>
          <a:p>
            <a:fld id="{E69EFF27-4610-7F4B-A3C5-591394A4BF0F}" type="slidenum">
              <a:rPr lang="en-US" smtClean="0"/>
              <a:t>3</a:t>
            </a:fld>
            <a:endParaRPr lang="en-US"/>
          </a:p>
        </p:txBody>
      </p:sp>
    </p:spTree>
    <p:extLst>
      <p:ext uri="{BB962C8B-B14F-4D97-AF65-F5344CB8AC3E}">
        <p14:creationId xmlns:p14="http://schemas.microsoft.com/office/powerpoint/2010/main" val="12751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gambling revolves around creating and maintaining friendships .</a:t>
            </a:r>
          </a:p>
          <a:p>
            <a:r>
              <a:rPr lang="en-US" dirty="0"/>
              <a:t>Betting has not become habitual or addictive.</a:t>
            </a:r>
          </a:p>
          <a:p>
            <a:endParaRPr lang="en-US" dirty="0"/>
          </a:p>
          <a:p>
            <a:r>
              <a:rPr lang="en-US" dirty="0"/>
              <a:t>Professional – has become  both a way of life and a source of income.</a:t>
            </a:r>
          </a:p>
          <a:p>
            <a:r>
              <a:rPr lang="en-US" dirty="0"/>
              <a:t>Strong self-control os required to avoid financial ruin.</a:t>
            </a:r>
          </a:p>
          <a:p>
            <a:endParaRPr lang="en-US" dirty="0"/>
          </a:p>
          <a:p>
            <a:r>
              <a:rPr lang="en-US" dirty="0"/>
              <a:t>Compulsive – uncontrollable urge to gamble despite the negative toll</a:t>
            </a:r>
          </a:p>
          <a:p>
            <a:r>
              <a:rPr lang="en-US" dirty="0"/>
              <a:t>The progressive addiction can be reversed if caught in time.</a:t>
            </a:r>
          </a:p>
          <a:p>
            <a:endParaRPr lang="en-US" dirty="0"/>
          </a:p>
          <a:p>
            <a:r>
              <a:rPr lang="en-US" dirty="0"/>
              <a:t>Pathological – impulse control disorder</a:t>
            </a:r>
          </a:p>
          <a:p>
            <a:endParaRPr lang="en-US" dirty="0"/>
          </a:p>
          <a:p>
            <a:r>
              <a:rPr lang="en-US" dirty="0"/>
              <a:t>Increasingly larger wagers are necessary to produce the chemical release of dopamine “happy”.</a:t>
            </a:r>
          </a:p>
          <a:p>
            <a:endParaRPr lang="en-US" dirty="0"/>
          </a:p>
          <a:p>
            <a:r>
              <a:rPr lang="en-US" dirty="0"/>
              <a:t>Deception of others , failing </a:t>
            </a:r>
            <a:r>
              <a:rPr lang="en-US" dirty="0" err="1"/>
              <a:t>worklife</a:t>
            </a:r>
            <a:r>
              <a:rPr lang="en-US" dirty="0"/>
              <a:t>, lies and excuses abound.</a:t>
            </a:r>
          </a:p>
        </p:txBody>
      </p:sp>
      <p:sp>
        <p:nvSpPr>
          <p:cNvPr id="4" name="Slide Number Placeholder 3"/>
          <p:cNvSpPr>
            <a:spLocks noGrp="1"/>
          </p:cNvSpPr>
          <p:nvPr>
            <p:ph type="sldNum" sz="quarter" idx="5"/>
          </p:nvPr>
        </p:nvSpPr>
        <p:spPr/>
        <p:txBody>
          <a:bodyPr/>
          <a:lstStyle/>
          <a:p>
            <a:fld id="{E69EFF27-4610-7F4B-A3C5-591394A4BF0F}" type="slidenum">
              <a:rPr lang="en-US" smtClean="0"/>
              <a:t>4</a:t>
            </a:fld>
            <a:endParaRPr lang="en-US"/>
          </a:p>
        </p:txBody>
      </p:sp>
    </p:spTree>
    <p:extLst>
      <p:ext uri="{BB962C8B-B14F-4D97-AF65-F5344CB8AC3E}">
        <p14:creationId xmlns:p14="http://schemas.microsoft.com/office/powerpoint/2010/main" val="4134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Bible say about gambling?</a:t>
            </a:r>
          </a:p>
          <a:p>
            <a:r>
              <a:rPr lang="en-US" dirty="0"/>
              <a:t>While the Bible says very little about gambling, it does say how we’re to live and provide for our families, those in need, and to support the work.</a:t>
            </a:r>
          </a:p>
        </p:txBody>
      </p:sp>
      <p:sp>
        <p:nvSpPr>
          <p:cNvPr id="4" name="Slide Number Placeholder 3"/>
          <p:cNvSpPr>
            <a:spLocks noGrp="1"/>
          </p:cNvSpPr>
          <p:nvPr>
            <p:ph type="sldNum" sz="quarter" idx="5"/>
          </p:nvPr>
        </p:nvSpPr>
        <p:spPr/>
        <p:txBody>
          <a:bodyPr/>
          <a:lstStyle/>
          <a:p>
            <a:fld id="{E69EFF27-4610-7F4B-A3C5-591394A4BF0F}" type="slidenum">
              <a:rPr lang="en-US" smtClean="0"/>
              <a:t>6</a:t>
            </a:fld>
            <a:endParaRPr lang="en-US"/>
          </a:p>
        </p:txBody>
      </p:sp>
    </p:spTree>
    <p:extLst>
      <p:ext uri="{BB962C8B-B14F-4D97-AF65-F5344CB8AC3E}">
        <p14:creationId xmlns:p14="http://schemas.microsoft.com/office/powerpoint/2010/main" val="181090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66AC-41B4-2D4B-803A-8C7495E61E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89168B-9788-8D4C-A3C1-1BB14A683B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44A1EB-BEB8-8345-9EB5-BEFC7294667D}"/>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D6E5D958-FFEA-9F47-A955-8825C0E8E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B49DD-C261-7848-A580-C09C05C9B64E}"/>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425477225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A0B3-CBAE-F742-9390-E5B2EA8C0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EF599-8C7D-8843-A712-0C57BD583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81841-906D-CC49-B0DF-D1A6FB888101}"/>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BC592D7B-AC17-A34B-A4E2-974EB7AAD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D4332-FA60-CD4E-9E1E-77AEABFB2F6B}"/>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52516112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559CE-E315-A84D-A221-C7E36888345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5FB6C-B126-DA4C-A371-6F5CF7C9492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7DC3F-CACD-1744-958E-503E94BA3EBD}"/>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3283402D-A9D3-DA40-9766-2E5E291A7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E4896-17BC-2546-8AF9-EA04AFC717D9}"/>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240022401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68F8-43E1-7849-A2E7-B62A11436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B81E9-1FDC-4847-A4D2-C6569E1710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DD20C-282B-F641-AF41-8A15076F4EDC}"/>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44FD0783-F1FD-5A40-AA28-6DF37200B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BBE30-1272-ED4A-8115-117DE222D1E1}"/>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22790779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D8C1-E247-F74E-943D-3F26648D0E9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E681BCE-A477-AB47-8E58-A72655492A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343983-58E1-7642-A08C-00E011FA877C}"/>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4BCE17B0-0AE4-A24D-BC47-8DB440448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27CF0-437F-594A-8DFD-2DA5F39E648C}"/>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131588144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B7CA-9174-8845-A226-B9F90C633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20B97-D04B-1D48-9DDC-3B4700210AB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6FDB5-3505-1542-A305-358EBF5F60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83318-932C-534C-B748-A1987E0A06D2}"/>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6" name="Footer Placeholder 5">
            <a:extLst>
              <a:ext uri="{FF2B5EF4-FFF2-40B4-BE49-F238E27FC236}">
                <a16:creationId xmlns:a16="http://schemas.microsoft.com/office/drawing/2014/main" id="{2E5C0DB2-4694-C749-AB1F-102579250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296DC-253F-CB4F-863F-F3B11B2C8732}"/>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278958554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28D2-F931-0943-861C-53FC1215172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4B3F01-4623-BF44-B8FA-B1287B1350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A5391-4F44-5744-87D5-E3FA6B59AD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3E37A-FA26-4E42-ACAD-7348D8C7DF4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E3B34-C960-2C45-95A3-93623B7472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977F74-7FEA-6342-87A0-B6E57830ECFC}"/>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8" name="Footer Placeholder 7">
            <a:extLst>
              <a:ext uri="{FF2B5EF4-FFF2-40B4-BE49-F238E27FC236}">
                <a16:creationId xmlns:a16="http://schemas.microsoft.com/office/drawing/2014/main" id="{1FDA8437-8ADC-BA4F-8184-9A1458BE8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92CC-8286-164B-9D92-1D75FD2183A0}"/>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104056297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875C-3FAF-BF4D-A0C4-E18664B76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50B867-B3CF-3A48-A7C0-9358C7ACEF1E}"/>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4" name="Footer Placeholder 3">
            <a:extLst>
              <a:ext uri="{FF2B5EF4-FFF2-40B4-BE49-F238E27FC236}">
                <a16:creationId xmlns:a16="http://schemas.microsoft.com/office/drawing/2014/main" id="{3CDD692E-1B91-8044-8BA0-B19AAA1E9F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F6D3D-EB43-5E4F-9081-B02B03A31387}"/>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403756097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15A5B-6119-6744-89FE-C9F39D57EBC5}"/>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3" name="Footer Placeholder 2">
            <a:extLst>
              <a:ext uri="{FF2B5EF4-FFF2-40B4-BE49-F238E27FC236}">
                <a16:creationId xmlns:a16="http://schemas.microsoft.com/office/drawing/2014/main" id="{5238CE99-B4DE-624D-BD93-D9B9EFAFC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F67B5D-9CC6-F148-B58C-084CCD675CC2}"/>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261522682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660E-B5B5-EB45-BDCB-CABF7A602A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D523B5-5195-154D-8CF2-5A80C653DEF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E40C9-D48F-5F4F-ACDB-3B0BDC956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9F6867-4C58-3E46-B24C-E92753E3FFED}"/>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6" name="Footer Placeholder 5">
            <a:extLst>
              <a:ext uri="{FF2B5EF4-FFF2-40B4-BE49-F238E27FC236}">
                <a16:creationId xmlns:a16="http://schemas.microsoft.com/office/drawing/2014/main" id="{466B100A-896F-4846-A923-14B7822FC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94025-E397-D241-AC9B-340E42A80016}"/>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42892411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789F-5B82-5844-B3F1-96D779FB65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D95C680-3052-3E41-A19C-C091CEAD13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4EBE25-EE30-1643-A682-CAE7EF113D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755571-41EE-E14F-BB8E-0C48F21A627B}"/>
              </a:ext>
            </a:extLst>
          </p:cNvPr>
          <p:cNvSpPr>
            <a:spLocks noGrp="1"/>
          </p:cNvSpPr>
          <p:nvPr>
            <p:ph type="dt" sz="half" idx="10"/>
          </p:nvPr>
        </p:nvSpPr>
        <p:spPr/>
        <p:txBody>
          <a:bodyPr/>
          <a:lstStyle/>
          <a:p>
            <a:fld id="{41AE8A92-93A5-B848-A6A9-05F4EEAA2694}" type="datetimeFigureOut">
              <a:rPr lang="en-US" smtClean="0"/>
              <a:t>3/23/24</a:t>
            </a:fld>
            <a:endParaRPr lang="en-US"/>
          </a:p>
        </p:txBody>
      </p:sp>
      <p:sp>
        <p:nvSpPr>
          <p:cNvPr id="6" name="Footer Placeholder 5">
            <a:extLst>
              <a:ext uri="{FF2B5EF4-FFF2-40B4-BE49-F238E27FC236}">
                <a16:creationId xmlns:a16="http://schemas.microsoft.com/office/drawing/2014/main" id="{08B5DEE8-5B7F-F545-87DD-A87238A5A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8F501-CC0B-9D4C-B98F-3073F062BB29}"/>
              </a:ext>
            </a:extLst>
          </p:cNvPr>
          <p:cNvSpPr>
            <a:spLocks noGrp="1"/>
          </p:cNvSpPr>
          <p:nvPr>
            <p:ph type="sldNum" sz="quarter" idx="12"/>
          </p:nvPr>
        </p:nvSpPr>
        <p:spPr/>
        <p:txBody>
          <a:bodyPr/>
          <a:lstStyle/>
          <a:p>
            <a:fld id="{A9AFC1A7-1BE1-1142-B44F-5BAA71E93262}" type="slidenum">
              <a:rPr lang="en-US" smtClean="0"/>
              <a:t>‹#›</a:t>
            </a:fld>
            <a:endParaRPr lang="en-US"/>
          </a:p>
        </p:txBody>
      </p:sp>
    </p:spTree>
    <p:extLst>
      <p:ext uri="{BB962C8B-B14F-4D97-AF65-F5344CB8AC3E}">
        <p14:creationId xmlns:p14="http://schemas.microsoft.com/office/powerpoint/2010/main" val="324633227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2A794-E2C1-3340-8801-1DE1FC7C5B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2913-BD7F-3140-991A-3AE1F317E4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1EE9F-36E5-FB43-92EC-186D7075FF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AE8A92-93A5-B848-A6A9-05F4EEAA2694}" type="datetimeFigureOut">
              <a:rPr lang="en-US" smtClean="0"/>
              <a:t>3/23/24</a:t>
            </a:fld>
            <a:endParaRPr lang="en-US"/>
          </a:p>
        </p:txBody>
      </p:sp>
      <p:sp>
        <p:nvSpPr>
          <p:cNvPr id="5" name="Footer Placeholder 4">
            <a:extLst>
              <a:ext uri="{FF2B5EF4-FFF2-40B4-BE49-F238E27FC236}">
                <a16:creationId xmlns:a16="http://schemas.microsoft.com/office/drawing/2014/main" id="{17F8A058-00FF-0949-9782-051A7B4A5E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8DD3E1-C40C-A94E-8E2F-9419F5BAB9B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AFC1A7-1BE1-1142-B44F-5BAA71E93262}" type="slidenum">
              <a:rPr lang="en-US" smtClean="0"/>
              <a:t>‹#›</a:t>
            </a:fld>
            <a:endParaRPr lang="en-US"/>
          </a:p>
        </p:txBody>
      </p:sp>
    </p:spTree>
    <p:extLst>
      <p:ext uri="{BB962C8B-B14F-4D97-AF65-F5344CB8AC3E}">
        <p14:creationId xmlns:p14="http://schemas.microsoft.com/office/powerpoint/2010/main" val="39561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A933-0DCD-CE4C-9368-5907744CB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92892E-1324-6545-B83B-98A95BB530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653580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03866D30-BF5A-1B44-B260-7BDEAB4D69AD}"/>
              </a:ext>
            </a:extLst>
          </p:cNvPr>
          <p:cNvSpPr txBox="1"/>
          <p:nvPr/>
        </p:nvSpPr>
        <p:spPr>
          <a:xfrm>
            <a:off x="563359" y="2544312"/>
            <a:ext cx="8636000" cy="4770537"/>
          </a:xfrm>
          <a:prstGeom prst="rect">
            <a:avLst/>
          </a:prstGeom>
          <a:noFill/>
        </p:spPr>
        <p:txBody>
          <a:bodyPr wrap="square" rtlCol="0">
            <a:spAutoFit/>
          </a:bodyPr>
          <a:lstStyle/>
          <a:p>
            <a:r>
              <a:rPr lang="en-US" sz="2800" b="1" i="1" u="sng" dirty="0">
                <a:solidFill>
                  <a:schemeClr val="bg1"/>
                </a:solidFill>
                <a:latin typeface="Franklin Gothic Medium" panose="020F0502020204030204" pitchFamily="34" charset="0"/>
              </a:rPr>
              <a:t>The</a:t>
            </a:r>
            <a:r>
              <a:rPr lang="en-US" sz="2800" u="sng" dirty="0">
                <a:solidFill>
                  <a:schemeClr val="bg1"/>
                </a:solidFill>
                <a:latin typeface="Franklin Gothic Medium" panose="020F0502020204030204" pitchFamily="34" charset="0"/>
              </a:rPr>
              <a:t> </a:t>
            </a:r>
            <a:r>
              <a:rPr lang="en-US" sz="2800" b="1" i="1" u="sng" dirty="0">
                <a:solidFill>
                  <a:schemeClr val="bg1"/>
                </a:solidFill>
                <a:latin typeface="Franklin Gothic Medium" panose="020F0502020204030204" pitchFamily="34" charset="0"/>
              </a:rPr>
              <a:t>Three Needs</a:t>
            </a:r>
          </a:p>
          <a:p>
            <a:endParaRPr lang="en-US" sz="2800" b="1" i="1" dirty="0">
              <a:solidFill>
                <a:schemeClr val="bg1"/>
              </a:solidFill>
              <a:latin typeface="Franklin Gothic Medium" panose="020F0502020204030204" pitchFamily="34" charset="0"/>
            </a:endParaRPr>
          </a:p>
          <a:p>
            <a:pPr algn="l"/>
            <a:r>
              <a:rPr lang="en-US" sz="2800" b="1" i="1" dirty="0">
                <a:solidFill>
                  <a:schemeClr val="bg1"/>
                </a:solidFill>
                <a:latin typeface="Franklin Gothic Medium" panose="020F0502020204030204" pitchFamily="34" charset="0"/>
              </a:rPr>
              <a:t> God provides:</a:t>
            </a:r>
          </a:p>
          <a:p>
            <a:pPr algn="l"/>
            <a:endParaRPr lang="en-US" sz="2800" b="1" i="1" dirty="0">
              <a:solidFill>
                <a:schemeClr val="bg1"/>
              </a:solidFill>
              <a:latin typeface="Franklin Gothic Medium" panose="020F0502020204030204" pitchFamily="34" charset="0"/>
            </a:endParaRPr>
          </a:p>
          <a:p>
            <a:pPr marL="2628900" lvl="5" indent="-342900">
              <a:buFont typeface="Wingdings" pitchFamily="2" charset="2"/>
              <a:buChar char="Ø"/>
            </a:pPr>
            <a:r>
              <a:rPr lang="en-US" sz="2400" dirty="0">
                <a:solidFill>
                  <a:schemeClr val="bg1"/>
                </a:solidFill>
                <a:latin typeface="Franklin Gothic Medium" panose="020F0502020204030204" pitchFamily="34" charset="0"/>
              </a:rPr>
              <a:t> Security</a:t>
            </a:r>
          </a:p>
          <a:p>
            <a:pPr marL="2628900" lvl="5" indent="-342900">
              <a:buFont typeface="Wingdings" pitchFamily="2" charset="2"/>
              <a:buChar char="Ø"/>
            </a:pPr>
            <a:endParaRPr lang="en-US" sz="2400" dirty="0">
              <a:solidFill>
                <a:schemeClr val="bg1"/>
              </a:solidFill>
              <a:latin typeface="Franklin Gothic Medium" panose="020F0502020204030204" pitchFamily="34" charset="0"/>
            </a:endParaRPr>
          </a:p>
          <a:p>
            <a:pPr marL="2628900" lvl="5" indent="-342900">
              <a:buFont typeface="Wingdings" pitchFamily="2" charset="2"/>
              <a:buChar char="Ø"/>
            </a:pPr>
            <a:r>
              <a:rPr lang="en-US" sz="2400" dirty="0">
                <a:solidFill>
                  <a:schemeClr val="bg1"/>
                </a:solidFill>
                <a:latin typeface="Franklin Gothic Medium" panose="020F0502020204030204" pitchFamily="34" charset="0"/>
              </a:rPr>
              <a:t>Significance </a:t>
            </a:r>
          </a:p>
          <a:p>
            <a:pPr marL="2628900" lvl="5" indent="-342900">
              <a:buFont typeface="Wingdings" pitchFamily="2" charset="2"/>
              <a:buChar char="Ø"/>
            </a:pPr>
            <a:endParaRPr lang="en-US" sz="2400" dirty="0">
              <a:solidFill>
                <a:schemeClr val="bg1"/>
              </a:solidFill>
              <a:latin typeface="Franklin Gothic Medium" panose="020F0502020204030204" pitchFamily="34" charset="0"/>
            </a:endParaRPr>
          </a:p>
          <a:p>
            <a:pPr marL="2628900" lvl="5" indent="-342900">
              <a:buFont typeface="Wingdings" pitchFamily="2" charset="2"/>
              <a:buChar char="Ø"/>
            </a:pPr>
            <a:r>
              <a:rPr lang="en-US" sz="2400" dirty="0">
                <a:solidFill>
                  <a:schemeClr val="bg1"/>
                </a:solidFill>
                <a:latin typeface="Franklin Gothic Medium" panose="020F0502020204030204" pitchFamily="34" charset="0"/>
              </a:rPr>
              <a:t>Love</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800100" lvl="1"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p:txBody>
      </p:sp>
      <p:sp>
        <p:nvSpPr>
          <p:cNvPr id="4" name="TextBox 3">
            <a:extLst>
              <a:ext uri="{FF2B5EF4-FFF2-40B4-BE49-F238E27FC236}">
                <a16:creationId xmlns:a16="http://schemas.microsoft.com/office/drawing/2014/main" id="{C65471E7-05F1-6648-89DB-620DDFFF0C7D}"/>
              </a:ext>
            </a:extLst>
          </p:cNvPr>
          <p:cNvSpPr txBox="1"/>
          <p:nvPr/>
        </p:nvSpPr>
        <p:spPr>
          <a:xfrm>
            <a:off x="5526873" y="372946"/>
            <a:ext cx="3622906" cy="923330"/>
          </a:xfrm>
          <a:prstGeom prst="rect">
            <a:avLst/>
          </a:prstGeom>
          <a:noFill/>
        </p:spPr>
        <p:txBody>
          <a:bodyPr wrap="square">
            <a:spAutoFit/>
          </a:bodyPr>
          <a:lstStyle/>
          <a:p>
            <a:pPr algn="ctr"/>
            <a:r>
              <a:rPr lang="en-US" sz="1800" b="1"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23% of Lottery players are at or below the $25k income level.</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8719716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4" end="4"/>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6" end="6"/>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p:cTn id="29"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7B067400-AEFB-474E-ACDA-3A4E2033919F}"/>
              </a:ext>
            </a:extLst>
          </p:cNvPr>
          <p:cNvSpPr txBox="1"/>
          <p:nvPr/>
        </p:nvSpPr>
        <p:spPr>
          <a:xfrm>
            <a:off x="254000" y="2239539"/>
            <a:ext cx="8636000" cy="4708981"/>
          </a:xfrm>
          <a:prstGeom prst="rect">
            <a:avLst/>
          </a:prstGeom>
          <a:noFill/>
        </p:spPr>
        <p:txBody>
          <a:bodyPr wrap="square" rtlCol="0">
            <a:spAutoFit/>
          </a:bodyPr>
          <a:lstStyle/>
          <a:p>
            <a:r>
              <a:rPr lang="en-US" sz="2800" b="1" i="1" u="sng" dirty="0">
                <a:solidFill>
                  <a:schemeClr val="bg1"/>
                </a:solidFill>
                <a:latin typeface="Franklin Gothic Medium" panose="020F0502020204030204" pitchFamily="34" charset="0"/>
              </a:rPr>
              <a:t>Income Authorization </a:t>
            </a:r>
          </a:p>
          <a:p>
            <a:endParaRPr lang="en-US" sz="2800" b="1" i="1" dirty="0">
              <a:solidFill>
                <a:schemeClr val="bg1"/>
              </a:solidFill>
              <a:latin typeface="Franklin Gothic Medium" panose="020F0502020204030204" pitchFamily="34" charset="0"/>
            </a:endParaRPr>
          </a:p>
          <a:p>
            <a:pPr algn="l"/>
            <a:r>
              <a:rPr lang="en-US" sz="2800" b="1" i="1" dirty="0">
                <a:solidFill>
                  <a:schemeClr val="bg1"/>
                </a:solidFill>
                <a:latin typeface="Franklin Gothic Medium" panose="020F0502020204030204" pitchFamily="34" charset="0"/>
              </a:rPr>
              <a:t>                                                      </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By working for it.             2 Thessalonians 3:10</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r>
              <a:rPr lang="en-US" sz="2400" dirty="0">
                <a:solidFill>
                  <a:schemeClr val="bg1"/>
                </a:solidFill>
                <a:latin typeface="Franklin Gothic Medium" panose="020F0502020204030204" pitchFamily="34" charset="0"/>
              </a:rPr>
              <a:t>By selling land or trading  goods fairly.          Acts 4:34</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r>
              <a:rPr lang="en-US" sz="2400" dirty="0">
                <a:solidFill>
                  <a:schemeClr val="bg1"/>
                </a:solidFill>
                <a:latin typeface="Franklin Gothic Medium" panose="020F0502020204030204" pitchFamily="34" charset="0"/>
              </a:rPr>
              <a:t>From gifts shared by believers.                   Acts 4:34,35</a:t>
            </a:r>
          </a:p>
          <a:p>
            <a:pPr marL="800100" lvl="1"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p:txBody>
      </p:sp>
      <p:sp>
        <p:nvSpPr>
          <p:cNvPr id="3" name="TextBox 2">
            <a:extLst>
              <a:ext uri="{FF2B5EF4-FFF2-40B4-BE49-F238E27FC236}">
                <a16:creationId xmlns:a16="http://schemas.microsoft.com/office/drawing/2014/main" id="{AE9B9903-44B5-4342-A145-413D2BF56EA9}"/>
              </a:ext>
            </a:extLst>
          </p:cNvPr>
          <p:cNvSpPr txBox="1"/>
          <p:nvPr/>
        </p:nvSpPr>
        <p:spPr>
          <a:xfrm>
            <a:off x="5521094" y="274073"/>
            <a:ext cx="3622906"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latin typeface="OpenSans-SemiBold"/>
              </a:rPr>
              <a:t>Commercial gross gaming revenue in the U.S. topped </a:t>
            </a:r>
          </a:p>
          <a:p>
            <a:pPr algn="ctr"/>
            <a:r>
              <a:rPr lang="en-US" sz="2000" b="1" dirty="0">
                <a:ln w="6600">
                  <a:solidFill>
                    <a:schemeClr val="accent2"/>
                  </a:solidFill>
                  <a:prstDash val="solid"/>
                </a:ln>
                <a:solidFill>
                  <a:srgbClr val="FFFFFF"/>
                </a:solidFill>
                <a:effectLst>
                  <a:outerShdw dist="38100" dir="2700000" algn="tl" rotWithShape="0">
                    <a:schemeClr val="accent2"/>
                  </a:outerShdw>
                </a:effectLst>
                <a:latin typeface="OpenSans-SemiBold"/>
              </a:rPr>
              <a:t>$60 billion in 2022</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6874396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3" name="TextBox 2">
            <a:extLst>
              <a:ext uri="{FF2B5EF4-FFF2-40B4-BE49-F238E27FC236}">
                <a16:creationId xmlns:a16="http://schemas.microsoft.com/office/drawing/2014/main" id="{AA68BC94-11F8-FD47-895B-B701B03EC081}"/>
              </a:ext>
            </a:extLst>
          </p:cNvPr>
          <p:cNvSpPr txBox="1"/>
          <p:nvPr/>
        </p:nvSpPr>
        <p:spPr>
          <a:xfrm>
            <a:off x="250382" y="2905093"/>
            <a:ext cx="8731982" cy="1938992"/>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#1                                                    (V.6)</a:t>
            </a:r>
          </a:p>
          <a:p>
            <a:pPr algn="l"/>
            <a:endParaRPr lang="en-US" sz="4000" b="1" dirty="0">
              <a:ln/>
              <a:solidFill>
                <a:schemeClr val="accent4"/>
              </a:solidFill>
            </a:endParaRPr>
          </a:p>
          <a:p>
            <a:pPr algn="l"/>
            <a:r>
              <a:rPr lang="en-US" sz="4000" b="1" dirty="0">
                <a:ln/>
                <a:solidFill>
                  <a:schemeClr val="accent4"/>
                </a:solidFill>
              </a:rPr>
              <a:t>         Great Gain = Godly Contentment</a:t>
            </a:r>
          </a:p>
        </p:txBody>
      </p:sp>
    </p:spTree>
    <p:extLst>
      <p:ext uri="{BB962C8B-B14F-4D97-AF65-F5344CB8AC3E}">
        <p14:creationId xmlns:p14="http://schemas.microsoft.com/office/powerpoint/2010/main" val="18016428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3" name="TextBox 2">
            <a:extLst>
              <a:ext uri="{FF2B5EF4-FFF2-40B4-BE49-F238E27FC236}">
                <a16:creationId xmlns:a16="http://schemas.microsoft.com/office/drawing/2014/main" id="{AA68BC94-11F8-FD47-895B-B701B03EC081}"/>
              </a:ext>
            </a:extLst>
          </p:cNvPr>
          <p:cNvSpPr txBox="1"/>
          <p:nvPr/>
        </p:nvSpPr>
        <p:spPr>
          <a:xfrm>
            <a:off x="250382" y="2905093"/>
            <a:ext cx="8731982" cy="2554545"/>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#2                                                    (V.7)</a:t>
            </a:r>
          </a:p>
          <a:p>
            <a:pPr algn="l"/>
            <a:endParaRPr lang="en-US" sz="4000" b="1" dirty="0">
              <a:ln/>
              <a:solidFill>
                <a:schemeClr val="accent4"/>
              </a:solidFill>
            </a:endParaRPr>
          </a:p>
          <a:p>
            <a:pPr algn="ctr"/>
            <a:r>
              <a:rPr lang="en-US" sz="4000" b="1" dirty="0">
                <a:ln/>
                <a:solidFill>
                  <a:schemeClr val="accent4"/>
                </a:solidFill>
              </a:rPr>
              <a:t>  You will leave this world the same way you entered it.                 Empty Handed</a:t>
            </a:r>
          </a:p>
        </p:txBody>
      </p:sp>
      <p:cxnSp>
        <p:nvCxnSpPr>
          <p:cNvPr id="4" name="Straight Arrow Connector 3">
            <a:extLst>
              <a:ext uri="{FF2B5EF4-FFF2-40B4-BE49-F238E27FC236}">
                <a16:creationId xmlns:a16="http://schemas.microsoft.com/office/drawing/2014/main" id="{E31A9B77-2288-7640-875A-7816CEA266A6}"/>
              </a:ext>
            </a:extLst>
          </p:cNvPr>
          <p:cNvCxnSpPr>
            <a:cxnSpLocks/>
          </p:cNvCxnSpPr>
          <p:nvPr/>
        </p:nvCxnSpPr>
        <p:spPr>
          <a:xfrm>
            <a:off x="3753971" y="5079999"/>
            <a:ext cx="119529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799595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3" name="TextBox 2">
            <a:extLst>
              <a:ext uri="{FF2B5EF4-FFF2-40B4-BE49-F238E27FC236}">
                <a16:creationId xmlns:a16="http://schemas.microsoft.com/office/drawing/2014/main" id="{AA68BC94-11F8-FD47-895B-B701B03EC081}"/>
              </a:ext>
            </a:extLst>
          </p:cNvPr>
          <p:cNvSpPr txBox="1"/>
          <p:nvPr/>
        </p:nvSpPr>
        <p:spPr>
          <a:xfrm>
            <a:off x="250382" y="2629025"/>
            <a:ext cx="8731982" cy="2554545"/>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#3                                                     (V.8)</a:t>
            </a:r>
          </a:p>
          <a:p>
            <a:pPr algn="l"/>
            <a:endParaRPr lang="en-US" sz="4000" b="1" dirty="0">
              <a:ln/>
              <a:solidFill>
                <a:schemeClr val="accent4"/>
              </a:solidFill>
            </a:endParaRPr>
          </a:p>
          <a:p>
            <a:r>
              <a:rPr lang="en-US" sz="4000" b="1" dirty="0">
                <a:ln/>
                <a:solidFill>
                  <a:schemeClr val="accent4"/>
                </a:solidFill>
              </a:rPr>
              <a:t>         You can find true contentment</a:t>
            </a:r>
          </a:p>
          <a:p>
            <a:pPr algn="ctr"/>
            <a:r>
              <a:rPr lang="en-US" sz="4000" b="1" dirty="0">
                <a:ln/>
                <a:solidFill>
                  <a:schemeClr val="accent4"/>
                </a:solidFill>
              </a:rPr>
              <a:t> by trusting in God’s provisions.</a:t>
            </a:r>
          </a:p>
        </p:txBody>
      </p:sp>
    </p:spTree>
    <p:extLst>
      <p:ext uri="{BB962C8B-B14F-4D97-AF65-F5344CB8AC3E}">
        <p14:creationId xmlns:p14="http://schemas.microsoft.com/office/powerpoint/2010/main" val="23249179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3" name="TextBox 2">
            <a:extLst>
              <a:ext uri="{FF2B5EF4-FFF2-40B4-BE49-F238E27FC236}">
                <a16:creationId xmlns:a16="http://schemas.microsoft.com/office/drawing/2014/main" id="{AA68BC94-11F8-FD47-895B-B701B03EC081}"/>
              </a:ext>
            </a:extLst>
          </p:cNvPr>
          <p:cNvSpPr txBox="1"/>
          <p:nvPr/>
        </p:nvSpPr>
        <p:spPr>
          <a:xfrm>
            <a:off x="250382" y="2905093"/>
            <a:ext cx="8731982" cy="2554545"/>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#4                                                     (V.9)</a:t>
            </a:r>
          </a:p>
          <a:p>
            <a:pPr algn="l"/>
            <a:endParaRPr lang="en-US" sz="4000" b="1" dirty="0">
              <a:ln/>
              <a:solidFill>
                <a:schemeClr val="accent4"/>
              </a:solidFill>
            </a:endParaRPr>
          </a:p>
          <a:p>
            <a:pPr algn="ctr"/>
            <a:r>
              <a:rPr lang="en-US" sz="4000" b="1" dirty="0">
                <a:ln/>
                <a:solidFill>
                  <a:schemeClr val="accent4"/>
                </a:solidFill>
              </a:rPr>
              <a:t>The pursuit of wealth leads to bitter bondage and self destruction.</a:t>
            </a:r>
          </a:p>
        </p:txBody>
      </p:sp>
    </p:spTree>
    <p:extLst>
      <p:ext uri="{BB962C8B-B14F-4D97-AF65-F5344CB8AC3E}">
        <p14:creationId xmlns:p14="http://schemas.microsoft.com/office/powerpoint/2010/main" val="411235237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3" name="TextBox 2">
            <a:extLst>
              <a:ext uri="{FF2B5EF4-FFF2-40B4-BE49-F238E27FC236}">
                <a16:creationId xmlns:a16="http://schemas.microsoft.com/office/drawing/2014/main" id="{AA68BC94-11F8-FD47-895B-B701B03EC081}"/>
              </a:ext>
            </a:extLst>
          </p:cNvPr>
          <p:cNvSpPr txBox="1"/>
          <p:nvPr/>
        </p:nvSpPr>
        <p:spPr>
          <a:xfrm>
            <a:off x="250382" y="2905093"/>
            <a:ext cx="8731982" cy="2554545"/>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#5                                                   (V.10)</a:t>
            </a:r>
          </a:p>
          <a:p>
            <a:pPr algn="l"/>
            <a:endParaRPr lang="en-US" sz="4000" b="1" dirty="0">
              <a:ln/>
              <a:solidFill>
                <a:schemeClr val="accent4"/>
              </a:solidFill>
            </a:endParaRPr>
          </a:p>
          <a:p>
            <a:pPr algn="ctr"/>
            <a:r>
              <a:rPr lang="en-US" sz="4000" b="1" dirty="0">
                <a:ln/>
                <a:solidFill>
                  <a:schemeClr val="accent4"/>
                </a:solidFill>
              </a:rPr>
              <a:t>The Love of money will lure you into committing many sins!</a:t>
            </a:r>
          </a:p>
        </p:txBody>
      </p:sp>
    </p:spTree>
    <p:extLst>
      <p:ext uri="{BB962C8B-B14F-4D97-AF65-F5344CB8AC3E}">
        <p14:creationId xmlns:p14="http://schemas.microsoft.com/office/powerpoint/2010/main" val="118936105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0D76F34-5C44-C142-9B73-9E8056190EC8}"/>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
        <p:nvSpPr>
          <p:cNvPr id="4" name="TextBox 3">
            <a:extLst>
              <a:ext uri="{FF2B5EF4-FFF2-40B4-BE49-F238E27FC236}">
                <a16:creationId xmlns:a16="http://schemas.microsoft.com/office/drawing/2014/main" id="{A91FCF80-78D1-4040-B7A2-EB0BE1AF279D}"/>
              </a:ext>
            </a:extLst>
          </p:cNvPr>
          <p:cNvSpPr txBox="1"/>
          <p:nvPr/>
        </p:nvSpPr>
        <p:spPr>
          <a:xfrm>
            <a:off x="250382" y="2905093"/>
            <a:ext cx="8731982" cy="3170099"/>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Fact #6                                                   (V.10)</a:t>
            </a:r>
          </a:p>
          <a:p>
            <a:pPr algn="l"/>
            <a:endParaRPr lang="en-US" sz="4000" b="1" dirty="0">
              <a:ln/>
              <a:solidFill>
                <a:schemeClr val="accent4"/>
              </a:solidFill>
            </a:endParaRPr>
          </a:p>
          <a:p>
            <a:pPr algn="ctr"/>
            <a:r>
              <a:rPr lang="en-US" sz="4000" b="1" dirty="0">
                <a:ln/>
                <a:solidFill>
                  <a:schemeClr val="accent4"/>
                </a:solidFill>
              </a:rPr>
              <a:t>The craving  for money will compromise your faith and cause you grief upon grief!</a:t>
            </a:r>
          </a:p>
        </p:txBody>
      </p:sp>
    </p:spTree>
    <p:extLst>
      <p:ext uri="{BB962C8B-B14F-4D97-AF65-F5344CB8AC3E}">
        <p14:creationId xmlns:p14="http://schemas.microsoft.com/office/powerpoint/2010/main" val="9160971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9FA2318-AA1A-6A41-B7A6-321AC657B7E7}"/>
              </a:ext>
            </a:extLst>
          </p:cNvPr>
          <p:cNvSpPr txBox="1"/>
          <p:nvPr/>
        </p:nvSpPr>
        <p:spPr>
          <a:xfrm>
            <a:off x="250382" y="2905093"/>
            <a:ext cx="8731982" cy="1938992"/>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l"/>
            <a:r>
              <a:rPr lang="en-US" sz="4000" b="1" dirty="0">
                <a:ln/>
                <a:solidFill>
                  <a:schemeClr val="accent4"/>
                </a:solidFill>
              </a:rPr>
              <a:t>ACT                                                        (V.11)</a:t>
            </a:r>
          </a:p>
          <a:p>
            <a:pPr algn="ctr"/>
            <a:r>
              <a:rPr lang="en-US" sz="4000" b="1" i="1" dirty="0">
                <a:ln/>
                <a:solidFill>
                  <a:schemeClr val="accent4"/>
                </a:solidFill>
                <a:latin typeface="Sitka Text" panose="020F0502020204030204" pitchFamily="34" charset="0"/>
                <a:cs typeface="Kokila" panose="020B0604020202020204" pitchFamily="34" charset="0"/>
              </a:rPr>
              <a:t>PURSUE IMPERISHABLE WEALTH!</a:t>
            </a:r>
          </a:p>
        </p:txBody>
      </p:sp>
      <p:sp>
        <p:nvSpPr>
          <p:cNvPr id="3" name="TextBox 2">
            <a:extLst>
              <a:ext uri="{FF2B5EF4-FFF2-40B4-BE49-F238E27FC236}">
                <a16:creationId xmlns:a16="http://schemas.microsoft.com/office/drawing/2014/main" id="{84E8006E-85A0-8E49-9BFF-FEFE2C0D4AFF}"/>
              </a:ext>
            </a:extLst>
          </p:cNvPr>
          <p:cNvSpPr txBox="1"/>
          <p:nvPr/>
        </p:nvSpPr>
        <p:spPr>
          <a:xfrm>
            <a:off x="2555163" y="238609"/>
            <a:ext cx="6338455" cy="1692771"/>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1 Timothy 6:6-11</a:t>
            </a:r>
          </a:p>
          <a:p>
            <a:pPr algn="ctr"/>
            <a:endParaRPr lang="en-US" sz="2800"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Six Facts and One Act</a:t>
            </a:r>
          </a:p>
        </p:txBody>
      </p:sp>
    </p:spTree>
    <p:extLst>
      <p:ext uri="{BB962C8B-B14F-4D97-AF65-F5344CB8AC3E}">
        <p14:creationId xmlns:p14="http://schemas.microsoft.com/office/powerpoint/2010/main" val="195922806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68BDC508-F954-124D-97E4-757FCE4942D7}"/>
              </a:ext>
            </a:extLst>
          </p:cNvPr>
          <p:cNvSpPr txBox="1"/>
          <p:nvPr/>
        </p:nvSpPr>
        <p:spPr>
          <a:xfrm>
            <a:off x="250382" y="1741400"/>
            <a:ext cx="8636000" cy="5016758"/>
          </a:xfrm>
          <a:prstGeom prst="rect">
            <a:avLst/>
          </a:prstGeom>
          <a:noFill/>
        </p:spPr>
        <p:txBody>
          <a:bodyPr wrap="square" rtlCol="0">
            <a:spAutoFit/>
          </a:bodyPr>
          <a:lstStyle/>
          <a:p>
            <a:r>
              <a:rPr lang="en-US" sz="2800" b="1" i="1" u="sng" dirty="0">
                <a:solidFill>
                  <a:schemeClr val="bg1"/>
                </a:solidFill>
                <a:latin typeface="Franklin Gothic Medium" panose="020F0502020204030204" pitchFamily="34" charset="0"/>
              </a:rPr>
              <a:t>The</a:t>
            </a:r>
            <a:r>
              <a:rPr lang="en-US" sz="2800" u="sng" dirty="0">
                <a:solidFill>
                  <a:schemeClr val="bg1"/>
                </a:solidFill>
                <a:latin typeface="Franklin Gothic Medium" panose="020F0502020204030204" pitchFamily="34" charset="0"/>
              </a:rPr>
              <a:t> </a:t>
            </a:r>
            <a:r>
              <a:rPr lang="en-US" sz="2800" b="1" i="1" u="sng" dirty="0">
                <a:solidFill>
                  <a:schemeClr val="bg1"/>
                </a:solidFill>
                <a:latin typeface="Franklin Gothic Medium" panose="020F0502020204030204" pitchFamily="34" charset="0"/>
              </a:rPr>
              <a:t>Way Out</a:t>
            </a:r>
          </a:p>
          <a:p>
            <a:pPr algn="l"/>
            <a:endParaRPr lang="en-US" sz="2800" b="1" i="1"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Negative</a:t>
            </a:r>
          </a:p>
          <a:p>
            <a:pPr marL="1257300" lvl="2" indent="-342900">
              <a:buFont typeface="Wingdings" pitchFamily="2" charset="2"/>
              <a:buChar char="Ø"/>
            </a:pPr>
            <a:r>
              <a:rPr lang="en-US" sz="2400" dirty="0">
                <a:solidFill>
                  <a:schemeClr val="bg1"/>
                </a:solidFill>
                <a:latin typeface="Franklin Gothic Medium" panose="020F0502020204030204" pitchFamily="34" charset="0"/>
              </a:rPr>
              <a:t>          “I must quit gambling!”</a:t>
            </a:r>
          </a:p>
          <a:p>
            <a:pPr marL="1257300" lvl="2" indent="-342900">
              <a:buFont typeface="Wingdings" pitchFamily="2" charset="2"/>
              <a:buChar char="Ø"/>
            </a:pPr>
            <a:r>
              <a:rPr lang="en-US" sz="2400" dirty="0">
                <a:solidFill>
                  <a:schemeClr val="bg1"/>
                </a:solidFill>
                <a:latin typeface="Franklin Gothic Medium" panose="020F0502020204030204" pitchFamily="34" charset="0"/>
              </a:rPr>
              <a:t>          “I will stop thinking about gambling!”</a:t>
            </a:r>
          </a:p>
          <a:p>
            <a:pPr marL="1257300" lvl="2"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r>
              <a:rPr lang="en-US" sz="2400" dirty="0">
                <a:solidFill>
                  <a:schemeClr val="bg1"/>
                </a:solidFill>
                <a:latin typeface="Franklin Gothic Medium" panose="020F0502020204030204" pitchFamily="34" charset="0"/>
              </a:rPr>
              <a:t>Positive</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1257300" lvl="2" indent="-342900">
              <a:buFont typeface="Wingdings" pitchFamily="2" charset="2"/>
              <a:buChar char="Ø"/>
            </a:pPr>
            <a:r>
              <a:rPr lang="en-US" sz="2400" dirty="0">
                <a:solidFill>
                  <a:schemeClr val="bg1"/>
                </a:solidFill>
                <a:latin typeface="Franklin Gothic Medium" panose="020F0502020204030204" pitchFamily="34" charset="0"/>
              </a:rPr>
              <a:t>A New Purpose          Romans 8:29</a:t>
            </a:r>
          </a:p>
          <a:p>
            <a:pPr marL="1257300" lvl="2" indent="-342900">
              <a:buFont typeface="Wingdings" pitchFamily="2" charset="2"/>
              <a:buChar char="Ø"/>
            </a:pPr>
            <a:r>
              <a:rPr lang="en-US" sz="2400" dirty="0">
                <a:solidFill>
                  <a:schemeClr val="bg1"/>
                </a:solidFill>
                <a:latin typeface="Franklin Gothic Medium" panose="020F0502020204030204" pitchFamily="34" charset="0"/>
              </a:rPr>
              <a:t>A New Priority            Romans 12:2</a:t>
            </a:r>
          </a:p>
          <a:p>
            <a:pPr marL="1257300" lvl="2" indent="-342900">
              <a:buFont typeface="Wingdings" pitchFamily="2" charset="2"/>
              <a:buChar char="Ø"/>
            </a:pPr>
            <a:r>
              <a:rPr lang="en-US" sz="2400" dirty="0">
                <a:solidFill>
                  <a:schemeClr val="bg1"/>
                </a:solidFill>
                <a:latin typeface="Franklin Gothic Medium" panose="020F0502020204030204" pitchFamily="34" charset="0"/>
              </a:rPr>
              <a:t>A New Plan                Philippians 4:13</a:t>
            </a:r>
          </a:p>
          <a:p>
            <a:pPr marL="2171700" lvl="4"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p:txBody>
      </p:sp>
      <p:sp>
        <p:nvSpPr>
          <p:cNvPr id="9" name="TextBox 8">
            <a:extLst>
              <a:ext uri="{FF2B5EF4-FFF2-40B4-BE49-F238E27FC236}">
                <a16:creationId xmlns:a16="http://schemas.microsoft.com/office/drawing/2014/main" id="{CC522330-03CA-FC40-BC3A-B49E8968A7C8}"/>
              </a:ext>
            </a:extLst>
          </p:cNvPr>
          <p:cNvSpPr txBox="1"/>
          <p:nvPr/>
        </p:nvSpPr>
        <p:spPr>
          <a:xfrm>
            <a:off x="5526873" y="372946"/>
            <a:ext cx="3622906" cy="923330"/>
          </a:xfrm>
          <a:prstGeom prst="rect">
            <a:avLst/>
          </a:prstGeom>
          <a:noFill/>
        </p:spPr>
        <p:txBody>
          <a:bodyPr wrap="square">
            <a:spAutoFit/>
          </a:bodyPr>
          <a:lstStyle/>
          <a:p>
            <a:pPr algn="ctr"/>
            <a:r>
              <a:rPr lang="en-US" sz="1800" b="1"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23% of Lottery players are at or below the $25k income level.</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2084228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B3FE935-9214-2044-9FD8-1B4FA9D6B6E5}"/>
              </a:ext>
            </a:extLst>
          </p:cNvPr>
          <p:cNvPicPr>
            <a:picLocks noChangeAspect="1"/>
          </p:cNvPicPr>
          <p:nvPr/>
        </p:nvPicPr>
        <p:blipFill rotWithShape="1">
          <a:blip r:embed="rId3">
            <a:extLst>
              <a:ext uri="{28A0092B-C50C-407E-A947-70E740481C1C}">
                <a14:useLocalDpi xmlns:a14="http://schemas.microsoft.com/office/drawing/2010/main" val="0"/>
              </a:ext>
            </a:extLst>
          </a:blip>
          <a:srcRect l="15289" t="9091" r="26539"/>
          <a:stretch/>
        </p:blipFill>
        <p:spPr>
          <a:xfrm>
            <a:off x="2642614"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6E243D-816C-C64D-B71D-75F778146A46}"/>
              </a:ext>
            </a:extLst>
          </p:cNvPr>
          <p:cNvSpPr>
            <a:spLocks noGrp="1"/>
          </p:cNvSpPr>
          <p:nvPr>
            <p:ph type="ctrTitle"/>
          </p:nvPr>
        </p:nvSpPr>
        <p:spPr>
          <a:xfrm>
            <a:off x="324874" y="1421374"/>
            <a:ext cx="3629439" cy="3125536"/>
          </a:xfrm>
        </p:spPr>
        <p:txBody>
          <a:bodyPr anchor="b">
            <a:noAutofit/>
          </a:bodyPr>
          <a:lstStyle/>
          <a:p>
            <a:pPr algn="l"/>
            <a:r>
              <a:rPr lang="en-US" sz="7200" dirty="0">
                <a:ln w="0"/>
                <a:solidFill>
                  <a:schemeClr val="bg1"/>
                </a:solidFill>
                <a:effectLst>
                  <a:reflection blurRad="6350" stA="53000" endA="300" endPos="35500" dir="5400000" sy="-90000" algn="bl" rotWithShape="0"/>
                </a:effectLst>
                <a:latin typeface="Bell MT" panose="020F0502020204030204" pitchFamily="34" charset="0"/>
              </a:rPr>
              <a:t>Dealing </a:t>
            </a:r>
            <a:br>
              <a:rPr lang="en-US" sz="7200" dirty="0">
                <a:ln w="0"/>
                <a:solidFill>
                  <a:schemeClr val="bg1"/>
                </a:solidFill>
                <a:effectLst>
                  <a:reflection blurRad="6350" stA="53000" endA="300" endPos="35500" dir="5400000" sy="-90000" algn="bl" rotWithShape="0"/>
                </a:effectLst>
                <a:latin typeface="Bell MT" panose="020F0502020204030204" pitchFamily="34" charset="0"/>
              </a:rPr>
            </a:br>
            <a:r>
              <a:rPr lang="en-US" sz="7200" dirty="0">
                <a:ln w="0"/>
                <a:solidFill>
                  <a:schemeClr val="bg1"/>
                </a:solidFill>
                <a:effectLst>
                  <a:reflection blurRad="6350" stA="53000" endA="300" endPos="35500" dir="5400000" sy="-90000" algn="bl" rotWithShape="0"/>
                </a:effectLst>
                <a:latin typeface="Bell MT" panose="020F0502020204030204" pitchFamily="34" charset="0"/>
              </a:rPr>
              <a:t>with the </a:t>
            </a:r>
            <a:br>
              <a:rPr lang="en-US" sz="7200" dirty="0">
                <a:ln w="0"/>
                <a:solidFill>
                  <a:schemeClr val="bg1"/>
                </a:solidFill>
                <a:effectLst>
                  <a:reflection blurRad="6350" stA="53000" endA="300" endPos="35500" dir="5400000" sy="-90000" algn="bl" rotWithShape="0"/>
                </a:effectLst>
                <a:latin typeface="Bell MT" panose="020F0502020204030204" pitchFamily="34" charset="0"/>
              </a:rPr>
            </a:br>
            <a:r>
              <a:rPr lang="en-US" sz="7200" dirty="0">
                <a:ln w="0"/>
                <a:solidFill>
                  <a:schemeClr val="bg1"/>
                </a:solidFill>
                <a:effectLst>
                  <a:reflection blurRad="6350" stA="53000" endA="300" endPos="35500" dir="5400000" sy="-90000" algn="bl" rotWithShape="0"/>
                </a:effectLst>
                <a:latin typeface="Bell MT" panose="020F0502020204030204" pitchFamily="34" charset="0"/>
              </a:rPr>
              <a:t>Devil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903770F-5DA4-B949-861E-1F595E2F08E2}"/>
              </a:ext>
            </a:extLst>
          </p:cNvPr>
          <p:cNvSpPr/>
          <p:nvPr/>
        </p:nvSpPr>
        <p:spPr>
          <a:xfrm>
            <a:off x="167605" y="446674"/>
            <a:ext cx="914400" cy="914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401EE9-8232-C449-B3CD-D22CE6CB8BAE}"/>
              </a:ext>
            </a:extLst>
          </p:cNvPr>
          <p:cNvSpPr txBox="1"/>
          <p:nvPr/>
        </p:nvSpPr>
        <p:spPr>
          <a:xfrm>
            <a:off x="624805" y="6010978"/>
            <a:ext cx="3546764" cy="584775"/>
          </a:xfrm>
          <a:prstGeom prst="rect">
            <a:avLst/>
          </a:prstGeom>
          <a:noFill/>
        </p:spPr>
        <p:txBody>
          <a:bodyPr wrap="square" rtlCol="0">
            <a:spAutoFit/>
          </a:bodyPr>
          <a:lstStyle/>
          <a:p>
            <a:pPr algn="l"/>
            <a:r>
              <a:rPr lang="en-US" sz="3200" dirty="0">
                <a:solidFill>
                  <a:schemeClr val="bg1"/>
                </a:solidFill>
                <a:latin typeface="Cambria" panose="020F0502020204030204" pitchFamily="34" charset="0"/>
              </a:rPr>
              <a:t>1 Timothy 6:6-11</a:t>
            </a:r>
          </a:p>
        </p:txBody>
      </p:sp>
    </p:spTree>
    <p:extLst>
      <p:ext uri="{BB962C8B-B14F-4D97-AF65-F5344CB8AC3E}">
        <p14:creationId xmlns:p14="http://schemas.microsoft.com/office/powerpoint/2010/main" val="428362063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B3FE935-9214-2044-9FD8-1B4FA9D6B6E5}"/>
              </a:ext>
            </a:extLst>
          </p:cNvPr>
          <p:cNvPicPr>
            <a:picLocks noChangeAspect="1"/>
          </p:cNvPicPr>
          <p:nvPr/>
        </p:nvPicPr>
        <p:blipFill rotWithShape="1">
          <a:blip r:embed="rId2">
            <a:extLst>
              <a:ext uri="{28A0092B-C50C-407E-A947-70E740481C1C}">
                <a14:useLocalDpi xmlns:a14="http://schemas.microsoft.com/office/drawing/2010/main" val="0"/>
              </a:ext>
            </a:extLst>
          </a:blip>
          <a:srcRect l="15289" t="9091" r="26539"/>
          <a:stretch/>
        </p:blipFill>
        <p:spPr>
          <a:xfrm>
            <a:off x="2642614"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6E243D-816C-C64D-B71D-75F778146A46}"/>
              </a:ext>
            </a:extLst>
          </p:cNvPr>
          <p:cNvSpPr>
            <a:spLocks noGrp="1"/>
          </p:cNvSpPr>
          <p:nvPr>
            <p:ph type="ctrTitle"/>
          </p:nvPr>
        </p:nvSpPr>
        <p:spPr>
          <a:xfrm>
            <a:off x="324874" y="1421374"/>
            <a:ext cx="3629439" cy="3125536"/>
          </a:xfrm>
        </p:spPr>
        <p:txBody>
          <a:bodyPr anchor="b">
            <a:noAutofit/>
          </a:bodyPr>
          <a:lstStyle/>
          <a:p>
            <a:pPr algn="l"/>
            <a:r>
              <a:rPr lang="en-US" sz="7200" dirty="0">
                <a:ln w="0"/>
                <a:solidFill>
                  <a:schemeClr val="bg1"/>
                </a:solidFill>
                <a:effectLst>
                  <a:reflection blurRad="6350" stA="53000" endA="300" endPos="35500" dir="5400000" sy="-90000" algn="bl" rotWithShape="0"/>
                </a:effectLst>
                <a:latin typeface="Bell MT" panose="020F0502020204030204" pitchFamily="34" charset="0"/>
              </a:rPr>
              <a:t>Dealing </a:t>
            </a:r>
            <a:br>
              <a:rPr lang="en-US" sz="7200" dirty="0">
                <a:ln w="0"/>
                <a:solidFill>
                  <a:schemeClr val="bg1"/>
                </a:solidFill>
                <a:effectLst>
                  <a:reflection blurRad="6350" stA="53000" endA="300" endPos="35500" dir="5400000" sy="-90000" algn="bl" rotWithShape="0"/>
                </a:effectLst>
                <a:latin typeface="Bell MT" panose="020F0502020204030204" pitchFamily="34" charset="0"/>
              </a:rPr>
            </a:br>
            <a:r>
              <a:rPr lang="en-US" sz="7200" dirty="0">
                <a:ln w="0"/>
                <a:solidFill>
                  <a:schemeClr val="bg1"/>
                </a:solidFill>
                <a:effectLst>
                  <a:reflection blurRad="6350" stA="53000" endA="300" endPos="35500" dir="5400000" sy="-90000" algn="bl" rotWithShape="0"/>
                </a:effectLst>
                <a:latin typeface="Bell MT" panose="020F0502020204030204" pitchFamily="34" charset="0"/>
              </a:rPr>
              <a:t>with the </a:t>
            </a:r>
            <a:br>
              <a:rPr lang="en-US" sz="7200" dirty="0">
                <a:ln w="0"/>
                <a:solidFill>
                  <a:schemeClr val="bg1"/>
                </a:solidFill>
                <a:effectLst>
                  <a:reflection blurRad="6350" stA="53000" endA="300" endPos="35500" dir="5400000" sy="-90000" algn="bl" rotWithShape="0"/>
                </a:effectLst>
                <a:latin typeface="Bell MT" panose="020F0502020204030204" pitchFamily="34" charset="0"/>
              </a:rPr>
            </a:br>
            <a:r>
              <a:rPr lang="en-US" sz="7200" dirty="0">
                <a:ln w="0"/>
                <a:solidFill>
                  <a:schemeClr val="bg1"/>
                </a:solidFill>
                <a:effectLst>
                  <a:reflection blurRad="6350" stA="53000" endA="300" endPos="35500" dir="5400000" sy="-90000" algn="bl" rotWithShape="0"/>
                </a:effectLst>
                <a:latin typeface="Bell MT" panose="020F0502020204030204" pitchFamily="34" charset="0"/>
              </a:rPr>
              <a:t>Devil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903770F-5DA4-B949-861E-1F595E2F08E2}"/>
              </a:ext>
            </a:extLst>
          </p:cNvPr>
          <p:cNvSpPr/>
          <p:nvPr/>
        </p:nvSpPr>
        <p:spPr>
          <a:xfrm>
            <a:off x="167605" y="446674"/>
            <a:ext cx="914400" cy="914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401EE9-8232-C449-B3CD-D22CE6CB8BAE}"/>
              </a:ext>
            </a:extLst>
          </p:cNvPr>
          <p:cNvSpPr txBox="1"/>
          <p:nvPr/>
        </p:nvSpPr>
        <p:spPr>
          <a:xfrm>
            <a:off x="624805" y="6010978"/>
            <a:ext cx="3546764" cy="584775"/>
          </a:xfrm>
          <a:prstGeom prst="rect">
            <a:avLst/>
          </a:prstGeom>
          <a:noFill/>
        </p:spPr>
        <p:txBody>
          <a:bodyPr wrap="square" rtlCol="0">
            <a:spAutoFit/>
          </a:bodyPr>
          <a:lstStyle/>
          <a:p>
            <a:pPr algn="l"/>
            <a:r>
              <a:rPr lang="en-US" sz="3200" dirty="0">
                <a:solidFill>
                  <a:schemeClr val="bg1"/>
                </a:solidFill>
                <a:latin typeface="Cambria" panose="020F0502020204030204" pitchFamily="34" charset="0"/>
              </a:rPr>
              <a:t>1 Timothy 6:6-11</a:t>
            </a:r>
          </a:p>
        </p:txBody>
      </p:sp>
    </p:spTree>
    <p:extLst>
      <p:ext uri="{BB962C8B-B14F-4D97-AF65-F5344CB8AC3E}">
        <p14:creationId xmlns:p14="http://schemas.microsoft.com/office/powerpoint/2010/main" val="404129105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4" name="TextBox 23">
            <a:extLst>
              <a:ext uri="{FF2B5EF4-FFF2-40B4-BE49-F238E27FC236}">
                <a16:creationId xmlns:a16="http://schemas.microsoft.com/office/drawing/2014/main" id="{7076D10B-317A-734A-892A-9EC0824D33BC}"/>
              </a:ext>
            </a:extLst>
          </p:cNvPr>
          <p:cNvSpPr txBox="1"/>
          <p:nvPr/>
        </p:nvSpPr>
        <p:spPr>
          <a:xfrm>
            <a:off x="2350821" y="1024370"/>
            <a:ext cx="6685174" cy="1261884"/>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Gambling</a:t>
            </a:r>
            <a:r>
              <a:rPr lang="en-US" sz="2800" dirty="0">
                <a:solidFill>
                  <a:schemeClr val="bg1"/>
                </a:solidFill>
                <a:latin typeface="Franklin Gothic Medium" panose="020F0502020204030204" pitchFamily="34" charset="0"/>
              </a:rPr>
              <a:t> – </a:t>
            </a:r>
            <a:r>
              <a:rPr lang="en-US" sz="2400" dirty="0">
                <a:solidFill>
                  <a:schemeClr val="bg1"/>
                </a:solidFill>
                <a:latin typeface="Franklin Gothic Medium" panose="020F0502020204030204" pitchFamily="34" charset="0"/>
              </a:rPr>
              <a:t>the effort to quickly increase your income by putting your confidence in luck rather than entrusting your life to God’s sovereignty</a:t>
            </a:r>
          </a:p>
        </p:txBody>
      </p:sp>
      <p:sp>
        <p:nvSpPr>
          <p:cNvPr id="26" name="TextBox 25">
            <a:extLst>
              <a:ext uri="{FF2B5EF4-FFF2-40B4-BE49-F238E27FC236}">
                <a16:creationId xmlns:a16="http://schemas.microsoft.com/office/drawing/2014/main" id="{4D6FE7E2-9C38-5A4F-8E9E-68FC422B3BF7}"/>
              </a:ext>
            </a:extLst>
          </p:cNvPr>
          <p:cNvSpPr txBox="1"/>
          <p:nvPr/>
        </p:nvSpPr>
        <p:spPr>
          <a:xfrm>
            <a:off x="737239" y="2914425"/>
            <a:ext cx="6685174" cy="1261884"/>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Gamblers</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Struggle with greed</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Enticed by covetousness </a:t>
            </a:r>
          </a:p>
        </p:txBody>
      </p:sp>
      <p:sp>
        <p:nvSpPr>
          <p:cNvPr id="30" name="TextBox 29">
            <a:extLst>
              <a:ext uri="{FF2B5EF4-FFF2-40B4-BE49-F238E27FC236}">
                <a16:creationId xmlns:a16="http://schemas.microsoft.com/office/drawing/2014/main" id="{40EC79CF-1FCF-994D-935A-5D805CD57743}"/>
              </a:ext>
            </a:extLst>
          </p:cNvPr>
          <p:cNvSpPr txBox="1"/>
          <p:nvPr/>
        </p:nvSpPr>
        <p:spPr>
          <a:xfrm>
            <a:off x="2350821" y="4746626"/>
            <a:ext cx="6685174" cy="1631216"/>
          </a:xfrm>
          <a:prstGeom prst="rect">
            <a:avLst/>
          </a:prstGeom>
          <a:solidFill>
            <a:srgbClr val="DC5A1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2800" b="1" i="1" dirty="0">
                <a:solidFill>
                  <a:schemeClr val="bg1"/>
                </a:solidFill>
                <a:latin typeface="Franklin Gothic Medium" panose="020F0502020204030204" pitchFamily="34" charset="0"/>
              </a:rPr>
              <a:t>Note:   </a:t>
            </a:r>
            <a:r>
              <a:rPr lang="en-US" sz="2400" dirty="0">
                <a:solidFill>
                  <a:schemeClr val="bg1"/>
                </a:solidFill>
                <a:latin typeface="Franklin Gothic Medium" panose="020F0502020204030204" pitchFamily="34" charset="0"/>
              </a:rPr>
              <a:t>Compulsive gambling increases by 450% when legalized gambling moves into an area and within 50 miles of a casino that number roughly doubles!</a:t>
            </a:r>
          </a:p>
        </p:txBody>
      </p:sp>
    </p:spTree>
    <p:extLst>
      <p:ext uri="{BB962C8B-B14F-4D97-AF65-F5344CB8AC3E}">
        <p14:creationId xmlns:p14="http://schemas.microsoft.com/office/powerpoint/2010/main" val="9511349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left)">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80E832BC-4945-1F45-BDC3-A6D62A299014}"/>
              </a:ext>
            </a:extLst>
          </p:cNvPr>
          <p:cNvSpPr txBox="1"/>
          <p:nvPr/>
        </p:nvSpPr>
        <p:spPr>
          <a:xfrm>
            <a:off x="3144181" y="439594"/>
            <a:ext cx="5887983" cy="2431435"/>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The Progressive Steps of Gambling</a:t>
            </a:r>
          </a:p>
          <a:p>
            <a:pPr algn="l"/>
            <a:endParaRPr lang="en-US" sz="2800" b="1" i="1"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Social</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Professional </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Compulsive</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Pathological</a:t>
            </a:r>
          </a:p>
        </p:txBody>
      </p:sp>
      <p:sp>
        <p:nvSpPr>
          <p:cNvPr id="3" name="TextBox 2">
            <a:extLst>
              <a:ext uri="{FF2B5EF4-FFF2-40B4-BE49-F238E27FC236}">
                <a16:creationId xmlns:a16="http://schemas.microsoft.com/office/drawing/2014/main" id="{29BC72BD-EF12-074B-803D-61276F303B0C}"/>
              </a:ext>
            </a:extLst>
          </p:cNvPr>
          <p:cNvSpPr txBox="1"/>
          <p:nvPr/>
        </p:nvSpPr>
        <p:spPr>
          <a:xfrm>
            <a:off x="2458826" y="5156522"/>
            <a:ext cx="6685174" cy="1261884"/>
          </a:xfrm>
          <a:prstGeom prst="rect">
            <a:avLst/>
          </a:prstGeom>
          <a:solidFill>
            <a:srgbClr val="DC5A1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2800" b="1" i="1" dirty="0">
                <a:solidFill>
                  <a:schemeClr val="bg1"/>
                </a:solidFill>
                <a:latin typeface="Franklin Gothic Medium" panose="020F0502020204030204" pitchFamily="34" charset="0"/>
              </a:rPr>
              <a:t>Note:   </a:t>
            </a:r>
            <a:r>
              <a:rPr lang="en-US" sz="2400" b="1" i="1" dirty="0">
                <a:solidFill>
                  <a:schemeClr val="bg1"/>
                </a:solidFill>
                <a:latin typeface="Franklin Gothic Medium" panose="020F0502020204030204" pitchFamily="34" charset="0"/>
              </a:rPr>
              <a:t>Slavery is Satan’s goal and every compulsive gambler affects the lives of 10-17 family members, friends, and co-workers.</a:t>
            </a:r>
            <a:endParaRPr lang="en-US" sz="2400" dirty="0">
              <a:solidFill>
                <a:schemeClr val="bg1"/>
              </a:solidFill>
              <a:latin typeface="Franklin Gothic Medium" panose="020F0502020204030204" pitchFamily="34" charset="0"/>
            </a:endParaRPr>
          </a:p>
        </p:txBody>
      </p:sp>
      <p:sp>
        <p:nvSpPr>
          <p:cNvPr id="4" name="TextBox 3">
            <a:extLst>
              <a:ext uri="{FF2B5EF4-FFF2-40B4-BE49-F238E27FC236}">
                <a16:creationId xmlns:a16="http://schemas.microsoft.com/office/drawing/2014/main" id="{B9631032-2DF7-0849-9DDF-B13F229249CA}"/>
              </a:ext>
            </a:extLst>
          </p:cNvPr>
          <p:cNvSpPr txBox="1"/>
          <p:nvPr/>
        </p:nvSpPr>
        <p:spPr>
          <a:xfrm>
            <a:off x="1307557" y="3583132"/>
            <a:ext cx="6400015" cy="523220"/>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Pete Rose</a:t>
            </a:r>
            <a:r>
              <a:rPr lang="en-US" sz="2800" dirty="0">
                <a:solidFill>
                  <a:schemeClr val="bg1"/>
                </a:solidFill>
                <a:latin typeface="Franklin Gothic Medium" panose="020F0502020204030204" pitchFamily="34" charset="0"/>
              </a:rPr>
              <a:t> – </a:t>
            </a:r>
            <a:r>
              <a:rPr lang="en-US" sz="2800" i="1" dirty="0">
                <a:solidFill>
                  <a:schemeClr val="bg1"/>
                </a:solidFill>
                <a:latin typeface="Franklin Gothic Medium" panose="020F0502020204030204" pitchFamily="34" charset="0"/>
              </a:rPr>
              <a:t>“It ain’t about the money!”</a:t>
            </a:r>
            <a:endParaRPr lang="en-US" sz="2400" i="1" dirty="0">
              <a:solidFill>
                <a:schemeClr val="bg1"/>
              </a:solidFill>
              <a:latin typeface="Franklin Gothic Medium" panose="020F0502020204030204" pitchFamily="34" charset="0"/>
            </a:endParaRPr>
          </a:p>
        </p:txBody>
      </p:sp>
    </p:spTree>
    <p:extLst>
      <p:ext uri="{BB962C8B-B14F-4D97-AF65-F5344CB8AC3E}">
        <p14:creationId xmlns:p14="http://schemas.microsoft.com/office/powerpoint/2010/main" val="2566087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7D4C8ECB-13C9-EF48-B719-4C10B25DE128}"/>
              </a:ext>
            </a:extLst>
          </p:cNvPr>
          <p:cNvSpPr txBox="1"/>
          <p:nvPr/>
        </p:nvSpPr>
        <p:spPr>
          <a:xfrm>
            <a:off x="3144181" y="439594"/>
            <a:ext cx="5887983" cy="3231654"/>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Reasons why people gamble on a regular basis:</a:t>
            </a:r>
          </a:p>
          <a:p>
            <a:pPr marL="342900" indent="-342900" algn="l">
              <a:buFont typeface="Wingdings" pitchFamily="2" charset="2"/>
              <a:buChar char="Ø"/>
            </a:pPr>
            <a:endParaRPr lang="en-US" sz="2800" b="1" i="1"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b="1" i="1" dirty="0">
                <a:solidFill>
                  <a:schemeClr val="bg1"/>
                </a:solidFill>
                <a:latin typeface="Franklin Gothic Medium" panose="020F0502020204030204" pitchFamily="34" charset="0"/>
              </a:rPr>
              <a:t>Distraction from problems</a:t>
            </a:r>
          </a:p>
          <a:p>
            <a:pPr marL="342900" indent="-342900" algn="l">
              <a:buFont typeface="Wingdings" pitchFamily="2" charset="2"/>
              <a:buChar char="Ø"/>
            </a:pPr>
            <a:r>
              <a:rPr lang="en-US" sz="2400" b="1" i="1" dirty="0">
                <a:solidFill>
                  <a:schemeClr val="bg1"/>
                </a:solidFill>
                <a:latin typeface="Franklin Gothic Medium" panose="020F0502020204030204" pitchFamily="34" charset="0"/>
              </a:rPr>
              <a:t>Enchanting Atmosphere </a:t>
            </a:r>
          </a:p>
          <a:p>
            <a:pPr marL="342900" indent="-342900" algn="l">
              <a:buFont typeface="Wingdings" pitchFamily="2" charset="2"/>
              <a:buChar char="Ø"/>
            </a:pPr>
            <a:r>
              <a:rPr lang="en-US" sz="2400" b="1" i="1" dirty="0">
                <a:solidFill>
                  <a:schemeClr val="bg1"/>
                </a:solidFill>
                <a:latin typeface="Franklin Gothic Medium" panose="020F0502020204030204" pitchFamily="34" charset="0"/>
              </a:rPr>
              <a:t>Exhilaration of the bet (risk)</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Elevation of brain chemistry </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Fellow gambler camaraderie </a:t>
            </a:r>
          </a:p>
        </p:txBody>
      </p:sp>
      <p:sp>
        <p:nvSpPr>
          <p:cNvPr id="4" name="TextBox 3">
            <a:extLst>
              <a:ext uri="{FF2B5EF4-FFF2-40B4-BE49-F238E27FC236}">
                <a16:creationId xmlns:a16="http://schemas.microsoft.com/office/drawing/2014/main" id="{C7EE5959-EF2A-644C-993E-0F1541482361}"/>
              </a:ext>
            </a:extLst>
          </p:cNvPr>
          <p:cNvSpPr txBox="1"/>
          <p:nvPr/>
        </p:nvSpPr>
        <p:spPr>
          <a:xfrm>
            <a:off x="876337" y="4622403"/>
            <a:ext cx="7852027" cy="193899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
                <a:rot lat="0" lon="0" rev="15600000"/>
              </a:lightRig>
            </a:scene3d>
            <a:sp3d extrusionH="57150" prstMaterial="softEdge">
              <a:bevelT w="25400" h="38100"/>
            </a:sp3d>
          </a:bodyPr>
          <a:lstStyle/>
          <a:p>
            <a:pPr algn="l"/>
            <a:r>
              <a:rPr lang="en-US" sz="2400" b="1" i="1" dirty="0">
                <a:ln/>
                <a:solidFill>
                  <a:schemeClr val="accent4"/>
                </a:solidFill>
                <a:latin typeface="Franklin Gothic Medium" panose="020F0502020204030204" pitchFamily="34" charset="0"/>
              </a:rPr>
              <a:t>(ESV) 10 He who loves money will not be satisfied with money, nor he who loves wealth with his income; this also is vanity. 11 When goods increase, they increase who eat them, and what advantage has their owner but to see them with his eyes?                                      Ecclesiastes 5</a:t>
            </a:r>
            <a:endParaRPr lang="en-US" sz="2400" b="1" dirty="0">
              <a:ln/>
              <a:solidFill>
                <a:schemeClr val="accent4"/>
              </a:solidFill>
              <a:latin typeface="Franklin Gothic Medium" panose="020F0502020204030204" pitchFamily="34" charset="0"/>
            </a:endParaRPr>
          </a:p>
        </p:txBody>
      </p:sp>
    </p:spTree>
    <p:extLst>
      <p:ext uri="{BB962C8B-B14F-4D97-AF65-F5344CB8AC3E}">
        <p14:creationId xmlns:p14="http://schemas.microsoft.com/office/powerpoint/2010/main" val="23525280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70030619-0071-A34B-8B7B-91FA1FB0E7C2}"/>
              </a:ext>
            </a:extLst>
          </p:cNvPr>
          <p:cNvSpPr txBox="1"/>
          <p:nvPr/>
        </p:nvSpPr>
        <p:spPr>
          <a:xfrm>
            <a:off x="254000" y="2629025"/>
            <a:ext cx="8636000" cy="2800767"/>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What gambling </a:t>
            </a:r>
            <a:r>
              <a:rPr lang="en-US" sz="2800" b="1" i="1" u="sng" dirty="0">
                <a:solidFill>
                  <a:schemeClr val="bg1"/>
                </a:solidFill>
                <a:latin typeface="Franklin Gothic Medium" panose="020F0502020204030204" pitchFamily="34" charset="0"/>
              </a:rPr>
              <a:t>doesn’t</a:t>
            </a:r>
            <a:r>
              <a:rPr lang="en-US" sz="2800" b="1" i="1" dirty="0">
                <a:solidFill>
                  <a:schemeClr val="bg1"/>
                </a:solidFill>
                <a:latin typeface="Franklin Gothic Medium" panose="020F0502020204030204" pitchFamily="34" charset="0"/>
              </a:rPr>
              <a:t> promote:</a:t>
            </a:r>
          </a:p>
          <a:p>
            <a:pPr algn="l"/>
            <a:endParaRPr lang="en-US" sz="2800" b="1" i="1"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Stewardship            James 1:17;  Luke 16:11;  </a:t>
            </a:r>
            <a:r>
              <a:rPr lang="en-US" sz="2400" dirty="0" err="1">
                <a:solidFill>
                  <a:schemeClr val="bg1"/>
                </a:solidFill>
                <a:latin typeface="Franklin Gothic Medium" panose="020F0502020204030204" pitchFamily="34" charset="0"/>
              </a:rPr>
              <a:t>1Cor</a:t>
            </a:r>
            <a:r>
              <a:rPr lang="en-US" sz="2400" dirty="0">
                <a:solidFill>
                  <a:schemeClr val="bg1"/>
                </a:solidFill>
                <a:latin typeface="Franklin Gothic Medium" panose="020F0502020204030204" pitchFamily="34" charset="0"/>
              </a:rPr>
              <a:t> 6:12-13</a:t>
            </a:r>
          </a:p>
          <a:p>
            <a:pPr marL="342900" indent="-342900" algn="l">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Contentment           Hebrews 13:5</a:t>
            </a:r>
          </a:p>
          <a:p>
            <a:pPr marL="342900" indent="-342900" algn="l">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A good example       2 Corinthians 6:14,17</a:t>
            </a:r>
          </a:p>
        </p:txBody>
      </p:sp>
      <p:sp>
        <p:nvSpPr>
          <p:cNvPr id="3" name="TextBox 2">
            <a:extLst>
              <a:ext uri="{FF2B5EF4-FFF2-40B4-BE49-F238E27FC236}">
                <a16:creationId xmlns:a16="http://schemas.microsoft.com/office/drawing/2014/main" id="{BA647282-9D5F-C846-8542-AFB357188381}"/>
              </a:ext>
            </a:extLst>
          </p:cNvPr>
          <p:cNvSpPr txBox="1"/>
          <p:nvPr/>
        </p:nvSpPr>
        <p:spPr>
          <a:xfrm>
            <a:off x="6428591" y="274153"/>
            <a:ext cx="2659073" cy="1200329"/>
          </a:xfrm>
          <a:prstGeom prst="rect">
            <a:avLst/>
          </a:prstGeom>
          <a:noFill/>
        </p:spPr>
        <p:txBody>
          <a:bodyPr wrap="square" rtlCol="0">
            <a:spAutoFit/>
          </a:bodyPr>
          <a:lstStyle/>
          <a:p>
            <a:pPr algn="ctr"/>
            <a:r>
              <a:rPr lang="en-US" sz="1800" b="1" i="1" dirty="0">
                <a:ln w="6600">
                  <a:solidFill>
                    <a:schemeClr val="accent2"/>
                  </a:solidFill>
                  <a:prstDash val="solid"/>
                </a:ln>
                <a:solidFill>
                  <a:srgbClr val="FFFFFF"/>
                </a:solidFill>
                <a:effectLst>
                  <a:outerShdw dist="38100" dir="2700000" algn="tl" rotWithShape="0">
                    <a:schemeClr val="accent2"/>
                  </a:outerShdw>
                </a:effectLst>
                <a:latin typeface="Verdana-BoldItalic"/>
              </a:rPr>
              <a:t>75%</a:t>
            </a:r>
            <a:r>
              <a:rPr lang="en-US" sz="1800" b="1" i="0"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 of </a:t>
            </a:r>
            <a:r>
              <a:rPr lang="en-US" sz="1800" b="1" i="1" dirty="0">
                <a:ln w="6600">
                  <a:solidFill>
                    <a:schemeClr val="accent2"/>
                  </a:solidFill>
                  <a:prstDash val="solid"/>
                </a:ln>
                <a:solidFill>
                  <a:srgbClr val="FFFFFF"/>
                </a:solidFill>
                <a:effectLst>
                  <a:outerShdw dist="38100" dir="2700000" algn="tl" rotWithShape="0">
                    <a:schemeClr val="accent2"/>
                  </a:outerShdw>
                </a:effectLst>
                <a:latin typeface="Verdana-BoldItalic"/>
              </a:rPr>
              <a:t>college students</a:t>
            </a:r>
            <a:r>
              <a:rPr lang="en-US" sz="1800" b="1" i="0"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 have gambled in the last 12 months.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3041353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3549C212-E663-104D-B1AA-C82B68705E48}"/>
              </a:ext>
            </a:extLst>
          </p:cNvPr>
          <p:cNvSpPr txBox="1"/>
          <p:nvPr/>
        </p:nvSpPr>
        <p:spPr>
          <a:xfrm>
            <a:off x="254000" y="2629025"/>
            <a:ext cx="8636000" cy="2800767"/>
          </a:xfrm>
          <a:prstGeom prst="rect">
            <a:avLst/>
          </a:prstGeom>
          <a:noFill/>
        </p:spPr>
        <p:txBody>
          <a:bodyPr wrap="square" rtlCol="0">
            <a:spAutoFit/>
          </a:bodyPr>
          <a:lstStyle/>
          <a:p>
            <a:pPr algn="l"/>
            <a:r>
              <a:rPr lang="en-US" sz="2800" b="1" i="1" dirty="0">
                <a:solidFill>
                  <a:schemeClr val="bg1"/>
                </a:solidFill>
                <a:latin typeface="Franklin Gothic Medium" panose="020F0502020204030204" pitchFamily="34" charset="0"/>
              </a:rPr>
              <a:t>What gambling </a:t>
            </a:r>
            <a:r>
              <a:rPr lang="en-US" sz="2800" b="1" i="1" u="sng" dirty="0">
                <a:solidFill>
                  <a:schemeClr val="bg1"/>
                </a:solidFill>
                <a:latin typeface="Franklin Gothic Medium" panose="020F0502020204030204" pitchFamily="34" charset="0"/>
              </a:rPr>
              <a:t>does</a:t>
            </a:r>
            <a:r>
              <a:rPr lang="en-US" sz="2800" b="1" i="1" dirty="0">
                <a:solidFill>
                  <a:schemeClr val="bg1"/>
                </a:solidFill>
                <a:latin typeface="Franklin Gothic Medium" panose="020F0502020204030204" pitchFamily="34" charset="0"/>
              </a:rPr>
              <a:t> promote:</a:t>
            </a:r>
          </a:p>
          <a:p>
            <a:pPr algn="l"/>
            <a:endParaRPr lang="en-US" sz="2800" b="1" i="1" dirty="0">
              <a:solidFill>
                <a:schemeClr val="bg1"/>
              </a:solidFill>
              <a:latin typeface="Franklin Gothic Medium" panose="020F0502020204030204" pitchFamily="34" charset="0"/>
            </a:endParaRPr>
          </a:p>
          <a:p>
            <a:pPr marL="342900" indent="-342900" algn="l">
              <a:buFont typeface="Wingdings" pitchFamily="2" charset="2"/>
              <a:buChar char="Ø"/>
            </a:pPr>
            <a:r>
              <a:rPr lang="en-US" sz="2400" dirty="0">
                <a:solidFill>
                  <a:schemeClr val="bg1"/>
                </a:solidFill>
                <a:latin typeface="Franklin Gothic Medium" panose="020F0502020204030204" pitchFamily="34" charset="0"/>
              </a:rPr>
              <a:t>Covetousness                                </a:t>
            </a:r>
            <a:r>
              <a:rPr lang="en-US" sz="2400" dirty="0" err="1">
                <a:solidFill>
                  <a:schemeClr val="bg1"/>
                </a:solidFill>
                <a:latin typeface="Franklin Gothic Medium" panose="020F0502020204030204" pitchFamily="34" charset="0"/>
              </a:rPr>
              <a:t>1Cor</a:t>
            </a:r>
            <a:r>
              <a:rPr lang="en-US" sz="2400" dirty="0">
                <a:solidFill>
                  <a:schemeClr val="bg1"/>
                </a:solidFill>
                <a:latin typeface="Franklin Gothic Medium" panose="020F0502020204030204" pitchFamily="34" charset="0"/>
              </a:rPr>
              <a:t> 5:10-11</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The Love of Money                        </a:t>
            </a:r>
            <a:r>
              <a:rPr lang="en-US" sz="2400" dirty="0" err="1">
                <a:solidFill>
                  <a:schemeClr val="bg1"/>
                </a:solidFill>
                <a:latin typeface="Franklin Gothic Medium" panose="020F0502020204030204" pitchFamily="34" charset="0"/>
              </a:rPr>
              <a:t>Eccl</a:t>
            </a:r>
            <a:r>
              <a:rPr lang="en-US" sz="2400" dirty="0">
                <a:solidFill>
                  <a:schemeClr val="bg1"/>
                </a:solidFill>
                <a:latin typeface="Franklin Gothic Medium" panose="020F0502020204030204" pitchFamily="34" charset="0"/>
              </a:rPr>
              <a:t> 5:10   </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Greed                                              Ephesians 5:1-3</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Not loving our neighbor                 Matt 22:39;  Romans 13:10</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Lust and licentiousness.               1 John 2:16;  2 </a:t>
            </a:r>
            <a:r>
              <a:rPr lang="en-US" sz="2400" dirty="0" err="1">
                <a:solidFill>
                  <a:schemeClr val="bg1"/>
                </a:solidFill>
                <a:latin typeface="Franklin Gothic Medium" panose="020F0502020204030204" pitchFamily="34" charset="0"/>
              </a:rPr>
              <a:t>Cor</a:t>
            </a:r>
            <a:r>
              <a:rPr lang="en-US" sz="2400" dirty="0">
                <a:solidFill>
                  <a:schemeClr val="bg1"/>
                </a:solidFill>
                <a:latin typeface="Franklin Gothic Medium" panose="020F0502020204030204" pitchFamily="34" charset="0"/>
              </a:rPr>
              <a:t> 12:20</a:t>
            </a:r>
          </a:p>
        </p:txBody>
      </p:sp>
      <p:sp>
        <p:nvSpPr>
          <p:cNvPr id="3" name="TextBox 2">
            <a:extLst>
              <a:ext uri="{FF2B5EF4-FFF2-40B4-BE49-F238E27FC236}">
                <a16:creationId xmlns:a16="http://schemas.microsoft.com/office/drawing/2014/main" id="{CDE5CC95-16CD-E547-8995-B65FD4E548D3}"/>
              </a:ext>
            </a:extLst>
          </p:cNvPr>
          <p:cNvSpPr txBox="1"/>
          <p:nvPr/>
        </p:nvSpPr>
        <p:spPr>
          <a:xfrm>
            <a:off x="6428591" y="274153"/>
            <a:ext cx="2659073" cy="1754326"/>
          </a:xfrm>
          <a:prstGeom prst="rect">
            <a:avLst/>
          </a:prstGeom>
          <a:noFill/>
        </p:spPr>
        <p:txBody>
          <a:bodyPr wrap="square" rtlCol="0">
            <a:spAutoFit/>
          </a:bodyPr>
          <a:lstStyle/>
          <a:p>
            <a:pPr algn="ctr"/>
            <a:r>
              <a:rPr lang="en-US" sz="1800" b="1"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Suicide rates among problem gamblers are </a:t>
            </a:r>
            <a:r>
              <a:rPr lang="en-US" sz="1800" b="1" i="1" dirty="0">
                <a:ln w="6600">
                  <a:solidFill>
                    <a:schemeClr val="accent2"/>
                  </a:solidFill>
                  <a:prstDash val="solid"/>
                </a:ln>
                <a:solidFill>
                  <a:srgbClr val="FFFFFF"/>
                </a:solidFill>
                <a:effectLst>
                  <a:outerShdw dist="38100" dir="2700000" algn="tl" rotWithShape="0">
                    <a:schemeClr val="accent2"/>
                  </a:outerShdw>
                </a:effectLst>
                <a:latin typeface="Verdana-BoldItalic"/>
              </a:rPr>
              <a:t>15x higher</a:t>
            </a:r>
            <a:r>
              <a:rPr lang="en-US" sz="1800" b="1" i="0"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 than the general population (ages 20-74)</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0210846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346CF1-5B45-FC40-8ECC-F25DFC7CCB7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121" y="0"/>
            <a:ext cx="2406942" cy="1655312"/>
          </a:xfrm>
          <a:prstGeom prst="rect">
            <a:avLst/>
          </a:prstGeom>
          <a:ln>
            <a:noFill/>
          </a:ln>
          <a:effectLst>
            <a:softEdge rad="112500"/>
          </a:effectLst>
        </p:spPr>
      </p:pic>
      <p:pic>
        <p:nvPicPr>
          <p:cNvPr id="14" name="Picture 13">
            <a:extLst>
              <a:ext uri="{FF2B5EF4-FFF2-40B4-BE49-F238E27FC236}">
                <a16:creationId xmlns:a16="http://schemas.microsoft.com/office/drawing/2014/main" id="{01B34A3E-9DBA-A34E-86CA-924CCE329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7239" y="973713"/>
            <a:ext cx="570318" cy="500769"/>
          </a:xfrm>
          <a:prstGeom prst="rect">
            <a:avLst/>
          </a:prstGeom>
          <a:ln>
            <a:noFill/>
          </a:ln>
          <a:effectLst>
            <a:softEdge rad="112500"/>
          </a:effectLst>
        </p:spPr>
      </p:pic>
      <p:pic>
        <p:nvPicPr>
          <p:cNvPr id="16" name="Picture 15">
            <a:extLst>
              <a:ext uri="{FF2B5EF4-FFF2-40B4-BE49-F238E27FC236}">
                <a16:creationId xmlns:a16="http://schemas.microsoft.com/office/drawing/2014/main" id="{DE68A2FE-96D8-D344-8BAD-3885D6B64F89}"/>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flipV="1">
            <a:off x="1210185" y="584227"/>
            <a:ext cx="806791" cy="500768"/>
          </a:xfrm>
          <a:prstGeom prst="rect">
            <a:avLst/>
          </a:prstGeom>
          <a:ln>
            <a:noFill/>
          </a:ln>
          <a:effectLst>
            <a:softEdge rad="112500"/>
          </a:effectLst>
        </p:spPr>
      </p:pic>
      <p:pic>
        <p:nvPicPr>
          <p:cNvPr id="18" name="Picture 17">
            <a:extLst>
              <a:ext uri="{FF2B5EF4-FFF2-40B4-BE49-F238E27FC236}">
                <a16:creationId xmlns:a16="http://schemas.microsoft.com/office/drawing/2014/main" id="{95A8C5A2-3543-FC44-9DAF-85F258B3950E}"/>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V="1">
            <a:off x="737239" y="973713"/>
            <a:ext cx="139099" cy="111282"/>
          </a:xfrm>
          <a:prstGeom prst="rect">
            <a:avLst/>
          </a:prstGeom>
          <a:ln>
            <a:noFill/>
          </a:ln>
          <a:effectLst>
            <a:softEdge rad="112500"/>
          </a:effectLst>
        </p:spPr>
      </p:pic>
      <p:pic>
        <p:nvPicPr>
          <p:cNvPr id="23" name="Picture 22">
            <a:extLst>
              <a:ext uri="{FF2B5EF4-FFF2-40B4-BE49-F238E27FC236}">
                <a16:creationId xmlns:a16="http://schemas.microsoft.com/office/drawing/2014/main" id="{9F5FC36D-B1A8-5141-8897-55FA4D57D1B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250382" y="445124"/>
            <a:ext cx="625955" cy="389487"/>
          </a:xfrm>
          <a:prstGeom prst="rect">
            <a:avLst/>
          </a:prstGeom>
          <a:ln>
            <a:noFill/>
          </a:ln>
          <a:effectLst>
            <a:softEdge rad="112500"/>
          </a:effectLst>
        </p:spPr>
      </p:pic>
      <p:sp>
        <p:nvSpPr>
          <p:cNvPr id="2" name="TextBox 1">
            <a:extLst>
              <a:ext uri="{FF2B5EF4-FFF2-40B4-BE49-F238E27FC236}">
                <a16:creationId xmlns:a16="http://schemas.microsoft.com/office/drawing/2014/main" id="{5AFA1FDE-056E-F34A-A3AF-0B9B6072E9AC}"/>
              </a:ext>
            </a:extLst>
          </p:cNvPr>
          <p:cNvSpPr txBox="1"/>
          <p:nvPr/>
        </p:nvSpPr>
        <p:spPr>
          <a:xfrm>
            <a:off x="563359" y="2239539"/>
            <a:ext cx="8636000" cy="4708981"/>
          </a:xfrm>
          <a:prstGeom prst="rect">
            <a:avLst/>
          </a:prstGeom>
          <a:noFill/>
        </p:spPr>
        <p:txBody>
          <a:bodyPr wrap="square" rtlCol="0">
            <a:spAutoFit/>
          </a:bodyPr>
          <a:lstStyle/>
          <a:p>
            <a:r>
              <a:rPr lang="en-US" sz="2800" b="1" i="1" u="sng" dirty="0">
                <a:solidFill>
                  <a:schemeClr val="bg1"/>
                </a:solidFill>
                <a:latin typeface="Franklin Gothic Medium" panose="020F0502020204030204" pitchFamily="34" charset="0"/>
              </a:rPr>
              <a:t>The</a:t>
            </a:r>
            <a:r>
              <a:rPr lang="en-US" sz="2800" u="sng" dirty="0">
                <a:solidFill>
                  <a:schemeClr val="bg1"/>
                </a:solidFill>
                <a:latin typeface="Franklin Gothic Medium" panose="020F0502020204030204" pitchFamily="34" charset="0"/>
              </a:rPr>
              <a:t> </a:t>
            </a:r>
            <a:r>
              <a:rPr lang="en-US" sz="2800" b="1" i="1" u="sng" dirty="0">
                <a:solidFill>
                  <a:schemeClr val="bg1"/>
                </a:solidFill>
                <a:latin typeface="Franklin Gothic Medium" panose="020F0502020204030204" pitchFamily="34" charset="0"/>
              </a:rPr>
              <a:t>Three Temptations By Satan</a:t>
            </a:r>
          </a:p>
          <a:p>
            <a:endParaRPr lang="en-US" sz="2800" b="1" i="1" dirty="0">
              <a:solidFill>
                <a:schemeClr val="bg1"/>
              </a:solidFill>
              <a:latin typeface="Franklin Gothic Medium" panose="020F0502020204030204" pitchFamily="34" charset="0"/>
            </a:endParaRPr>
          </a:p>
          <a:p>
            <a:pPr algn="l"/>
            <a:r>
              <a:rPr lang="en-US" sz="2800" b="1" i="1" dirty="0">
                <a:solidFill>
                  <a:schemeClr val="bg1"/>
                </a:solidFill>
                <a:latin typeface="Franklin Gothic Medium" panose="020F0502020204030204" pitchFamily="34" charset="0"/>
              </a:rPr>
              <a:t>                                                        Matthew 4</a:t>
            </a:r>
          </a:p>
          <a:p>
            <a:pPr marL="342900" indent="-342900" algn="l">
              <a:buFont typeface="Wingdings" pitchFamily="2" charset="2"/>
              <a:buChar char="Ø"/>
            </a:pPr>
            <a:r>
              <a:rPr lang="en-US" sz="2400" dirty="0">
                <a:solidFill>
                  <a:schemeClr val="bg1"/>
                </a:solidFill>
                <a:latin typeface="Franklin Gothic Medium" panose="020F0502020204030204" pitchFamily="34" charset="0"/>
              </a:rPr>
              <a:t>Provisions    (Bread)</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r>
              <a:rPr lang="en-US" sz="2400" dirty="0">
                <a:solidFill>
                  <a:schemeClr val="bg1"/>
                </a:solidFill>
                <a:latin typeface="Franklin Gothic Medium" panose="020F0502020204030204" pitchFamily="34" charset="0"/>
              </a:rPr>
              <a:t>Protection         </a:t>
            </a: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r>
              <a:rPr lang="en-US" sz="2400" dirty="0">
                <a:solidFill>
                  <a:schemeClr val="bg1"/>
                </a:solidFill>
                <a:latin typeface="Franklin Gothic Medium" panose="020F0502020204030204" pitchFamily="34" charset="0"/>
              </a:rPr>
              <a:t>Power</a:t>
            </a:r>
          </a:p>
          <a:p>
            <a:pPr marL="800100" lvl="1" indent="-342900">
              <a:buFont typeface="Wingdings" pitchFamily="2" charset="2"/>
              <a:buChar char="Ø"/>
            </a:pPr>
            <a:endParaRPr lang="en-US" sz="2400" dirty="0">
              <a:solidFill>
                <a:schemeClr val="bg1"/>
              </a:solidFill>
              <a:latin typeface="Franklin Gothic Medium" panose="020F0502020204030204" pitchFamily="34" charset="0"/>
            </a:endParaRPr>
          </a:p>
          <a:p>
            <a:pPr marL="342900" indent="-342900">
              <a:buFont typeface="Wingdings" pitchFamily="2" charset="2"/>
              <a:buChar char="Ø"/>
            </a:pPr>
            <a:endParaRPr lang="en-US" sz="2400" dirty="0">
              <a:solidFill>
                <a:schemeClr val="bg1"/>
              </a:solidFill>
              <a:latin typeface="Franklin Gothic Medium" panose="020F0502020204030204" pitchFamily="34" charset="0"/>
            </a:endParaRPr>
          </a:p>
        </p:txBody>
      </p:sp>
      <p:sp>
        <p:nvSpPr>
          <p:cNvPr id="3" name="TextBox 2">
            <a:extLst>
              <a:ext uri="{FF2B5EF4-FFF2-40B4-BE49-F238E27FC236}">
                <a16:creationId xmlns:a16="http://schemas.microsoft.com/office/drawing/2014/main" id="{8A1E620E-E1C3-CB45-B13F-EDCF043B80C9}"/>
              </a:ext>
            </a:extLst>
          </p:cNvPr>
          <p:cNvSpPr txBox="1"/>
          <p:nvPr/>
        </p:nvSpPr>
        <p:spPr>
          <a:xfrm>
            <a:off x="5521094" y="346934"/>
            <a:ext cx="3622906" cy="1754326"/>
          </a:xfrm>
          <a:prstGeom prst="rect">
            <a:avLst/>
          </a:prstGeom>
          <a:noFill/>
        </p:spPr>
        <p:txBody>
          <a:bodyPr wrap="square">
            <a:spAutoFit/>
          </a:bodyPr>
          <a:lstStyle/>
          <a:p>
            <a:pPr algn="ctr"/>
            <a:r>
              <a:rPr lang="en-US" sz="1800" b="1" dirty="0">
                <a:ln w="6600">
                  <a:solidFill>
                    <a:schemeClr val="accent2"/>
                  </a:solidFill>
                  <a:prstDash val="solid"/>
                </a:ln>
                <a:solidFill>
                  <a:srgbClr val="FFFFFF"/>
                </a:solidFill>
                <a:effectLst>
                  <a:outerShdw dist="38100" dir="2700000" algn="tl" rotWithShape="0">
                    <a:schemeClr val="accent2"/>
                  </a:outerShdw>
                </a:effectLst>
                <a:latin typeface="Verdana" panose="020B0604030504040204" pitchFamily="34" charset="0"/>
              </a:rPr>
              <a:t>Gambling disorder can trigger a host of emotional and physical symptoms and can cause life-altering events to occur.</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3927993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5E0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17C4-FE3B-CC41-94B6-EC2593323359}"/>
              </a:ext>
            </a:extLst>
          </p:cNvPr>
          <p:cNvSpPr>
            <a:spLocks noGrp="1"/>
          </p:cNvSpPr>
          <p:nvPr>
            <p:ph type="title"/>
          </p:nvPr>
        </p:nvSpPr>
        <p:spPr>
          <a:xfrm>
            <a:off x="210416" y="99580"/>
            <a:ext cx="8723168" cy="1325563"/>
          </a:xfrm>
        </p:spPr>
        <p:txBody>
          <a:bodyPr/>
          <a:lstStyle/>
          <a:p>
            <a:r>
              <a:rPr lang="en-US" dirty="0"/>
              <a:t>How Casinos use psychology to entice</a:t>
            </a:r>
          </a:p>
        </p:txBody>
      </p:sp>
      <p:sp>
        <p:nvSpPr>
          <p:cNvPr id="3" name="Content Placeholder 2">
            <a:extLst>
              <a:ext uri="{FF2B5EF4-FFF2-40B4-BE49-F238E27FC236}">
                <a16:creationId xmlns:a16="http://schemas.microsoft.com/office/drawing/2014/main" id="{983488F9-33DA-014F-918B-3866BCB62C2B}"/>
              </a:ext>
            </a:extLst>
          </p:cNvPr>
          <p:cNvSpPr>
            <a:spLocks noGrp="1"/>
          </p:cNvSpPr>
          <p:nvPr>
            <p:ph idx="1"/>
          </p:nvPr>
        </p:nvSpPr>
        <p:spPr/>
        <p:txBody>
          <a:bodyPr>
            <a:normAutofit/>
          </a:bodyPr>
          <a:lstStyle/>
          <a:p>
            <a:pPr marL="0" indent="0">
              <a:buNone/>
            </a:pPr>
            <a:r>
              <a:rPr lang="en-US" b="1" dirty="0"/>
              <a:t>1. Enticing Design</a:t>
            </a:r>
          </a:p>
          <a:p>
            <a:pPr marL="0" indent="0">
              <a:buNone/>
            </a:pPr>
            <a:r>
              <a:rPr lang="en-US" b="1" dirty="0"/>
              <a:t>2. Lack of Clocks and Natural Light</a:t>
            </a:r>
          </a:p>
          <a:p>
            <a:pPr marL="0" indent="0">
              <a:buNone/>
            </a:pPr>
            <a:r>
              <a:rPr lang="en-US" b="1" dirty="0"/>
              <a:t>3. Stimulating Lights and Sounds</a:t>
            </a:r>
          </a:p>
          <a:p>
            <a:pPr marL="0" indent="0">
              <a:buNone/>
            </a:pPr>
            <a:r>
              <a:rPr lang="en-US" b="1" dirty="0"/>
              <a:t>4. Memorable Scents</a:t>
            </a:r>
          </a:p>
          <a:p>
            <a:pPr marL="0" indent="0">
              <a:buNone/>
            </a:pPr>
            <a:r>
              <a:rPr lang="en-US" b="1" dirty="0"/>
              <a:t>5. Near-Misses</a:t>
            </a:r>
          </a:p>
          <a:p>
            <a:pPr marL="0" indent="0">
              <a:buNone/>
            </a:pPr>
            <a:r>
              <a:rPr lang="en-US" b="1" dirty="0"/>
              <a:t>6. Familiar Concepts</a:t>
            </a:r>
          </a:p>
          <a:p>
            <a:pPr marL="0" indent="0">
              <a:buNone/>
            </a:pPr>
            <a:r>
              <a:rPr lang="en-US" b="1" dirty="0"/>
              <a:t>7. Cashless Games</a:t>
            </a:r>
          </a:p>
          <a:p>
            <a:pPr marL="0" indent="0">
              <a:buNone/>
            </a:pPr>
            <a:r>
              <a:rPr lang="en-US" b="1" dirty="0"/>
              <a:t>8. A Sense of Control</a:t>
            </a:r>
            <a:endParaRPr lang="en-US" dirty="0"/>
          </a:p>
        </p:txBody>
      </p:sp>
    </p:spTree>
    <p:extLst>
      <p:ext uri="{BB962C8B-B14F-4D97-AF65-F5344CB8AC3E}">
        <p14:creationId xmlns:p14="http://schemas.microsoft.com/office/powerpoint/2010/main" val="111614520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5</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Dealing  with the  Devil</vt:lpstr>
      <vt:lpstr>PowerPoint Presentation</vt:lpstr>
      <vt:lpstr>PowerPoint Presentation</vt:lpstr>
      <vt:lpstr>PowerPoint Presentation</vt:lpstr>
      <vt:lpstr>PowerPoint Presentation</vt:lpstr>
      <vt:lpstr>PowerPoint Presentation</vt:lpstr>
      <vt:lpstr>PowerPoint Presentation</vt:lpstr>
      <vt:lpstr>How Casinos use psychology to entice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Dealing  with the  Devil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Kincaid</dc:creator>
  <cp:lastModifiedBy>Rodney Kincaid</cp:lastModifiedBy>
  <cp:revision>5</cp:revision>
  <dcterms:created xsi:type="dcterms:W3CDTF">2024-03-17T00:12:22Z</dcterms:created>
  <dcterms:modified xsi:type="dcterms:W3CDTF">2024-03-23T15:03:15Z</dcterms:modified>
</cp:coreProperties>
</file>