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2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1654-902C-4BFD-BAEC-8BF94FCEE78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CB16-7E5D-4652-B1DE-BC167B28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C3517-BD46-F3C2-ECE0-03D93CE79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F7731-AAC9-E303-738A-602BDC2B2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DE645-911D-6DD9-0CAB-96FD851EAE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C9C8E-D146-9FE4-78A9-CBC1FEF16988}"/>
              </a:ext>
            </a:extLst>
          </p:cNvPr>
          <p:cNvSpPr txBox="1"/>
          <p:nvPr/>
        </p:nvSpPr>
        <p:spPr>
          <a:xfrm>
            <a:off x="323850" y="361950"/>
            <a:ext cx="85534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Song of Solomon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A book of Hebrew love poetry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Also known as “Song of songs” (v. 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Three voices: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lvl="1"/>
            <a:r>
              <a:rPr lang="en-US" sz="3600" dirty="0">
                <a:latin typeface="Arial Narrow" panose="020B0606020202030204" pitchFamily="34" charset="0"/>
              </a:rPr>
              <a:t>- 	Shulamite woman (6:13)</a:t>
            </a:r>
          </a:p>
          <a:p>
            <a:pPr lvl="1"/>
            <a:endParaRPr lang="en-US" sz="800" dirty="0">
              <a:latin typeface="Arial Narrow" panose="020B0606020202030204" pitchFamily="34" charset="0"/>
            </a:endParaRPr>
          </a:p>
          <a:p>
            <a:pPr lvl="1"/>
            <a:r>
              <a:rPr lang="en-US" sz="3600" dirty="0">
                <a:latin typeface="Arial Narrow" panose="020B0606020202030204" pitchFamily="34" charset="0"/>
              </a:rPr>
              <a:t>- 	Shepherd (1:7-8)</a:t>
            </a:r>
          </a:p>
          <a:p>
            <a:pPr lvl="1"/>
            <a:endParaRPr lang="en-US" sz="800" dirty="0">
              <a:latin typeface="Arial Narrow" panose="020B0606020202030204" pitchFamily="34" charset="0"/>
            </a:endParaRPr>
          </a:p>
          <a:p>
            <a:pPr lvl="1"/>
            <a:r>
              <a:rPr lang="en-US" sz="3600" dirty="0">
                <a:latin typeface="Arial Narrow" panose="020B0606020202030204" pitchFamily="34" charset="0"/>
              </a:rPr>
              <a:t>- 	“others” 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9CB80-53FD-16FB-C7DC-7E2C383D5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76634-3F6C-1DAD-27E0-3B0811B3B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D94071-B597-07E5-9545-8093F6B315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C6333-80F6-7DBA-64DE-D9F6276736E8}"/>
              </a:ext>
            </a:extLst>
          </p:cNvPr>
          <p:cNvSpPr txBox="1"/>
          <p:nvPr/>
        </p:nvSpPr>
        <p:spPr>
          <a:xfrm>
            <a:off x="323850" y="361950"/>
            <a:ext cx="85534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Structure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Falling in Love (1:1-3:5)</a:t>
            </a:r>
          </a:p>
          <a:p>
            <a:pPr marL="857250" indent="-857250"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AutoNum type="romanUcPeriod" startAt="2"/>
            </a:pPr>
            <a:r>
              <a:rPr lang="en-US" sz="3600" dirty="0">
                <a:latin typeface="Arial Narrow" panose="020B0606020202030204" pitchFamily="34" charset="0"/>
              </a:rPr>
              <a:t>United in Marriage (3:6-5:1)</a:t>
            </a:r>
          </a:p>
          <a:p>
            <a:pPr marL="857250" indent="-857250">
              <a:buAutoNum type="romanUcPeriod" startAt="2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AutoNum type="romanUcPeriod" startAt="3"/>
            </a:pPr>
            <a:r>
              <a:rPr lang="en-US" sz="3600" dirty="0">
                <a:latin typeface="Arial Narrow" panose="020B0606020202030204" pitchFamily="34" charset="0"/>
              </a:rPr>
              <a:t>Conflict and Reconciliation (5:2-7:10)</a:t>
            </a:r>
          </a:p>
          <a:p>
            <a:pPr marL="857250" indent="-857250">
              <a:buAutoNum type="romanUcPeriod" startAt="3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AutoNum type="romanUcPeriod" startAt="4"/>
            </a:pPr>
            <a:r>
              <a:rPr lang="en-US" sz="3600" dirty="0">
                <a:latin typeface="Arial Narrow" panose="020B0606020202030204" pitchFamily="34" charset="0"/>
              </a:rPr>
              <a:t>Romance and Resolve (7:11-8:14)</a:t>
            </a:r>
          </a:p>
          <a:p>
            <a:pPr marL="857250" indent="-857250">
              <a:buAutoNum type="romanUcPeriod" startAt="4"/>
            </a:pPr>
            <a:endParaRPr lang="en-US" sz="36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4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84DB-168A-15C6-519E-E51DB5564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FF7E3-97AD-92B9-2F30-D6FA7860B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3D33D-4BE2-6979-A2CE-3A852314E6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26974-BC1C-DC3F-C35F-3682CDA193E9}"/>
              </a:ext>
            </a:extLst>
          </p:cNvPr>
          <p:cNvSpPr txBox="1"/>
          <p:nvPr/>
        </p:nvSpPr>
        <p:spPr>
          <a:xfrm>
            <a:off x="323850" y="361950"/>
            <a:ext cx="8553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Falling in Love (1:1-3:5)</a:t>
            </a:r>
          </a:p>
          <a:p>
            <a:pPr marL="857250" indent="-857250"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His feelings about her (1:9-10, 15)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Her feelings about him (2:14)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Excitement over his presence (2:8-9)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A resolution to pursue…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lvl="1"/>
            <a:r>
              <a:rPr lang="en-US" sz="3600" dirty="0">
                <a:latin typeface="Arial Narrow" panose="020B0606020202030204" pitchFamily="34" charset="0"/>
              </a:rPr>
              <a:t>	- Commitment (2:16; 6:3; 7:10)</a:t>
            </a:r>
          </a:p>
          <a:p>
            <a:pPr lvl="1"/>
            <a:endParaRPr lang="en-US" sz="800" dirty="0">
              <a:latin typeface="Arial Narrow" panose="020B0606020202030204" pitchFamily="34" charset="0"/>
            </a:endParaRPr>
          </a:p>
          <a:p>
            <a:pPr lvl="1"/>
            <a:r>
              <a:rPr lang="en-US" sz="3600" dirty="0">
                <a:latin typeface="Arial Narrow" panose="020B0606020202030204" pitchFamily="34" charset="0"/>
              </a:rPr>
              <a:t>	- Purity (2:7; 3:5; 8:4)</a:t>
            </a:r>
          </a:p>
        </p:txBody>
      </p:sp>
    </p:spTree>
    <p:extLst>
      <p:ext uri="{BB962C8B-B14F-4D97-AF65-F5344CB8AC3E}">
        <p14:creationId xmlns:p14="http://schemas.microsoft.com/office/powerpoint/2010/main" val="417017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1206-3C0C-357E-EAEF-3E529205D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0E77-90D8-922E-4C08-76E9034DA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75E61C-89D1-D71F-42F4-B2D5D34FA4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D8D24-B579-9ED2-A0BA-11037FBCDFD5}"/>
              </a:ext>
            </a:extLst>
          </p:cNvPr>
          <p:cNvSpPr txBox="1"/>
          <p:nvPr/>
        </p:nvSpPr>
        <p:spPr>
          <a:xfrm>
            <a:off x="323850" y="361950"/>
            <a:ext cx="85534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United in Marriage (3:6-5:1)</a:t>
            </a:r>
          </a:p>
          <a:p>
            <a:pPr marL="857250" indent="-857250"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The joy of becoming one (3:11)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The tender words of the groom (4:1-2)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Physical union between husband and wife (4:12-5:1; see Heb. 13:4)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5523-8D3B-B9E2-20EC-87BDBC81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C0DE4-1C59-F05B-8678-33209CDEC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EB0E1A-1303-F16C-3FDF-B35987B28A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D2394-90C7-5DB7-D981-11BADD077887}"/>
              </a:ext>
            </a:extLst>
          </p:cNvPr>
          <p:cNvSpPr txBox="1"/>
          <p:nvPr/>
        </p:nvSpPr>
        <p:spPr>
          <a:xfrm>
            <a:off x="323850" y="361950"/>
            <a:ext cx="84832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Conflict and Reconciliation (5:2-7:10)</a:t>
            </a:r>
          </a:p>
          <a:p>
            <a:pPr marL="857250" indent="-857250"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Wife’s dream may be a reflection of conflict in the marriage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The separation quickly turns into a longing for reconciliation (5:5-6:2)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she misses her “beloved” and “friend” (5:16)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Conflict resolution requires a commitment to true love (1 Cor. 13) and humility                   (1 Pet. 3:8-9)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EEC97-232B-DCDA-87FD-622879B8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CC5B-FD3B-1D05-A449-4203BDDE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0ADCC1-DFEA-21BF-4796-535D4A0C64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57E31-13CA-7FC5-4BFA-1500840BD2DA}"/>
              </a:ext>
            </a:extLst>
          </p:cNvPr>
          <p:cNvSpPr txBox="1"/>
          <p:nvPr/>
        </p:nvSpPr>
        <p:spPr>
          <a:xfrm>
            <a:off x="323850" y="361950"/>
            <a:ext cx="84832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Romance and Resolve (7:11-8:14)</a:t>
            </a:r>
          </a:p>
          <a:p>
            <a:pPr marL="857250" indent="-857250"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Love between the husband and wife continues to grow and express itself</a:t>
            </a:r>
          </a:p>
          <a:p>
            <a:pPr marL="857250" indent="-857250">
              <a:buFont typeface="+mj-lt"/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Continued growth is founded on the resolve to stay committed to one another! (8:6) </a:t>
            </a: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7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366F-D747-BA9E-0667-C9FDD5BF1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AA3B8-A712-8F43-EFF2-FF4FA704E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01FFC5-2939-4D1C-2348-6B0EDA32EC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B22A8-CDC4-B5B3-AFAD-C554DCC9D163}"/>
              </a:ext>
            </a:extLst>
          </p:cNvPr>
          <p:cNvSpPr txBox="1"/>
          <p:nvPr/>
        </p:nvSpPr>
        <p:spPr>
          <a:xfrm>
            <a:off x="323850" y="361950"/>
            <a:ext cx="84832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What’s it all about?</a:t>
            </a:r>
          </a:p>
          <a:p>
            <a:pPr marL="857250" indent="-857250">
              <a:buAutoNum type="romanUcPeriod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Israel’s relationship with God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Entered into covenant relationship     (Ex. 19) and were to be God’s faithful bride (consider the message of Hosea)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God-honoring love between a husband and a wife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Gen. 2:23-24; Eph. 5:22-33; 1 Pet. 3:1-7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dirty="0">
                <a:latin typeface="Arial Narrow" panose="020B0606020202030204" pitchFamily="34" charset="0"/>
              </a:rPr>
              <a:t>Christ’s relationship with the church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Eph. 5:22-33 </a:t>
            </a:r>
          </a:p>
          <a:p>
            <a:pPr lvl="2"/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731C5-33C3-A6C6-053C-E75604B2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109EF-7DAB-0973-B6E2-1823B822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2223</TotalTime>
  <Words>318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2024-02-27T16:15:46Z</dcterms:created>
  <dcterms:modified xsi:type="dcterms:W3CDTF">2024-03-03T14:20:25Z</dcterms:modified>
</cp:coreProperties>
</file>