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9" r:id="rId3"/>
    <p:sldId id="257" r:id="rId4"/>
    <p:sldId id="258"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06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p:cViewPr varScale="1">
        <p:scale>
          <a:sx n="109" d="100"/>
          <a:sy n="109" d="100"/>
        </p:scale>
        <p:origin x="1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305818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4068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5533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3/17/24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3762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3/17/24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140992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3/17/24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0009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3/17/24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5443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6342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8592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3/17/24</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2033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3/17/24</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2788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t>3/17/24</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643029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1026" name="Picture 2" descr="Free Jesus Christ photo and picture">
            <a:extLst>
              <a:ext uri="{FF2B5EF4-FFF2-40B4-BE49-F238E27FC236}">
                <a16:creationId xmlns:a16="http://schemas.microsoft.com/office/drawing/2014/main" id="{394BBE2F-8F37-181A-9F4A-B8CE9F280B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978" b="3336"/>
          <a:stretch/>
        </p:blipFill>
        <p:spPr bwMode="auto">
          <a:xfrm>
            <a:off x="20" y="10"/>
            <a:ext cx="9143980" cy="4571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EFAA26F-30B2-2CEF-9537-2E5F884E1F2E}"/>
              </a:ext>
            </a:extLst>
          </p:cNvPr>
          <p:cNvSpPr>
            <a:spLocks noGrp="1"/>
          </p:cNvSpPr>
          <p:nvPr>
            <p:ph type="ctrTitle"/>
          </p:nvPr>
        </p:nvSpPr>
        <p:spPr>
          <a:xfrm>
            <a:off x="1200150" y="3753529"/>
            <a:ext cx="6743700" cy="1645759"/>
          </a:xfrm>
        </p:spPr>
        <p:txBody>
          <a:bodyPr>
            <a:normAutofit/>
          </a:bodyPr>
          <a:lstStyle/>
          <a:p>
            <a:r>
              <a:rPr lang="en-US" dirty="0">
                <a:latin typeface="Arial Rounded MT Bold" panose="020F0704030504030204" pitchFamily="34" charset="77"/>
              </a:rPr>
              <a:t>Entrance Into The Eternal Kingdom</a:t>
            </a:r>
          </a:p>
        </p:txBody>
      </p:sp>
      <p:sp>
        <p:nvSpPr>
          <p:cNvPr id="3" name="Subtitle 2">
            <a:extLst>
              <a:ext uri="{FF2B5EF4-FFF2-40B4-BE49-F238E27FC236}">
                <a16:creationId xmlns:a16="http://schemas.microsoft.com/office/drawing/2014/main" id="{DBB161BF-0DA9-2887-978D-702B3171419E}"/>
              </a:ext>
            </a:extLst>
          </p:cNvPr>
          <p:cNvSpPr>
            <a:spLocks noGrp="1"/>
          </p:cNvSpPr>
          <p:nvPr>
            <p:ph type="subTitle" idx="1"/>
          </p:nvPr>
        </p:nvSpPr>
        <p:spPr>
          <a:xfrm>
            <a:off x="2021395" y="5704731"/>
            <a:ext cx="5101209" cy="513189"/>
          </a:xfrm>
        </p:spPr>
        <p:txBody>
          <a:bodyPr>
            <a:normAutofit/>
          </a:bodyPr>
          <a:lstStyle/>
          <a:p>
            <a:r>
              <a:rPr lang="en-US" sz="2400" b="1" dirty="0">
                <a:latin typeface="Arial Black" panose="020B0604020202020204" pitchFamily="34" charset="0"/>
                <a:cs typeface="Arial Black" panose="020B0604020202020204" pitchFamily="34" charset="0"/>
              </a:rPr>
              <a:t>2 Peter 1:8-11</a:t>
            </a:r>
          </a:p>
        </p:txBody>
      </p:sp>
    </p:spTree>
    <p:extLst>
      <p:ext uri="{BB962C8B-B14F-4D97-AF65-F5344CB8AC3E}">
        <p14:creationId xmlns:p14="http://schemas.microsoft.com/office/powerpoint/2010/main" val="149247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C202AC-1F15-6B6F-97D5-D84CB536C38C}"/>
              </a:ext>
            </a:extLst>
          </p:cNvPr>
          <p:cNvSpPr txBox="1"/>
          <p:nvPr/>
        </p:nvSpPr>
        <p:spPr>
          <a:xfrm>
            <a:off x="351692" y="351692"/>
            <a:ext cx="8335108" cy="6124754"/>
          </a:xfrm>
          <a:prstGeom prst="rect">
            <a:avLst/>
          </a:prstGeom>
          <a:solidFill>
            <a:schemeClr val="bg1"/>
          </a:solidFill>
          <a:ln w="38100">
            <a:solidFill>
              <a:srgbClr val="0070C0"/>
            </a:solidFill>
          </a:ln>
        </p:spPr>
        <p:txBody>
          <a:bodyPr wrap="square" rtlCol="0">
            <a:spAutoFit/>
          </a:bodyPr>
          <a:lstStyle/>
          <a:p>
            <a:pPr algn="just"/>
            <a:r>
              <a:rPr lang="en-US" sz="2800" b="1" dirty="0">
                <a:latin typeface="Book Antiqua" panose="02040602050305030304" pitchFamily="18" charset="0"/>
                <a:cs typeface="Arial" panose="020B0604020202020204" pitchFamily="34" charset="0"/>
              </a:rPr>
              <a:t>“For if these qualities are yours and are increasing, they render you neither useless nor unfruitful in the true knowledge of our Lord Jesus Christ. For he who lacks these qualities is blind or short-sighted, having forgotten his purification from his former sins. Therefore, brethren, be all the more diligent to make certain about His calling and choosing you; for as long as you practice these things, you will never stumble; for in this way the entrance into the eternal kingdom of our Lord and Savior Jesus Christ will be abundantly supplied to you.” (2 Peter 1:8-11; </a:t>
            </a:r>
            <a:r>
              <a:rPr lang="en-US" sz="2800" b="1" dirty="0">
                <a:solidFill>
                  <a:srgbClr val="7D0606"/>
                </a:solidFill>
                <a:latin typeface="Book Antiqua" panose="02040602050305030304" pitchFamily="18" charset="0"/>
                <a:cs typeface="Arial" panose="020B0604020202020204" pitchFamily="34" charset="0"/>
              </a:rPr>
              <a:t>Leviticus 19:2; Deuteronomy 32:18; Leviticus 20:8; Deuteronomy 27:1-3</a:t>
            </a:r>
            <a:r>
              <a:rPr lang="en-US" sz="2800" b="1" dirty="0">
                <a:latin typeface="Book Antiqua" panose="02040602050305030304" pitchFamily="18" charset="0"/>
                <a:cs typeface="Arial" panose="020B0604020202020204" pitchFamily="34" charset="0"/>
              </a:rPr>
              <a:t>)</a:t>
            </a:r>
          </a:p>
        </p:txBody>
      </p:sp>
    </p:spTree>
    <p:extLst>
      <p:ext uri="{BB962C8B-B14F-4D97-AF65-F5344CB8AC3E}">
        <p14:creationId xmlns:p14="http://schemas.microsoft.com/office/powerpoint/2010/main" val="371502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CF428C-63CB-35FE-C454-10896961BB09}"/>
              </a:ext>
            </a:extLst>
          </p:cNvPr>
          <p:cNvSpPr>
            <a:spLocks noGrp="1"/>
          </p:cNvSpPr>
          <p:nvPr>
            <p:ph type="title"/>
          </p:nvPr>
        </p:nvSpPr>
        <p:spPr>
          <a:xfrm>
            <a:off x="959706" y="1606062"/>
            <a:ext cx="2706624" cy="3704492"/>
          </a:xfrm>
          <a:prstGeom prst="ellipse">
            <a:avLst/>
          </a:prstGeom>
          <a:solidFill>
            <a:schemeClr val="accent2">
              <a:lumMod val="75000"/>
            </a:schemeClr>
          </a:solidFill>
          <a:ln>
            <a:noFill/>
          </a:ln>
        </p:spPr>
        <p:txBody>
          <a:bodyPr lIns="0" rIns="0">
            <a:noAutofit/>
          </a:bodyPr>
          <a:lstStyle/>
          <a:p>
            <a:pPr marL="11113" defTabSz="1828800">
              <a:lnSpc>
                <a:spcPct val="100000"/>
              </a:lnSpc>
              <a:spcAft>
                <a:spcPts val="600"/>
              </a:spcAft>
            </a:pPr>
            <a:r>
              <a:rPr lang="en-US" sz="2800" b="1" dirty="0">
                <a:solidFill>
                  <a:srgbClr val="FFFFFF"/>
                </a:solidFill>
                <a:latin typeface="Arial Narrow" panose="020B0604020202020204" pitchFamily="34" charset="0"/>
                <a:cs typeface="Arial Narrow" panose="020B0604020202020204" pitchFamily="34" charset="0"/>
              </a:rPr>
              <a:t>Our Purpose:</a:t>
            </a:r>
            <a:br>
              <a:rPr lang="en-US" sz="2800" b="1" dirty="0">
                <a:solidFill>
                  <a:srgbClr val="FFFFFF"/>
                </a:solidFill>
                <a:latin typeface="Arial Narrow" panose="020B0604020202020204" pitchFamily="34" charset="0"/>
                <a:cs typeface="Arial Narrow" panose="020B0604020202020204" pitchFamily="34" charset="0"/>
              </a:rPr>
            </a:br>
            <a:r>
              <a:rPr lang="en-US" sz="1400" b="1" dirty="0">
                <a:solidFill>
                  <a:srgbClr val="FFFFFF"/>
                </a:solidFill>
                <a:latin typeface="Arial Narrow" panose="020B0604020202020204" pitchFamily="34" charset="0"/>
                <a:cs typeface="Arial Narrow" panose="020B0604020202020204" pitchFamily="34" charset="0"/>
              </a:rPr>
              <a:t> </a:t>
            </a:r>
            <a:br>
              <a:rPr lang="en-US" sz="2400" b="1" dirty="0">
                <a:solidFill>
                  <a:srgbClr val="FFFFFF"/>
                </a:solidFill>
                <a:latin typeface="Arial Narrow" panose="020B0604020202020204" pitchFamily="34" charset="0"/>
                <a:cs typeface="Arial Narrow" panose="020B0604020202020204" pitchFamily="34" charset="0"/>
              </a:rPr>
            </a:br>
            <a:r>
              <a:rPr lang="en-US" sz="2400" b="1" spc="250" dirty="0">
                <a:solidFill>
                  <a:srgbClr val="FFFFFF"/>
                </a:solidFill>
                <a:latin typeface="Arial Narrow" panose="020B0604020202020204" pitchFamily="34" charset="0"/>
                <a:cs typeface="Arial Narrow" panose="020B0604020202020204" pitchFamily="34" charset="0"/>
              </a:rPr>
              <a:t>Fruitful Not Forgetful</a:t>
            </a:r>
          </a:p>
        </p:txBody>
      </p:sp>
      <p:sp>
        <p:nvSpPr>
          <p:cNvPr id="3" name="Content Placeholder 2">
            <a:extLst>
              <a:ext uri="{FF2B5EF4-FFF2-40B4-BE49-F238E27FC236}">
                <a16:creationId xmlns:a16="http://schemas.microsoft.com/office/drawing/2014/main" id="{FAB6FF6F-7A74-BA3B-B586-B0D812860907}"/>
              </a:ext>
            </a:extLst>
          </p:cNvPr>
          <p:cNvSpPr>
            <a:spLocks noGrp="1"/>
          </p:cNvSpPr>
          <p:nvPr>
            <p:ph idx="1"/>
          </p:nvPr>
        </p:nvSpPr>
        <p:spPr>
          <a:xfrm>
            <a:off x="3938655" y="199293"/>
            <a:ext cx="5076391" cy="6482862"/>
          </a:xfrm>
        </p:spPr>
        <p:txBody>
          <a:bodyPr anchor="ctr">
            <a:normAutofit/>
          </a:bodyPr>
          <a:lstStyle/>
          <a:p>
            <a:pPr rtl="0"/>
            <a:endParaRPr lang="en-US" dirty="0"/>
          </a:p>
          <a:p>
            <a:pPr marL="290513" indent="-279400" algn="just">
              <a:spcAft>
                <a:spcPts val="792"/>
              </a:spcAft>
            </a:pPr>
            <a:r>
              <a:rPr lang="en-US" sz="2400" dirty="0">
                <a:effectLst/>
                <a:latin typeface="Arial" panose="020B0604020202020204" pitchFamily="34" charset="0"/>
                <a:cs typeface="Arial" panose="020B0604020202020204" pitchFamily="34" charset="0"/>
              </a:rPr>
              <a:t>“For if these qualities are yours and are increasing, they render you neither useless nor unfruitful in the true knowledge of our Lord Jesus Christ.” (2 Peter 1:8) </a:t>
            </a:r>
          </a:p>
          <a:p>
            <a:pPr marL="290513" indent="-279400" algn="just">
              <a:spcAft>
                <a:spcPts val="792"/>
              </a:spcAft>
            </a:pPr>
            <a:r>
              <a:rPr lang="en-US" sz="2400" dirty="0">
                <a:effectLst/>
                <a:latin typeface="Arial" panose="020B0604020202020204" pitchFamily="34" charset="0"/>
                <a:cs typeface="Arial" panose="020B0604020202020204" pitchFamily="34" charset="0"/>
              </a:rPr>
              <a:t>“For he who lacks these qualities is blind or short-sighted, having forgotten his purification from his former sins.” (2 Peter 1:9)</a:t>
            </a:r>
          </a:p>
          <a:p>
            <a:pPr marL="290513" indent="-279400" algn="just">
              <a:spcAft>
                <a:spcPts val="792"/>
              </a:spcAft>
            </a:pPr>
            <a:r>
              <a:rPr lang="en-US" sz="2400" dirty="0">
                <a:latin typeface="Arial" panose="020B0604020202020204" pitchFamily="34" charset="0"/>
                <a:cs typeface="Arial" panose="020B0604020202020204" pitchFamily="34" charset="0"/>
              </a:rPr>
              <a:t>Exodus 2:23; 16:3</a:t>
            </a:r>
            <a:endParaRPr lang="en-US" sz="2400" dirty="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7118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CF428C-63CB-35FE-C454-10896961BB09}"/>
              </a:ext>
            </a:extLst>
          </p:cNvPr>
          <p:cNvSpPr>
            <a:spLocks noGrp="1"/>
          </p:cNvSpPr>
          <p:nvPr>
            <p:ph type="title"/>
          </p:nvPr>
        </p:nvSpPr>
        <p:spPr>
          <a:xfrm>
            <a:off x="959706" y="1606062"/>
            <a:ext cx="2706624" cy="3704492"/>
          </a:xfrm>
          <a:prstGeom prst="ellipse">
            <a:avLst/>
          </a:prstGeom>
          <a:solidFill>
            <a:schemeClr val="accent2">
              <a:lumMod val="75000"/>
            </a:schemeClr>
          </a:solidFill>
          <a:ln>
            <a:noFill/>
          </a:ln>
        </p:spPr>
        <p:txBody>
          <a:bodyPr lIns="0" rIns="0">
            <a:noAutofit/>
          </a:bodyPr>
          <a:lstStyle/>
          <a:p>
            <a:pPr marL="11113" defTabSz="1828800">
              <a:lnSpc>
                <a:spcPct val="100000"/>
              </a:lnSpc>
              <a:spcAft>
                <a:spcPts val="600"/>
              </a:spcAft>
            </a:pPr>
            <a:r>
              <a:rPr lang="en-US" sz="2800" b="1" dirty="0">
                <a:solidFill>
                  <a:srgbClr val="FFFFFF"/>
                </a:solidFill>
                <a:latin typeface="Arial Narrow" panose="020B0604020202020204" pitchFamily="34" charset="0"/>
                <a:cs typeface="Arial Narrow" panose="020B0604020202020204" pitchFamily="34" charset="0"/>
              </a:rPr>
              <a:t>Our Identity:</a:t>
            </a:r>
            <a:br>
              <a:rPr lang="en-US" sz="2800" b="1" dirty="0">
                <a:solidFill>
                  <a:srgbClr val="FFFFFF"/>
                </a:solidFill>
                <a:latin typeface="Arial Narrow" panose="020B0604020202020204" pitchFamily="34" charset="0"/>
                <a:cs typeface="Arial Narrow" panose="020B0604020202020204" pitchFamily="34" charset="0"/>
              </a:rPr>
            </a:br>
            <a:r>
              <a:rPr lang="en-US" sz="1400" b="1" dirty="0">
                <a:solidFill>
                  <a:srgbClr val="FFFFFF"/>
                </a:solidFill>
                <a:latin typeface="Arial Narrow" panose="020B0604020202020204" pitchFamily="34" charset="0"/>
                <a:cs typeface="Arial Narrow" panose="020B0604020202020204" pitchFamily="34" charset="0"/>
              </a:rPr>
              <a:t> </a:t>
            </a:r>
            <a:br>
              <a:rPr lang="en-US" sz="2400" b="1" dirty="0">
                <a:solidFill>
                  <a:srgbClr val="FFFFFF"/>
                </a:solidFill>
                <a:latin typeface="Arial Narrow" panose="020B0604020202020204" pitchFamily="34" charset="0"/>
                <a:cs typeface="Arial Narrow" panose="020B0604020202020204" pitchFamily="34" charset="0"/>
              </a:rPr>
            </a:br>
            <a:r>
              <a:rPr lang="en-US" sz="2400" b="1" spc="250" dirty="0">
                <a:solidFill>
                  <a:srgbClr val="FFFFFF"/>
                </a:solidFill>
                <a:latin typeface="Arial Narrow" panose="020B0604020202020204" pitchFamily="34" charset="0"/>
                <a:cs typeface="Arial Narrow" panose="020B0604020202020204" pitchFamily="34" charset="0"/>
              </a:rPr>
              <a:t>Called And Chosen</a:t>
            </a:r>
          </a:p>
        </p:txBody>
      </p:sp>
      <p:sp>
        <p:nvSpPr>
          <p:cNvPr id="3" name="Content Placeholder 2">
            <a:extLst>
              <a:ext uri="{FF2B5EF4-FFF2-40B4-BE49-F238E27FC236}">
                <a16:creationId xmlns:a16="http://schemas.microsoft.com/office/drawing/2014/main" id="{FAB6FF6F-7A74-BA3B-B586-B0D812860907}"/>
              </a:ext>
            </a:extLst>
          </p:cNvPr>
          <p:cNvSpPr>
            <a:spLocks noGrp="1"/>
          </p:cNvSpPr>
          <p:nvPr>
            <p:ph idx="1"/>
          </p:nvPr>
        </p:nvSpPr>
        <p:spPr>
          <a:xfrm>
            <a:off x="3938655" y="199293"/>
            <a:ext cx="5076391" cy="6482862"/>
          </a:xfrm>
        </p:spPr>
        <p:txBody>
          <a:bodyPr anchor="ctr">
            <a:normAutofit/>
          </a:bodyPr>
          <a:lstStyle/>
          <a:p>
            <a:pPr rtl="0"/>
            <a:endParaRPr lang="en-US" dirty="0"/>
          </a:p>
          <a:p>
            <a:pPr rtl="0"/>
            <a:endParaRPr lang="en-US" dirty="0"/>
          </a:p>
          <a:p>
            <a:pPr marL="290513" indent="-279400" algn="just">
              <a:spcAft>
                <a:spcPts val="792"/>
              </a:spcAft>
            </a:pPr>
            <a:r>
              <a:rPr lang="en-US" sz="2400" dirty="0">
                <a:effectLst/>
                <a:latin typeface="Arial" panose="020B0604020202020204" pitchFamily="34" charset="0"/>
                <a:cs typeface="Arial" panose="020B0604020202020204" pitchFamily="34" charset="0"/>
              </a:rPr>
              <a:t>“Therefore, brethren, be all the more diligent to make certain about His calling and choosing you…” (2 Peter 1:10a) </a:t>
            </a:r>
          </a:p>
          <a:p>
            <a:pPr marL="290513" indent="-279400">
              <a:spcAft>
                <a:spcPts val="792"/>
              </a:spcAft>
            </a:pPr>
            <a:r>
              <a:rPr lang="en-US" sz="2400" dirty="0">
                <a:latin typeface="Arial" panose="020B0604020202020204" pitchFamily="34" charset="0"/>
                <a:cs typeface="Arial" panose="020B0604020202020204" pitchFamily="34" charset="0"/>
              </a:rPr>
              <a:t>2 Thessalonians 2:13-14; Ephesians 4:1; 2 Timothy 1:9</a:t>
            </a:r>
            <a:endParaRPr lang="en-US" sz="2400" dirty="0">
              <a:effectLst/>
              <a:latin typeface="Arial" panose="020B0604020202020204" pitchFamily="34" charset="0"/>
              <a:cs typeface="Arial" panose="020B0604020202020204" pitchFamily="34" charset="0"/>
            </a:endParaRPr>
          </a:p>
          <a:p>
            <a:pPr marL="290513" indent="-279400" algn="just">
              <a:spcAft>
                <a:spcPts val="792"/>
              </a:spcAft>
            </a:pPr>
            <a:r>
              <a:rPr lang="en-US" sz="2400" dirty="0">
                <a:effectLst/>
                <a:latin typeface="Arial" panose="020B0604020202020204" pitchFamily="34" charset="0"/>
                <a:cs typeface="Arial" panose="020B0604020202020204" pitchFamily="34" charset="0"/>
              </a:rPr>
              <a:t>“...for as long as you practice these things, you will never stumble.” (2 Peter 1:10b)</a:t>
            </a:r>
          </a:p>
          <a:p>
            <a:pPr marL="290513" indent="-279400" algn="just">
              <a:spcAft>
                <a:spcPts val="792"/>
              </a:spcAft>
            </a:pPr>
            <a:endParaRPr lang="en-US" sz="2400" dirty="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8447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CF428C-63CB-35FE-C454-10896961BB09}"/>
              </a:ext>
            </a:extLst>
          </p:cNvPr>
          <p:cNvSpPr>
            <a:spLocks noGrp="1"/>
          </p:cNvSpPr>
          <p:nvPr>
            <p:ph type="title"/>
          </p:nvPr>
        </p:nvSpPr>
        <p:spPr>
          <a:xfrm>
            <a:off x="959706" y="1606062"/>
            <a:ext cx="2706624" cy="3704492"/>
          </a:xfrm>
          <a:prstGeom prst="ellipse">
            <a:avLst/>
          </a:prstGeom>
          <a:solidFill>
            <a:schemeClr val="accent2">
              <a:lumMod val="75000"/>
            </a:schemeClr>
          </a:solidFill>
          <a:ln>
            <a:noFill/>
          </a:ln>
        </p:spPr>
        <p:txBody>
          <a:bodyPr lIns="0" rIns="0">
            <a:noAutofit/>
          </a:bodyPr>
          <a:lstStyle/>
          <a:p>
            <a:pPr marL="11113" defTabSz="1828800">
              <a:lnSpc>
                <a:spcPct val="100000"/>
              </a:lnSpc>
              <a:spcAft>
                <a:spcPts val="600"/>
              </a:spcAft>
            </a:pPr>
            <a:r>
              <a:rPr lang="en-US" sz="2800" b="1" dirty="0">
                <a:solidFill>
                  <a:srgbClr val="FFFFFF"/>
                </a:solidFill>
                <a:latin typeface="Arial Narrow" panose="020B0604020202020204" pitchFamily="34" charset="0"/>
                <a:cs typeface="Arial Narrow" panose="020B0604020202020204" pitchFamily="34" charset="0"/>
              </a:rPr>
              <a:t>Our Destiny:</a:t>
            </a:r>
            <a:br>
              <a:rPr lang="en-US" sz="2800" b="1" dirty="0">
                <a:solidFill>
                  <a:srgbClr val="FFFFFF"/>
                </a:solidFill>
                <a:latin typeface="Arial Narrow" panose="020B0604020202020204" pitchFamily="34" charset="0"/>
                <a:cs typeface="Arial Narrow" panose="020B0604020202020204" pitchFamily="34" charset="0"/>
              </a:rPr>
            </a:br>
            <a:r>
              <a:rPr lang="en-US" sz="1400" b="1" dirty="0">
                <a:solidFill>
                  <a:srgbClr val="FFFFFF"/>
                </a:solidFill>
                <a:latin typeface="Arial Narrow" panose="020B0604020202020204" pitchFamily="34" charset="0"/>
                <a:cs typeface="Arial Narrow" panose="020B0604020202020204" pitchFamily="34" charset="0"/>
              </a:rPr>
              <a:t> </a:t>
            </a:r>
            <a:br>
              <a:rPr lang="en-US" sz="2400" b="1" dirty="0">
                <a:solidFill>
                  <a:srgbClr val="FFFFFF"/>
                </a:solidFill>
                <a:latin typeface="Arial Narrow" panose="020B0604020202020204" pitchFamily="34" charset="0"/>
                <a:cs typeface="Arial Narrow" panose="020B0604020202020204" pitchFamily="34" charset="0"/>
              </a:rPr>
            </a:br>
            <a:r>
              <a:rPr lang="en-US" sz="2400" b="1" spc="250" dirty="0">
                <a:solidFill>
                  <a:srgbClr val="FFFFFF"/>
                </a:solidFill>
                <a:latin typeface="Arial Narrow" panose="020B0604020202020204" pitchFamily="34" charset="0"/>
                <a:cs typeface="Arial Narrow" panose="020B0604020202020204" pitchFamily="34" charset="0"/>
              </a:rPr>
              <a:t>The Eternal Kingdom</a:t>
            </a:r>
          </a:p>
        </p:txBody>
      </p:sp>
      <p:sp>
        <p:nvSpPr>
          <p:cNvPr id="3" name="Content Placeholder 2">
            <a:extLst>
              <a:ext uri="{FF2B5EF4-FFF2-40B4-BE49-F238E27FC236}">
                <a16:creationId xmlns:a16="http://schemas.microsoft.com/office/drawing/2014/main" id="{FAB6FF6F-7A74-BA3B-B586-B0D812860907}"/>
              </a:ext>
            </a:extLst>
          </p:cNvPr>
          <p:cNvSpPr>
            <a:spLocks noGrp="1"/>
          </p:cNvSpPr>
          <p:nvPr>
            <p:ph idx="1"/>
          </p:nvPr>
        </p:nvSpPr>
        <p:spPr>
          <a:xfrm>
            <a:off x="3938655" y="199293"/>
            <a:ext cx="5076391" cy="6482862"/>
          </a:xfrm>
        </p:spPr>
        <p:txBody>
          <a:bodyPr anchor="ctr">
            <a:normAutofit/>
          </a:bodyPr>
          <a:lstStyle/>
          <a:p>
            <a:pPr rtl="0"/>
            <a:endParaRPr lang="en-US" dirty="0"/>
          </a:p>
          <a:p>
            <a:pPr rtl="0"/>
            <a:endParaRPr lang="en-US" dirty="0"/>
          </a:p>
          <a:p>
            <a:pPr marL="290513" indent="-279400" algn="just">
              <a:spcAft>
                <a:spcPts val="792"/>
              </a:spcAft>
            </a:pPr>
            <a:r>
              <a:rPr lang="en-US" sz="2400" dirty="0">
                <a:latin typeface="Arial" panose="020B0604020202020204" pitchFamily="34" charset="0"/>
                <a:cs typeface="Arial" panose="020B0604020202020204" pitchFamily="34" charset="0"/>
              </a:rPr>
              <a:t>“for in this way the entrance into the eternal kingdom of our Lord and Savior Jesus Christ will be abundantly supplied to you.” (2 Peter 1:11)</a:t>
            </a:r>
          </a:p>
          <a:p>
            <a:pPr marL="290513" indent="-279400" algn="just">
              <a:spcAft>
                <a:spcPts val="792"/>
              </a:spcAft>
            </a:pPr>
            <a:r>
              <a:rPr lang="en-US" sz="2400" dirty="0">
                <a:effectLst/>
                <a:latin typeface="Arial" panose="020B0604020202020204" pitchFamily="34" charset="0"/>
                <a:cs typeface="Arial" panose="020B0604020202020204" pitchFamily="34" charset="0"/>
              </a:rPr>
              <a:t>We are headed for an eternal kingdom. (Colossians 1:13-14; 2 Timothy 4:18)</a:t>
            </a:r>
          </a:p>
          <a:p>
            <a:pPr marL="290513" indent="-279400" algn="just">
              <a:spcAft>
                <a:spcPts val="792"/>
              </a:spcAft>
            </a:pPr>
            <a:r>
              <a:rPr lang="en-US" sz="2400" dirty="0">
                <a:latin typeface="Arial" panose="020B0604020202020204" pitchFamily="34" charset="0"/>
                <a:cs typeface="Arial" panose="020B0604020202020204" pitchFamily="34" charset="0"/>
              </a:rPr>
              <a:t>Entrance into this Kingdom is abundantly supplied by God! (2 Peter 1:11; cf. Joshua 1:2)</a:t>
            </a:r>
            <a:endParaRPr lang="en-US" sz="2400" dirty="0">
              <a:effectLst/>
              <a:latin typeface="Arial" panose="020B0604020202020204" pitchFamily="34" charset="0"/>
              <a:cs typeface="Arial" panose="020B0604020202020204" pitchFamily="34" charset="0"/>
            </a:endParaRPr>
          </a:p>
          <a:p>
            <a:pPr marL="290513" indent="-279400" algn="just">
              <a:spcAft>
                <a:spcPts val="792"/>
              </a:spcAft>
            </a:pPr>
            <a:endParaRPr lang="en-US" sz="2400" dirty="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05210648"/>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Parcel</Template>
  <TotalTime>357</TotalTime>
  <Words>341</Words>
  <Application>Microsoft Macintosh PowerPoint</Application>
  <PresentationFormat>On-screen Show (4:3)</PresentationFormat>
  <Paragraphs>20</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Arial Narrow</vt:lpstr>
      <vt:lpstr>Arial Rounded MT Bold</vt:lpstr>
      <vt:lpstr>Book Antiqua</vt:lpstr>
      <vt:lpstr>Gill Sans MT</vt:lpstr>
      <vt:lpstr>Parcel</vt:lpstr>
      <vt:lpstr>Entrance Into The Eternal Kingdom</vt:lpstr>
      <vt:lpstr>PowerPoint Presentation</vt:lpstr>
      <vt:lpstr>Our Purpose:   Fruitful Not Forgetful</vt:lpstr>
      <vt:lpstr>Our Identity:   Called And Chosen</vt:lpstr>
      <vt:lpstr>Our Destiny:   The Eternal Kingdom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Entrance Into The Eternal Kingdom</dc:title>
  <dc:creator>Sid Latham</dc:creator>
  <cp:lastModifiedBy>Sid Latham</cp:lastModifiedBy>
  <cp:revision>3</cp:revision>
  <dcterms:created xsi:type="dcterms:W3CDTF">2024-03-17T01:59:52Z</dcterms:created>
  <dcterms:modified xsi:type="dcterms:W3CDTF">2024-03-17T11:56:31Z</dcterms:modified>
</cp:coreProperties>
</file>