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65" r:id="rId3"/>
    <p:sldId id="266" r:id="rId4"/>
    <p:sldId id="267" r:id="rId5"/>
    <p:sldId id="268" r:id="rId6"/>
    <p:sldId id="269" r:id="rId7"/>
    <p:sldId id="270" r:id="rId8"/>
    <p:sldId id="273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870"/>
    <a:srgbClr val="C0B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A69DA-930D-6542-87D7-573A2C74BCE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23D5-25AB-4E4B-8171-B32BE93D3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04ECE0-BDD4-4DEC-274C-943204313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756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4849E-8599-EC11-5D90-22611ABFB543}"/>
              </a:ext>
            </a:extLst>
          </p:cNvPr>
          <p:cNvSpPr txBox="1"/>
          <p:nvPr/>
        </p:nvSpPr>
        <p:spPr>
          <a:xfrm>
            <a:off x="432816" y="372902"/>
            <a:ext cx="7908544" cy="7032694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came to Save </a:t>
            </a:r>
          </a:p>
          <a:p>
            <a:endParaRPr lang="en-US" sz="7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is God incarnate </a:t>
            </a:r>
          </a:p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	</a:t>
            </a: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Is. 7:14; Jn. 1:1, 14; Is. 64:1; cf. Mk. 1:10</a:t>
            </a:r>
          </a:p>
          <a:p>
            <a:endParaRPr lang="en-US" sz="14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didn’t come to destroy,    but to save</a:t>
            </a:r>
          </a:p>
          <a:p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	 Matt. 1:21; 9:13; Lk. 19:10</a:t>
            </a:r>
          </a:p>
          <a:p>
            <a:endParaRPr lang="en-US" sz="14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Good news because all are guilty of sin </a:t>
            </a:r>
          </a:p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	 </a:t>
            </a: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Rom. 3:10, 23; 6:23; 1 Jn. 1:8-10</a:t>
            </a:r>
          </a:p>
          <a:p>
            <a:endParaRPr lang="en-US" sz="32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E2CB28-FF4C-8E4C-B749-F927A7BADA03}"/>
              </a:ext>
            </a:extLst>
          </p:cNvPr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AD8058-687A-C1BE-8D6C-DCC6E30FD1CB}"/>
              </a:ext>
            </a:extLst>
          </p:cNvPr>
          <p:cNvSpPr/>
          <p:nvPr/>
        </p:nvSpPr>
        <p:spPr>
          <a:xfrm>
            <a:off x="457200" y="1704358"/>
            <a:ext cx="8686800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Paul before Jesus</a:t>
            </a:r>
          </a:p>
          <a:p>
            <a:endParaRPr lang="en-US" sz="9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insolent opponent 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8700B2-F3A6-4C97-931F-660B8C18B9EB}"/>
              </a:ext>
            </a:extLst>
          </p:cNvPr>
          <p:cNvSpPr txBox="1"/>
          <p:nvPr/>
        </p:nvSpPr>
        <p:spPr>
          <a:xfrm>
            <a:off x="1544178" y="3732270"/>
            <a:ext cx="5875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1 Tim. 1:12-13; Acts 8:1, 3, 9:1-2, 22:4, 26:9-11</a:t>
            </a:r>
            <a:endParaRPr lang="en-US" sz="3200" i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1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F29CAA-CE16-8EC8-3047-9C8139510B30}"/>
              </a:ext>
            </a:extLst>
          </p:cNvPr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FAC510-8A2A-B32F-7808-11EA1CDBFE7D}"/>
              </a:ext>
            </a:extLst>
          </p:cNvPr>
          <p:cNvSpPr/>
          <p:nvPr/>
        </p:nvSpPr>
        <p:spPr>
          <a:xfrm>
            <a:off x="457200" y="1812782"/>
            <a:ext cx="86868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Transforming aspects of Christ</a:t>
            </a:r>
          </a:p>
          <a:p>
            <a:endParaRPr lang="en-US" sz="9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Holiness (Acts 9:3, 26:13)</a:t>
            </a:r>
          </a:p>
          <a:p>
            <a:pPr lvl="1"/>
            <a:endParaRPr lang="en-US" sz="9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Power (Acts 9:8)</a:t>
            </a:r>
          </a:p>
          <a:p>
            <a:pPr lvl="1"/>
            <a:endParaRPr lang="en-US" sz="9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Words (Acts 9:5-6)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7299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C933C2-D4C2-F31E-C180-37370A6825AD}"/>
              </a:ext>
            </a:extLst>
          </p:cNvPr>
          <p:cNvSpPr txBox="1"/>
          <p:nvPr/>
        </p:nvSpPr>
        <p:spPr>
          <a:xfrm>
            <a:off x="432816" y="372902"/>
            <a:ext cx="5833872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Transforms </a:t>
            </a:r>
          </a:p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(vv. 12-13)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84E431-506C-C02D-9C5C-3DCF30E2CBE5}"/>
              </a:ext>
            </a:extLst>
          </p:cNvPr>
          <p:cNvSpPr/>
          <p:nvPr/>
        </p:nvSpPr>
        <p:spPr>
          <a:xfrm>
            <a:off x="457200" y="1982598"/>
            <a:ext cx="86868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Paul before Jesus</a:t>
            </a:r>
          </a:p>
          <a:p>
            <a:endParaRPr lang="en-US" sz="2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blasphemer, persecutor, and 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insolent opponent of the church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DBB952-F7DD-0EFA-8B83-59F32663D750}"/>
              </a:ext>
            </a:extLst>
          </p:cNvPr>
          <p:cNvSpPr txBox="1"/>
          <p:nvPr/>
        </p:nvSpPr>
        <p:spPr>
          <a:xfrm>
            <a:off x="457200" y="3782469"/>
            <a:ext cx="77205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Paul after Jesus</a:t>
            </a:r>
          </a:p>
          <a:p>
            <a:endParaRPr lang="en-US" sz="2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 lvl="1">
              <a:buFont typeface="Arial"/>
              <a:buChar char="•"/>
            </a:pPr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</a:t>
            </a: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preacher, apostle, gospel advocate,</a:t>
            </a:r>
          </a:p>
          <a:p>
            <a:pPr lvl="1"/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inspired writer </a:t>
            </a:r>
          </a:p>
        </p:txBody>
      </p:sp>
    </p:spTree>
    <p:extLst>
      <p:ext uri="{BB962C8B-B14F-4D97-AF65-F5344CB8AC3E}">
        <p14:creationId xmlns:p14="http://schemas.microsoft.com/office/powerpoint/2010/main" val="284820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ECA03A-4A19-60F2-F2AC-509BB78A8096}"/>
              </a:ext>
            </a:extLst>
          </p:cNvPr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Gives Grace </a:t>
            </a:r>
          </a:p>
          <a:p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and Mercy </a:t>
            </a:r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(vv. 13b-14)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DCE324-871D-9992-B0F7-E8C00DFE032D}"/>
              </a:ext>
            </a:extLst>
          </p:cNvPr>
          <p:cNvSpPr/>
          <p:nvPr/>
        </p:nvSpPr>
        <p:spPr>
          <a:xfrm>
            <a:off x="457200" y="1772631"/>
            <a:ext cx="8686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Grace</a:t>
            </a:r>
          </a:p>
          <a:p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getting what we don’t deserve </a:t>
            </a:r>
          </a:p>
          <a:p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(salvation)</a:t>
            </a:r>
          </a:p>
          <a:p>
            <a:endParaRPr lang="en-US" sz="16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r>
              <a:rPr lang="en-US" sz="32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Mercy</a:t>
            </a:r>
          </a:p>
          <a:p>
            <a:r>
              <a:rPr lang="en-US" sz="3200" i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not</a:t>
            </a:r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getting what we do deserve </a:t>
            </a:r>
          </a:p>
          <a:p>
            <a:r>
              <a:rPr lang="en-US" sz="32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(death) </a:t>
            </a:r>
          </a:p>
          <a:p>
            <a:pPr algn="ctr"/>
            <a:endParaRPr lang="en-US" sz="32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endParaRPr lang="en-US" sz="32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5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85BD677-18A8-9F34-8D57-1F7B62F92E9B}"/>
              </a:ext>
            </a:extLst>
          </p:cNvPr>
          <p:cNvSpPr txBox="1"/>
          <p:nvPr/>
        </p:nvSpPr>
        <p:spPr>
          <a:xfrm>
            <a:off x="432815" y="372902"/>
            <a:ext cx="6410907" cy="1200329"/>
          </a:xfrm>
          <a:prstGeom prst="rect">
            <a:avLst/>
          </a:prstGeom>
          <a:noFill/>
          <a:effectLst>
            <a:glow>
              <a:schemeClr val="accent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Jesus </a:t>
            </a:r>
            <a:r>
              <a:rPr lang="en-US" sz="36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is Patient </a:t>
            </a:r>
          </a:p>
          <a:p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(</a:t>
            </a:r>
            <a:r>
              <a:rPr lang="en-US" sz="3600" dirty="0" err="1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v</a:t>
            </a:r>
            <a:r>
              <a:rPr lang="en-US" sz="36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. 16)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D3645C-F943-3D2E-6A84-4F2760289E43}"/>
              </a:ext>
            </a:extLst>
          </p:cNvPr>
          <p:cNvSpPr/>
          <p:nvPr/>
        </p:nvSpPr>
        <p:spPr>
          <a:xfrm>
            <a:off x="457200" y="1755793"/>
            <a:ext cx="8686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slow to anger, abounding in love </a:t>
            </a:r>
          </a:p>
          <a:p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(Psalm 86:15)</a:t>
            </a:r>
          </a:p>
          <a:p>
            <a:endParaRPr lang="en-US" sz="14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endParaRPr lang="en-US" sz="8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patient to bring about repentance</a:t>
            </a:r>
          </a:p>
          <a:p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(Romans 2:4)</a:t>
            </a:r>
          </a:p>
          <a:p>
            <a:endParaRPr lang="en-US" sz="14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endParaRPr lang="en-US" sz="8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pPr>
              <a:buFont typeface="Arial"/>
              <a:buChar char="•"/>
            </a:pPr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</a:t>
            </a:r>
            <a:r>
              <a:rPr lang="en-US" sz="3000" b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does not wish that any perish</a:t>
            </a:r>
          </a:p>
          <a:p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  (2 Peter 3:9)</a:t>
            </a:r>
          </a:p>
          <a:p>
            <a:pPr algn="ctr"/>
            <a:endParaRPr lang="en-US" sz="3000" b="1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endParaRPr lang="en-US" sz="30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47EDC-FF09-A723-64DA-0DC5FFEB9F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8" t="179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ED3645C-F943-3D2E-6A84-4F2760289E43}"/>
              </a:ext>
            </a:extLst>
          </p:cNvPr>
          <p:cNvSpPr/>
          <p:nvPr/>
        </p:nvSpPr>
        <p:spPr>
          <a:xfrm>
            <a:off x="467360" y="1755793"/>
            <a:ext cx="82092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For while we were still weak, at the right time Christ died for the ungodly. For one will scarcely die for a righteous person—though perhaps for a good person one would dare even to die— but God shows his love for us in that while we were still sinners, Christ died for us.</a:t>
            </a:r>
          </a:p>
          <a:p>
            <a:endParaRPr lang="en-US" sz="8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r>
              <a:rPr lang="en-US" sz="3000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											- </a:t>
            </a:r>
            <a:r>
              <a:rPr lang="en-US" sz="3000" i="1" dirty="0">
                <a:solidFill>
                  <a:srgbClr val="155870"/>
                </a:solidFill>
                <a:effectLst>
                  <a:glow rad="25400">
                    <a:schemeClr val="bg1">
                      <a:alpha val="25000"/>
                    </a:schemeClr>
                  </a:glow>
                </a:effectLst>
                <a:latin typeface="Georgia" panose="02040502050405020303" pitchFamily="18" charset="0"/>
                <a:ea typeface="Verdana" charset="0"/>
                <a:cs typeface="Verdana" charset="0"/>
              </a:rPr>
              <a:t>Romans 5:6-8</a:t>
            </a:r>
          </a:p>
          <a:p>
            <a:endParaRPr lang="en-US" sz="30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  <a:p>
            <a:endParaRPr lang="en-US" sz="3000" dirty="0">
              <a:solidFill>
                <a:srgbClr val="155870"/>
              </a:solidFill>
              <a:effectLst>
                <a:glow rad="25400">
                  <a:schemeClr val="bg1">
                    <a:alpha val="25000"/>
                  </a:schemeClr>
                </a:glow>
              </a:effectLst>
              <a:latin typeface="Georgia" panose="02040502050405020303" pitchFamily="18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6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04ECE0-BDD4-4DEC-274C-943204313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22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323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Landon  Rutter</dc:creator>
  <cp:lastModifiedBy>Landon Rutter</cp:lastModifiedBy>
  <cp:revision>9</cp:revision>
  <dcterms:created xsi:type="dcterms:W3CDTF">2017-02-26T00:29:07Z</dcterms:created>
  <dcterms:modified xsi:type="dcterms:W3CDTF">2023-12-24T14:07:17Z</dcterms:modified>
</cp:coreProperties>
</file>