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56" r:id="rId2"/>
    <p:sldId id="257" r:id="rId3"/>
    <p:sldId id="261" r:id="rId4"/>
    <p:sldId id="267" r:id="rId5"/>
    <p:sldId id="268" r:id="rId6"/>
    <p:sldId id="262" r:id="rId7"/>
    <p:sldId id="263" r:id="rId8"/>
    <p:sldId id="264" r:id="rId9"/>
    <p:sldId id="265" r:id="rId10"/>
    <p:sldId id="266" r:id="rId11"/>
    <p:sldId id="269" r:id="rId12"/>
    <p:sldId id="270"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5865"/>
  </p:normalViewPr>
  <p:slideViewPr>
    <p:cSldViewPr snapToGrid="0">
      <p:cViewPr varScale="1">
        <p:scale>
          <a:sx n="109" d="100"/>
          <a:sy n="109" d="100"/>
        </p:scale>
        <p:origin x="162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en-US"/>
              <a:t>Click to edit Master title style</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12/30/23</a:t>
            </a:fld>
            <a:endParaRPr lang="en-US" dirty="0"/>
          </a:p>
        </p:txBody>
      </p:sp>
      <p:sp>
        <p:nvSpPr>
          <p:cNvPr id="5" name="Footer Placeholder 4"/>
          <p:cNvSpPr>
            <a:spLocks noGrp="1"/>
          </p:cNvSpPr>
          <p:nvPr>
            <p:ph type="ftr" sz="quarter" idx="11"/>
          </p:nvPr>
        </p:nvSpPr>
        <p:spPr>
          <a:xfrm>
            <a:off x="2396319" y="329308"/>
            <a:ext cx="3086292" cy="309201"/>
          </a:xfrm>
        </p:spPr>
        <p:txBody>
          <a:bodyPr/>
          <a:lstStyle/>
          <a:p>
            <a:endParaRPr lang="en-US" dirty="0"/>
          </a:p>
        </p:txBody>
      </p:sp>
      <p:sp>
        <p:nvSpPr>
          <p:cNvPr id="6" name="Slide Number Placeholder 5"/>
          <p:cNvSpPr>
            <a:spLocks noGrp="1"/>
          </p:cNvSpPr>
          <p:nvPr>
            <p:ph type="sldNum" sz="quarter" idx="12"/>
          </p:nvPr>
        </p:nvSpPr>
        <p:spPr>
          <a:xfrm>
            <a:off x="1434703" y="798973"/>
            <a:ext cx="802005" cy="503578"/>
          </a:xfrm>
        </p:spPr>
        <p:txBody>
          <a:bodyPr/>
          <a:lstStyle/>
          <a:p>
            <a:fld id="{6D22F896-40B5-4ADD-8801-0D06FADFA095}" type="slidenum">
              <a:rPr lang="en-US" smtClean="0"/>
              <a:t>‹#›</a:t>
            </a:fld>
            <a:endParaRPr lang="en-US" dirty="0"/>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56694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31403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11722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39988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en-US"/>
              <a:t>Click to edit Master title style</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12/30/23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891455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12/30/23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28492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443491" y="2824270"/>
            <a:ext cx="3125766"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89182" y="2821491"/>
            <a:ext cx="31256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12/30/23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72907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12/30/23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99520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12/30/23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08130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12/30/23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68913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fld id="{48A87A34-81AB-432B-8DAE-1953F412C126}" type="datetimeFigureOut">
              <a:rPr lang="en-US" smtClean="0"/>
              <a:pPr/>
              <a:t>12/30/23</a:t>
            </a:fld>
            <a:endParaRPr lang="en-US" dirty="0"/>
          </a:p>
        </p:txBody>
      </p:sp>
      <p:sp>
        <p:nvSpPr>
          <p:cNvPr id="6" name="Footer Placeholder 5"/>
          <p:cNvSpPr>
            <a:spLocks noGrp="1"/>
          </p:cNvSpPr>
          <p:nvPr>
            <p:ph type="ftr" sz="quarter" idx="11"/>
          </p:nvPr>
        </p:nvSpPr>
        <p:spPr>
          <a:xfrm>
            <a:off x="1437530" y="318641"/>
            <a:ext cx="3251553"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01026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smtClean="0"/>
              <a:pPr/>
              <a:t>12/30/23</a:t>
            </a:fld>
            <a:endParaRPr lang="en-US" dirty="0"/>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658080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pic>
        <p:nvPicPr>
          <p:cNvPr id="1026" name="Picture 2" descr="Free Man Portrait photo and picture">
            <a:extLst>
              <a:ext uri="{FF2B5EF4-FFF2-40B4-BE49-F238E27FC236}">
                <a16:creationId xmlns:a16="http://schemas.microsoft.com/office/drawing/2014/main" id="{0745259D-CA75-1B2C-FC0B-BFB1E295628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4850" t="9091" r="2" b="2"/>
          <a:stretch/>
        </p:blipFill>
        <p:spPr bwMode="auto">
          <a:xfrm>
            <a:off x="0" y="10"/>
            <a:ext cx="9143771" cy="6857990"/>
          </a:xfrm>
          <a:prstGeom prst="rect">
            <a:avLst/>
          </a:prstGeom>
          <a:noFill/>
          <a:extLst>
            <a:ext uri="{909E8E84-426E-40DD-AFC4-6F175D3DCCD1}">
              <a14:hiddenFill xmlns:a14="http://schemas.microsoft.com/office/drawing/2010/main">
                <a:solidFill>
                  <a:srgbClr val="FFFFFF"/>
                </a:solidFill>
              </a14:hiddenFill>
            </a:ext>
          </a:extLst>
        </p:spPr>
      </p:pic>
      <p:sp>
        <p:nvSpPr>
          <p:cNvPr id="1031" name="Rectangle 1030">
            <a:extLst>
              <a:ext uri="{FF2B5EF4-FFF2-40B4-BE49-F238E27FC236}">
                <a16:creationId xmlns:a16="http://schemas.microsoft.com/office/drawing/2014/main" id="{6A0FFA78-985C-4F50-B21A-77045C7DF6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922589" y="3064931"/>
            <a:ext cx="6221411" cy="2488568"/>
          </a:xfrm>
          <a:prstGeom prst="rect">
            <a:avLst/>
          </a:prstGeom>
          <a:solidFill>
            <a:srgbClr val="000001">
              <a:alpha val="75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64E5D89-6054-D4A6-9644-149E7E58FB84}"/>
              </a:ext>
            </a:extLst>
          </p:cNvPr>
          <p:cNvSpPr>
            <a:spLocks noGrp="1"/>
          </p:cNvSpPr>
          <p:nvPr>
            <p:ph type="ctrTitle"/>
          </p:nvPr>
        </p:nvSpPr>
        <p:spPr>
          <a:xfrm>
            <a:off x="3049133" y="3236470"/>
            <a:ext cx="5293356" cy="1252601"/>
          </a:xfrm>
        </p:spPr>
        <p:txBody>
          <a:bodyPr>
            <a:normAutofit/>
          </a:bodyPr>
          <a:lstStyle/>
          <a:p>
            <a:r>
              <a:rPr lang="en-US" sz="3800" dirty="0">
                <a:solidFill>
                  <a:srgbClr val="FFFFFE"/>
                </a:solidFill>
                <a:latin typeface="Calibri" panose="020F0502020204030204" pitchFamily="34" charset="0"/>
                <a:cs typeface="Calibri" panose="020F0502020204030204" pitchFamily="34" charset="0"/>
              </a:rPr>
              <a:t>The Deeds of the Flesh</a:t>
            </a:r>
          </a:p>
        </p:txBody>
      </p:sp>
      <p:sp>
        <p:nvSpPr>
          <p:cNvPr id="3" name="Subtitle 2">
            <a:extLst>
              <a:ext uri="{FF2B5EF4-FFF2-40B4-BE49-F238E27FC236}">
                <a16:creationId xmlns:a16="http://schemas.microsoft.com/office/drawing/2014/main" id="{871831D1-E66D-9499-0355-0BBF319A79A6}"/>
              </a:ext>
            </a:extLst>
          </p:cNvPr>
          <p:cNvSpPr>
            <a:spLocks noGrp="1"/>
          </p:cNvSpPr>
          <p:nvPr>
            <p:ph type="subTitle" idx="1"/>
          </p:nvPr>
        </p:nvSpPr>
        <p:spPr>
          <a:xfrm>
            <a:off x="3049132" y="4669144"/>
            <a:ext cx="5250915" cy="716529"/>
          </a:xfrm>
        </p:spPr>
        <p:txBody>
          <a:bodyPr>
            <a:normAutofit/>
          </a:bodyPr>
          <a:lstStyle/>
          <a:p>
            <a:r>
              <a:rPr lang="en-US" sz="1400" dirty="0">
                <a:solidFill>
                  <a:srgbClr val="FFFFFE"/>
                </a:solidFill>
                <a:latin typeface="Calibri" panose="020F0502020204030204" pitchFamily="34" charset="0"/>
                <a:cs typeface="Calibri" panose="020F0502020204030204" pitchFamily="34" charset="0"/>
              </a:rPr>
              <a:t>Drunkenness &amp; Carousing                                     Galatians 5:19-21	     </a:t>
            </a:r>
          </a:p>
        </p:txBody>
      </p:sp>
      <p:cxnSp>
        <p:nvCxnSpPr>
          <p:cNvPr id="1033" name="Straight Connector 1032">
            <a:extLst>
              <a:ext uri="{FF2B5EF4-FFF2-40B4-BE49-F238E27FC236}">
                <a16:creationId xmlns:a16="http://schemas.microsoft.com/office/drawing/2014/main" id="{65409EC7-69B1-45CC-8FB7-1964C1AB672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049131" y="4666480"/>
            <a:ext cx="5124375"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4" name="Picture 2" descr="Free bottle detailed glass vector">
            <a:extLst>
              <a:ext uri="{FF2B5EF4-FFF2-40B4-BE49-F238E27FC236}">
                <a16:creationId xmlns:a16="http://schemas.microsoft.com/office/drawing/2014/main" id="{99DEE963-B6F9-1CFB-DF27-5C4BC42FDED4}"/>
              </a:ext>
            </a:extLst>
          </p:cNvPr>
          <p:cNvPicPr>
            <a:picLocks noChangeAspect="1" noChangeArrowheads="1"/>
          </p:cNvPicPr>
          <p:nvPr/>
        </p:nvPicPr>
        <p:blipFill>
          <a:blip r:embed="rId3">
            <a:grayscl/>
            <a:extLst>
              <a:ext uri="{28A0092B-C50C-407E-A947-70E740481C1C}">
                <a14:useLocalDpi xmlns:a14="http://schemas.microsoft.com/office/drawing/2010/main" val="0"/>
              </a:ext>
            </a:extLst>
          </a:blip>
          <a:srcRect/>
          <a:stretch>
            <a:fillRect/>
          </a:stretch>
        </p:blipFill>
        <p:spPr bwMode="auto">
          <a:xfrm>
            <a:off x="-1476676" y="0"/>
            <a:ext cx="3429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27168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3FD597F-891E-5698-B086-D993E72E190F}"/>
              </a:ext>
            </a:extLst>
          </p:cNvPr>
          <p:cNvSpPr>
            <a:spLocks noGrp="1"/>
          </p:cNvSpPr>
          <p:nvPr>
            <p:ph type="title"/>
          </p:nvPr>
        </p:nvSpPr>
        <p:spPr>
          <a:xfrm>
            <a:off x="515818" y="1600199"/>
            <a:ext cx="2771989" cy="4297680"/>
          </a:xfrm>
        </p:spPr>
        <p:txBody>
          <a:bodyPr anchor="ctr">
            <a:normAutofit/>
          </a:bodyPr>
          <a:lstStyle/>
          <a:p>
            <a:pPr algn="ctr"/>
            <a:r>
              <a:rPr lang="en-US" sz="2800" dirty="0">
                <a:latin typeface="Calibri" panose="020F0502020204030204" pitchFamily="34" charset="0"/>
                <a:cs typeface="Calibri" panose="020F0502020204030204" pitchFamily="34" charset="0"/>
              </a:rPr>
              <a:t>Still Not Convinced?</a:t>
            </a:r>
          </a:p>
        </p:txBody>
      </p:sp>
      <p:cxnSp>
        <p:nvCxnSpPr>
          <p:cNvPr id="10" name="Straight Connector 9">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148839"/>
            <a:ext cx="0" cy="32004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05EE292C-F02C-7448-CABB-4DD488E258E7}"/>
              </a:ext>
            </a:extLst>
          </p:cNvPr>
          <p:cNvSpPr>
            <a:spLocks noGrp="1"/>
          </p:cNvSpPr>
          <p:nvPr>
            <p:ph idx="1"/>
          </p:nvPr>
        </p:nvSpPr>
        <p:spPr>
          <a:xfrm>
            <a:off x="3671089" y="480646"/>
            <a:ext cx="5379124" cy="6295292"/>
          </a:xfrm>
        </p:spPr>
        <p:txBody>
          <a:bodyPr anchor="ctr">
            <a:normAutofit/>
          </a:bodyPr>
          <a:lstStyle/>
          <a:p>
            <a:pPr marL="0" indent="0" algn="just">
              <a:lnSpc>
                <a:spcPct val="100000"/>
              </a:lnSpc>
              <a:spcAft>
                <a:spcPts val="792"/>
              </a:spcAft>
              <a:buNone/>
            </a:pPr>
            <a:r>
              <a:rPr lang="en-US" sz="2400" dirty="0">
                <a:latin typeface="Calibri" panose="020F0502020204030204" pitchFamily="34" charset="0"/>
                <a:cs typeface="Calibri" panose="020F0502020204030204" pitchFamily="34" charset="0"/>
              </a:rPr>
              <a:t>Paul and “So-called liberty”</a:t>
            </a:r>
            <a:endParaRPr lang="en-US" dirty="0">
              <a:latin typeface="Calibri" panose="020F0502020204030204" pitchFamily="34" charset="0"/>
              <a:cs typeface="Calibri" panose="020F0502020204030204" pitchFamily="34" charset="0"/>
            </a:endParaRPr>
          </a:p>
          <a:p>
            <a:pPr algn="just">
              <a:lnSpc>
                <a:spcPct val="100000"/>
              </a:lnSpc>
              <a:spcAft>
                <a:spcPts val="792"/>
              </a:spcAft>
            </a:pPr>
            <a:r>
              <a:rPr lang="en-US" dirty="0">
                <a:effectLst/>
                <a:latin typeface="Calibri" panose="020F0502020204030204" pitchFamily="34" charset="0"/>
                <a:cs typeface="Calibri" panose="020F0502020204030204" pitchFamily="34" charset="0"/>
              </a:rPr>
              <a:t>“But take care that this liberty of yours does not somehow become a stumbling block to the weak.” (1 Corinthians 8:9)</a:t>
            </a:r>
          </a:p>
          <a:p>
            <a:pPr algn="just">
              <a:lnSpc>
                <a:spcPct val="100000"/>
              </a:lnSpc>
              <a:spcAft>
                <a:spcPts val="792"/>
              </a:spcAft>
            </a:pPr>
            <a:r>
              <a:rPr lang="en-US" dirty="0">
                <a:effectLst/>
                <a:latin typeface="Calibri" panose="020F0502020204030204" pitchFamily="34" charset="0"/>
                <a:cs typeface="Calibri" panose="020F0502020204030204" pitchFamily="34" charset="0"/>
              </a:rPr>
              <a:t>“For if someone sees you, who have knowledge, dining in an idol's temple, will not his conscience, if he is weak, be strengthened to eat things sacrificed to idols?” (1 Corinthians 8:10)</a:t>
            </a:r>
          </a:p>
          <a:p>
            <a:pPr algn="just">
              <a:lnSpc>
                <a:spcPct val="100000"/>
              </a:lnSpc>
              <a:spcAft>
                <a:spcPts val="792"/>
              </a:spcAft>
            </a:pPr>
            <a:r>
              <a:rPr lang="en-US" dirty="0">
                <a:effectLst/>
                <a:latin typeface="Calibri" panose="020F0502020204030204" pitchFamily="34" charset="0"/>
                <a:cs typeface="Calibri" panose="020F0502020204030204" pitchFamily="34" charset="0"/>
              </a:rPr>
              <a:t>“Therefore, if food causes my brother to stumble, I will never eat meat again, so that I will not cause my brother to stumble.” (1 Corinthians 8:13)</a:t>
            </a:r>
            <a:endParaRPr lang="en-US" sz="3000" dirty="0">
              <a:latin typeface="Calibri" panose="020F0502020204030204" pitchFamily="34" charset="0"/>
              <a:cs typeface="Calibri" panose="020F0502020204030204" pitchFamily="34" charset="0"/>
            </a:endParaRPr>
          </a:p>
        </p:txBody>
      </p:sp>
      <p:pic>
        <p:nvPicPr>
          <p:cNvPr id="6" name="Picture 2" descr="Free bottle detailed glass vector">
            <a:extLst>
              <a:ext uri="{FF2B5EF4-FFF2-40B4-BE49-F238E27FC236}">
                <a16:creationId xmlns:a16="http://schemas.microsoft.com/office/drawing/2014/main" id="{0B9BE855-0BEF-5AFC-40F5-3CEBE9B27A2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536249">
            <a:off x="1748335" y="4287131"/>
            <a:ext cx="1408527" cy="28170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7320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3FD597F-891E-5698-B086-D993E72E190F}"/>
              </a:ext>
            </a:extLst>
          </p:cNvPr>
          <p:cNvSpPr>
            <a:spLocks noGrp="1"/>
          </p:cNvSpPr>
          <p:nvPr>
            <p:ph type="title"/>
          </p:nvPr>
        </p:nvSpPr>
        <p:spPr>
          <a:xfrm>
            <a:off x="515818" y="1600199"/>
            <a:ext cx="2771989" cy="4297680"/>
          </a:xfrm>
        </p:spPr>
        <p:txBody>
          <a:bodyPr anchor="ctr">
            <a:normAutofit/>
          </a:bodyPr>
          <a:lstStyle/>
          <a:p>
            <a:pPr algn="ctr"/>
            <a:r>
              <a:rPr lang="en-US" sz="2800" dirty="0">
                <a:latin typeface="Calibri" panose="020F0502020204030204" pitchFamily="34" charset="0"/>
                <a:cs typeface="Calibri" panose="020F0502020204030204" pitchFamily="34" charset="0"/>
              </a:rPr>
              <a:t>Still Not Convinced?</a:t>
            </a:r>
          </a:p>
        </p:txBody>
      </p:sp>
      <p:cxnSp>
        <p:nvCxnSpPr>
          <p:cNvPr id="10" name="Straight Connector 9">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148839"/>
            <a:ext cx="0" cy="32004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05EE292C-F02C-7448-CABB-4DD488E258E7}"/>
              </a:ext>
            </a:extLst>
          </p:cNvPr>
          <p:cNvSpPr>
            <a:spLocks noGrp="1"/>
          </p:cNvSpPr>
          <p:nvPr>
            <p:ph idx="1"/>
          </p:nvPr>
        </p:nvSpPr>
        <p:spPr>
          <a:xfrm>
            <a:off x="3671089" y="480646"/>
            <a:ext cx="5379124" cy="6295292"/>
          </a:xfrm>
        </p:spPr>
        <p:txBody>
          <a:bodyPr anchor="ctr">
            <a:normAutofit/>
          </a:bodyPr>
          <a:lstStyle/>
          <a:p>
            <a:pPr marL="0" indent="0" algn="just">
              <a:lnSpc>
                <a:spcPct val="100000"/>
              </a:lnSpc>
              <a:spcAft>
                <a:spcPts val="792"/>
              </a:spcAft>
              <a:buNone/>
            </a:pPr>
            <a:r>
              <a:rPr lang="en-US" sz="2400" dirty="0">
                <a:latin typeface="Calibri" panose="020F0502020204030204" pitchFamily="34" charset="0"/>
                <a:cs typeface="Calibri" panose="020F0502020204030204" pitchFamily="34" charset="0"/>
              </a:rPr>
              <a:t>A Couple of Questions:</a:t>
            </a:r>
            <a:endParaRPr lang="en-US" dirty="0"/>
          </a:p>
          <a:p>
            <a:pPr algn="just">
              <a:lnSpc>
                <a:spcPct val="100000"/>
              </a:lnSpc>
              <a:spcAft>
                <a:spcPts val="792"/>
              </a:spcAft>
              <a:buFont typeface="+mj-lt"/>
              <a:buAutoNum type="arabicPeriod"/>
            </a:pPr>
            <a:r>
              <a:rPr lang="en-US" sz="2400" dirty="0">
                <a:effectLst/>
                <a:latin typeface="Calibri" panose="020F0502020204030204" pitchFamily="34" charset="0"/>
                <a:cs typeface="Calibri" panose="020F0502020204030204" pitchFamily="34" charset="0"/>
              </a:rPr>
              <a:t>If you drink, has alcohol ever made you a better person?</a:t>
            </a:r>
          </a:p>
          <a:p>
            <a:pPr algn="just">
              <a:lnSpc>
                <a:spcPct val="100000"/>
              </a:lnSpc>
              <a:spcAft>
                <a:spcPts val="792"/>
              </a:spcAft>
              <a:buFont typeface="+mj-lt"/>
              <a:buAutoNum type="arabicPeriod"/>
            </a:pPr>
            <a:r>
              <a:rPr lang="en-US" sz="2400" dirty="0">
                <a:effectLst/>
                <a:latin typeface="Calibri" panose="020F0502020204030204" pitchFamily="34" charset="0"/>
                <a:cs typeface="Calibri" panose="020F0502020204030204" pitchFamily="34" charset="0"/>
              </a:rPr>
              <a:t>If you drink, what are your motivations?</a:t>
            </a:r>
          </a:p>
          <a:p>
            <a:pPr lvl="1" algn="just">
              <a:lnSpc>
                <a:spcPct val="100000"/>
              </a:lnSpc>
              <a:spcAft>
                <a:spcPts val="792"/>
              </a:spcAft>
            </a:pPr>
            <a:r>
              <a:rPr lang="en-US" sz="2000" dirty="0">
                <a:effectLst/>
                <a:latin typeface="Calibri" panose="020F0502020204030204" pitchFamily="34" charset="0"/>
                <a:cs typeface="Calibri" panose="020F0502020204030204" pitchFamily="34" charset="0"/>
              </a:rPr>
              <a:t>“For the flesh sets its desire against the Spirit, and the Spirit against the flesh; for these are in opposition to one another, so that you may not do the things that you please.” (Galatians 5:17)</a:t>
            </a:r>
          </a:p>
          <a:p>
            <a:pPr lvl="1" algn="just">
              <a:lnSpc>
                <a:spcPct val="100000"/>
              </a:lnSpc>
              <a:spcAft>
                <a:spcPts val="792"/>
              </a:spcAft>
            </a:pPr>
            <a:r>
              <a:rPr lang="en-US" sz="2000" dirty="0">
                <a:effectLst/>
                <a:latin typeface="Calibri" panose="020F0502020204030204" pitchFamily="34" charset="0"/>
                <a:cs typeface="Calibri" panose="020F0502020204030204" pitchFamily="34" charset="0"/>
              </a:rPr>
              <a:t>“And do not get drunk with wine, for that is dissipation, but be filled with the Spirit,” (Ephesians 5:18)</a:t>
            </a:r>
          </a:p>
        </p:txBody>
      </p:sp>
      <p:pic>
        <p:nvPicPr>
          <p:cNvPr id="6" name="Picture 2" descr="Free bottle detailed glass vector">
            <a:extLst>
              <a:ext uri="{FF2B5EF4-FFF2-40B4-BE49-F238E27FC236}">
                <a16:creationId xmlns:a16="http://schemas.microsoft.com/office/drawing/2014/main" id="{0B9BE855-0BEF-5AFC-40F5-3CEBE9B27A2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536249">
            <a:off x="1748335" y="4287131"/>
            <a:ext cx="1408527" cy="28170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68622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17F410E-4EC5-826F-AA74-80AC08402722}"/>
              </a:ext>
            </a:extLst>
          </p:cNvPr>
          <p:cNvSpPr>
            <a:spLocks noGrp="1"/>
          </p:cNvSpPr>
          <p:nvPr>
            <p:ph type="title"/>
          </p:nvPr>
        </p:nvSpPr>
        <p:spPr/>
        <p:txBody>
          <a:bodyPr>
            <a:normAutofit/>
          </a:bodyPr>
          <a:lstStyle/>
          <a:p>
            <a:pPr algn="ctr"/>
            <a:r>
              <a:rPr lang="en-US" sz="3600" cap="none" dirty="0">
                <a:latin typeface="Calibri" panose="020F0502020204030204" pitchFamily="34" charset="0"/>
                <a:cs typeface="Calibri" panose="020F0502020204030204" pitchFamily="34" charset="0"/>
              </a:rPr>
              <a:t>Alcohol is a spirit, but it is not spiritual!</a:t>
            </a:r>
          </a:p>
        </p:txBody>
      </p:sp>
      <p:pic>
        <p:nvPicPr>
          <p:cNvPr id="6" name="Picture 2" descr="Free bottle detailed glass vector">
            <a:extLst>
              <a:ext uri="{FF2B5EF4-FFF2-40B4-BE49-F238E27FC236}">
                <a16:creationId xmlns:a16="http://schemas.microsoft.com/office/drawing/2014/main" id="{99FAD1E4-CE91-3BD0-7945-75C21037192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536249">
            <a:off x="7422306" y="3536458"/>
            <a:ext cx="1408527" cy="28170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94575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3FD597F-891E-5698-B086-D993E72E190F}"/>
              </a:ext>
            </a:extLst>
          </p:cNvPr>
          <p:cNvSpPr>
            <a:spLocks noGrp="1"/>
          </p:cNvSpPr>
          <p:nvPr>
            <p:ph type="title"/>
          </p:nvPr>
        </p:nvSpPr>
        <p:spPr>
          <a:xfrm>
            <a:off x="633357" y="1600199"/>
            <a:ext cx="2654449" cy="4297680"/>
          </a:xfrm>
        </p:spPr>
        <p:txBody>
          <a:bodyPr anchor="ctr">
            <a:normAutofit/>
          </a:bodyPr>
          <a:lstStyle/>
          <a:p>
            <a:r>
              <a:rPr lang="en-US" dirty="0"/>
              <a:t>The Deeds of the Flesh:</a:t>
            </a:r>
          </a:p>
        </p:txBody>
      </p:sp>
      <p:cxnSp>
        <p:nvCxnSpPr>
          <p:cNvPr id="10" name="Straight Connector 9">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148839"/>
            <a:ext cx="0" cy="32004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05EE292C-F02C-7448-CABB-4DD488E258E7}"/>
              </a:ext>
            </a:extLst>
          </p:cNvPr>
          <p:cNvSpPr>
            <a:spLocks noGrp="1"/>
          </p:cNvSpPr>
          <p:nvPr>
            <p:ph idx="1"/>
          </p:nvPr>
        </p:nvSpPr>
        <p:spPr>
          <a:xfrm>
            <a:off x="3693637" y="1600199"/>
            <a:ext cx="5292317" cy="4297680"/>
          </a:xfrm>
        </p:spPr>
        <p:txBody>
          <a:bodyPr anchor="ctr">
            <a:normAutofit/>
          </a:bodyPr>
          <a:lstStyle/>
          <a:p>
            <a:pPr marL="0" indent="0">
              <a:buNone/>
            </a:pPr>
            <a:r>
              <a:rPr lang="en-US" sz="2200" dirty="0">
                <a:effectLst/>
              </a:rPr>
              <a:t>“Now the deeds of the flesh are evident, which are: immorality, impurity, sensuality, idolatry, sorcery, enmities, strife, jealousy, outbursts of anger, disputes, dissensions, factions, envying, </a:t>
            </a:r>
            <a:r>
              <a:rPr lang="en-US" sz="2200" u="sng" dirty="0">
                <a:effectLst/>
              </a:rPr>
              <a:t>drunkenness, carousing, and things like these</a:t>
            </a:r>
            <a:r>
              <a:rPr lang="en-US" sz="2200" dirty="0">
                <a:effectLst/>
              </a:rPr>
              <a:t>, of which I forewarn you, just as I have forewarned you, that those who practice such things will not inherit the kingdom of God.” (Galatians 5:19-21)</a:t>
            </a:r>
          </a:p>
        </p:txBody>
      </p:sp>
      <p:pic>
        <p:nvPicPr>
          <p:cNvPr id="2050" name="Picture 2" descr="Free bottle detailed glass vector">
            <a:extLst>
              <a:ext uri="{FF2B5EF4-FFF2-40B4-BE49-F238E27FC236}">
                <a16:creationId xmlns:a16="http://schemas.microsoft.com/office/drawing/2014/main" id="{1521B1E7-E01A-CD67-F686-FA1A4CFF83F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536249">
            <a:off x="1748335" y="4287131"/>
            <a:ext cx="1408527" cy="28170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64131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3FD597F-891E-5698-B086-D993E72E190F}"/>
              </a:ext>
            </a:extLst>
          </p:cNvPr>
          <p:cNvSpPr>
            <a:spLocks noGrp="1"/>
          </p:cNvSpPr>
          <p:nvPr>
            <p:ph type="title"/>
          </p:nvPr>
        </p:nvSpPr>
        <p:spPr>
          <a:xfrm>
            <a:off x="515818" y="1600199"/>
            <a:ext cx="2771989" cy="4297680"/>
          </a:xfrm>
        </p:spPr>
        <p:txBody>
          <a:bodyPr anchor="ctr">
            <a:normAutofit/>
          </a:bodyPr>
          <a:lstStyle/>
          <a:p>
            <a:pPr algn="ctr"/>
            <a:r>
              <a:rPr lang="en-US" sz="2800" dirty="0">
                <a:latin typeface="Calibri" panose="020F0502020204030204" pitchFamily="34" charset="0"/>
                <a:cs typeface="Calibri" panose="020F0502020204030204" pitchFamily="34" charset="0"/>
              </a:rPr>
              <a:t>Drunkenness</a:t>
            </a:r>
            <a:br>
              <a:rPr lang="en-US" sz="2800" dirty="0">
                <a:latin typeface="Calibri" panose="020F0502020204030204" pitchFamily="34" charset="0"/>
                <a:cs typeface="Calibri" panose="020F0502020204030204" pitchFamily="34" charset="0"/>
              </a:rPr>
            </a:br>
            <a:r>
              <a:rPr lang="en-US" sz="2800" dirty="0">
                <a:latin typeface="Calibri" panose="020F0502020204030204" pitchFamily="34" charset="0"/>
                <a:cs typeface="Calibri" panose="020F0502020204030204" pitchFamily="34" charset="0"/>
              </a:rPr>
              <a:t>&amp;</a:t>
            </a:r>
            <a:br>
              <a:rPr lang="en-US" sz="2800" dirty="0">
                <a:latin typeface="Calibri" panose="020F0502020204030204" pitchFamily="34" charset="0"/>
                <a:cs typeface="Calibri" panose="020F0502020204030204" pitchFamily="34" charset="0"/>
              </a:rPr>
            </a:br>
            <a:r>
              <a:rPr lang="en-US" sz="2800" dirty="0">
                <a:latin typeface="Calibri" panose="020F0502020204030204" pitchFamily="34" charset="0"/>
                <a:cs typeface="Calibri" panose="020F0502020204030204" pitchFamily="34" charset="0"/>
              </a:rPr>
              <a:t>Carousing:</a:t>
            </a:r>
          </a:p>
        </p:txBody>
      </p:sp>
      <p:cxnSp>
        <p:nvCxnSpPr>
          <p:cNvPr id="10" name="Straight Connector 9">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148839"/>
            <a:ext cx="0" cy="32004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05EE292C-F02C-7448-CABB-4DD488E258E7}"/>
              </a:ext>
            </a:extLst>
          </p:cNvPr>
          <p:cNvSpPr>
            <a:spLocks noGrp="1"/>
          </p:cNvSpPr>
          <p:nvPr>
            <p:ph idx="1"/>
          </p:nvPr>
        </p:nvSpPr>
        <p:spPr>
          <a:xfrm>
            <a:off x="3671089" y="1175823"/>
            <a:ext cx="5292317" cy="5146431"/>
          </a:xfrm>
        </p:spPr>
        <p:txBody>
          <a:bodyPr anchor="ctr">
            <a:normAutofit/>
          </a:bodyPr>
          <a:lstStyle/>
          <a:p>
            <a:pPr marL="11113" lvl="2" indent="0" algn="just" rtl="0">
              <a:lnSpc>
                <a:spcPct val="100000"/>
              </a:lnSpc>
              <a:spcAft>
                <a:spcPts val="792"/>
              </a:spcAft>
              <a:buNone/>
            </a:pPr>
            <a:r>
              <a:rPr lang="en-US" sz="2200" dirty="0">
                <a:effectLst/>
                <a:latin typeface="Calibri" panose="020F0502020204030204" pitchFamily="34" charset="0"/>
                <a:cs typeface="Calibri" panose="020F0502020204030204" pitchFamily="34" charset="0"/>
              </a:rPr>
              <a:t>“Let us behave properly as in the day, not in </a:t>
            </a:r>
            <a:r>
              <a:rPr lang="en-US" sz="2200" b="1" i="1" dirty="0">
                <a:effectLst/>
                <a:latin typeface="Calibri" panose="020F0502020204030204" pitchFamily="34" charset="0"/>
                <a:cs typeface="Calibri" panose="020F0502020204030204" pitchFamily="34" charset="0"/>
              </a:rPr>
              <a:t>carousing and drunkenness</a:t>
            </a:r>
            <a:r>
              <a:rPr lang="en-US" sz="2200" dirty="0">
                <a:effectLst/>
                <a:latin typeface="Calibri" panose="020F0502020204030204" pitchFamily="34" charset="0"/>
                <a:cs typeface="Calibri" panose="020F0502020204030204" pitchFamily="34" charset="0"/>
              </a:rPr>
              <a:t>, not in sexual promiscuity and sensuality, not in strife and jealousy.” (Romans 13:13)</a:t>
            </a:r>
            <a:endParaRPr lang="en-US" sz="2200" dirty="0">
              <a:latin typeface="Calibri" panose="020F0502020204030204" pitchFamily="34" charset="0"/>
              <a:cs typeface="Calibri" panose="020F0502020204030204" pitchFamily="34" charset="0"/>
            </a:endParaRPr>
          </a:p>
          <a:p>
            <a:pPr marL="11113" lvl="2" indent="0" algn="just">
              <a:lnSpc>
                <a:spcPct val="100000"/>
              </a:lnSpc>
              <a:spcAft>
                <a:spcPts val="792"/>
              </a:spcAft>
              <a:buNone/>
            </a:pPr>
            <a:r>
              <a:rPr lang="en-US" sz="2200" dirty="0">
                <a:effectLst/>
                <a:latin typeface="Calibri" panose="020F0502020204030204" pitchFamily="34" charset="0"/>
                <a:cs typeface="Calibri" panose="020F0502020204030204" pitchFamily="34" charset="0"/>
              </a:rPr>
              <a:t>“For the time already past is sufficient for you to have carried out the desire of the Gentiles, having pursued a course of sensuality, lusts, </a:t>
            </a:r>
            <a:r>
              <a:rPr lang="en-US" sz="2200" b="1" i="1" dirty="0">
                <a:effectLst/>
                <a:latin typeface="Calibri" panose="020F0502020204030204" pitchFamily="34" charset="0"/>
                <a:cs typeface="Calibri" panose="020F0502020204030204" pitchFamily="34" charset="0"/>
              </a:rPr>
              <a:t>drunkenness, carousing</a:t>
            </a:r>
            <a:r>
              <a:rPr lang="en-US" sz="2200" dirty="0">
                <a:effectLst/>
                <a:latin typeface="Calibri" panose="020F0502020204030204" pitchFamily="34" charset="0"/>
                <a:cs typeface="Calibri" panose="020F0502020204030204" pitchFamily="34" charset="0"/>
              </a:rPr>
              <a:t>, drinking parties and abominable idolatries.” (1 Peter 4:3)</a:t>
            </a:r>
          </a:p>
        </p:txBody>
      </p:sp>
      <p:pic>
        <p:nvPicPr>
          <p:cNvPr id="6" name="Picture 2" descr="Free bottle detailed glass vector">
            <a:extLst>
              <a:ext uri="{FF2B5EF4-FFF2-40B4-BE49-F238E27FC236}">
                <a16:creationId xmlns:a16="http://schemas.microsoft.com/office/drawing/2014/main" id="{0B9BE855-0BEF-5AFC-40F5-3CEBE9B27A2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536249">
            <a:off x="1748335" y="4287131"/>
            <a:ext cx="1408527" cy="28170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59429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3FD597F-891E-5698-B086-D993E72E190F}"/>
              </a:ext>
            </a:extLst>
          </p:cNvPr>
          <p:cNvSpPr>
            <a:spLocks noGrp="1"/>
          </p:cNvSpPr>
          <p:nvPr>
            <p:ph type="title"/>
          </p:nvPr>
        </p:nvSpPr>
        <p:spPr>
          <a:xfrm>
            <a:off x="515818" y="1600199"/>
            <a:ext cx="2771989" cy="4297680"/>
          </a:xfrm>
        </p:spPr>
        <p:txBody>
          <a:bodyPr anchor="ctr">
            <a:normAutofit/>
          </a:bodyPr>
          <a:lstStyle/>
          <a:p>
            <a:pPr algn="ctr"/>
            <a:r>
              <a:rPr lang="en-US" sz="2800" dirty="0">
                <a:latin typeface="Calibri" panose="020F0502020204030204" pitchFamily="34" charset="0"/>
                <a:cs typeface="Calibri" panose="020F0502020204030204" pitchFamily="34" charset="0"/>
              </a:rPr>
              <a:t>A Note About Alcohol:</a:t>
            </a:r>
          </a:p>
        </p:txBody>
      </p:sp>
      <p:cxnSp>
        <p:nvCxnSpPr>
          <p:cNvPr id="10" name="Straight Connector 9">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148839"/>
            <a:ext cx="0" cy="32004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05EE292C-F02C-7448-CABB-4DD488E258E7}"/>
              </a:ext>
            </a:extLst>
          </p:cNvPr>
          <p:cNvSpPr>
            <a:spLocks noGrp="1"/>
          </p:cNvSpPr>
          <p:nvPr>
            <p:ph idx="1"/>
          </p:nvPr>
        </p:nvSpPr>
        <p:spPr>
          <a:xfrm>
            <a:off x="3671089" y="1175823"/>
            <a:ext cx="5292317" cy="5146431"/>
          </a:xfrm>
        </p:spPr>
        <p:txBody>
          <a:bodyPr anchor="ctr">
            <a:normAutofit/>
          </a:bodyPr>
          <a:lstStyle/>
          <a:p>
            <a:pPr algn="just">
              <a:lnSpc>
                <a:spcPct val="100000"/>
              </a:lnSpc>
              <a:spcAft>
                <a:spcPts val="576"/>
              </a:spcAft>
            </a:pPr>
            <a:r>
              <a:rPr lang="en-US" dirty="0">
                <a:effectLst/>
              </a:rPr>
              <a:t>Crooks &amp; Stein say in their text book Psychology, Science, Behavior, and Life “Alcohol …is an extremely potent drug that effects behavior in a highly variable manor… People under the influence of Alcohol may engage in behaviors they normally keep in check, probably because alcohol suppresses the inhibitory mechanisms of the cerebral cortex.”</a:t>
            </a:r>
          </a:p>
          <a:p>
            <a:pPr algn="just">
              <a:lnSpc>
                <a:spcPct val="100000"/>
              </a:lnSpc>
              <a:spcAft>
                <a:spcPts val="576"/>
              </a:spcAft>
            </a:pPr>
            <a:r>
              <a:rPr lang="en-US" dirty="0">
                <a:effectLst/>
              </a:rPr>
              <a:t>“After one or two drinks there is a suppression of the neurons in the prefrontal cortex.” - Andrew Huberman – Associate </a:t>
            </a:r>
            <a:r>
              <a:rPr lang="en-US" dirty="0"/>
              <a:t>P</a:t>
            </a:r>
            <a:r>
              <a:rPr lang="en-US" dirty="0">
                <a:effectLst/>
              </a:rPr>
              <a:t>rofessor of Neurobiology at Stanford.</a:t>
            </a:r>
          </a:p>
          <a:p>
            <a:pPr marL="354013" lvl="2" indent="-342900" algn="just">
              <a:lnSpc>
                <a:spcPct val="100000"/>
              </a:lnSpc>
              <a:spcAft>
                <a:spcPts val="792"/>
              </a:spcAft>
            </a:pPr>
            <a:endParaRPr lang="en-US" sz="2200" dirty="0">
              <a:latin typeface="Calibri" panose="020F0502020204030204" pitchFamily="34" charset="0"/>
              <a:cs typeface="Calibri" panose="020F0502020204030204" pitchFamily="34" charset="0"/>
            </a:endParaRPr>
          </a:p>
        </p:txBody>
      </p:sp>
      <p:pic>
        <p:nvPicPr>
          <p:cNvPr id="6" name="Picture 2" descr="Free bottle detailed glass vector">
            <a:extLst>
              <a:ext uri="{FF2B5EF4-FFF2-40B4-BE49-F238E27FC236}">
                <a16:creationId xmlns:a16="http://schemas.microsoft.com/office/drawing/2014/main" id="{0B9BE855-0BEF-5AFC-40F5-3CEBE9B27A2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536249">
            <a:off x="1748335" y="4287131"/>
            <a:ext cx="1408527" cy="28170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86900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3FD597F-891E-5698-B086-D993E72E190F}"/>
              </a:ext>
            </a:extLst>
          </p:cNvPr>
          <p:cNvSpPr>
            <a:spLocks noGrp="1"/>
          </p:cNvSpPr>
          <p:nvPr>
            <p:ph type="title"/>
          </p:nvPr>
        </p:nvSpPr>
        <p:spPr>
          <a:xfrm>
            <a:off x="515818" y="1600199"/>
            <a:ext cx="2771989" cy="4297680"/>
          </a:xfrm>
        </p:spPr>
        <p:txBody>
          <a:bodyPr anchor="ctr">
            <a:normAutofit/>
          </a:bodyPr>
          <a:lstStyle/>
          <a:p>
            <a:pPr algn="ctr"/>
            <a:r>
              <a:rPr lang="en-US" sz="2800" dirty="0">
                <a:latin typeface="Calibri" panose="020F0502020204030204" pitchFamily="34" charset="0"/>
                <a:cs typeface="Calibri" panose="020F0502020204030204" pitchFamily="34" charset="0"/>
              </a:rPr>
              <a:t>A Note About Alcohol:</a:t>
            </a:r>
          </a:p>
        </p:txBody>
      </p:sp>
      <p:cxnSp>
        <p:nvCxnSpPr>
          <p:cNvPr id="10" name="Straight Connector 9">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148839"/>
            <a:ext cx="0" cy="32004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05EE292C-F02C-7448-CABB-4DD488E258E7}"/>
              </a:ext>
            </a:extLst>
          </p:cNvPr>
          <p:cNvSpPr>
            <a:spLocks noGrp="1"/>
          </p:cNvSpPr>
          <p:nvPr>
            <p:ph idx="1"/>
          </p:nvPr>
        </p:nvSpPr>
        <p:spPr>
          <a:xfrm>
            <a:off x="3671089" y="1175823"/>
            <a:ext cx="5292317" cy="5146431"/>
          </a:xfrm>
        </p:spPr>
        <p:txBody>
          <a:bodyPr anchor="ctr">
            <a:normAutofit/>
          </a:bodyPr>
          <a:lstStyle/>
          <a:p>
            <a:pPr algn="just">
              <a:lnSpc>
                <a:spcPct val="100000"/>
              </a:lnSpc>
              <a:spcAft>
                <a:spcPts val="576"/>
              </a:spcAft>
            </a:pPr>
            <a:endParaRPr lang="en-US" dirty="0">
              <a:effectLst/>
            </a:endParaRPr>
          </a:p>
          <a:p>
            <a:pPr marL="354013" lvl="2" indent="-342900" algn="just">
              <a:lnSpc>
                <a:spcPct val="100000"/>
              </a:lnSpc>
              <a:spcAft>
                <a:spcPts val="792"/>
              </a:spcAft>
            </a:pPr>
            <a:endParaRPr lang="en-US" sz="2200" dirty="0">
              <a:latin typeface="Calibri" panose="020F0502020204030204" pitchFamily="34" charset="0"/>
              <a:cs typeface="Calibri" panose="020F0502020204030204" pitchFamily="34" charset="0"/>
            </a:endParaRPr>
          </a:p>
        </p:txBody>
      </p:sp>
      <p:pic>
        <p:nvPicPr>
          <p:cNvPr id="6" name="Picture 2" descr="Free bottle detailed glass vector">
            <a:extLst>
              <a:ext uri="{FF2B5EF4-FFF2-40B4-BE49-F238E27FC236}">
                <a16:creationId xmlns:a16="http://schemas.microsoft.com/office/drawing/2014/main" id="{0B9BE855-0BEF-5AFC-40F5-3CEBE9B27A2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536249">
            <a:off x="1748335" y="4287131"/>
            <a:ext cx="1408527" cy="2817054"/>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2D689D33-C012-7526-A2CC-C28E70AEA094}"/>
              </a:ext>
            </a:extLst>
          </p:cNvPr>
          <p:cNvSpPr txBox="1"/>
          <p:nvPr/>
        </p:nvSpPr>
        <p:spPr>
          <a:xfrm>
            <a:off x="3671089" y="1856212"/>
            <a:ext cx="5191556" cy="3785652"/>
          </a:xfrm>
          <a:prstGeom prst="rect">
            <a:avLst/>
          </a:prstGeom>
          <a:noFill/>
        </p:spPr>
        <p:txBody>
          <a:bodyPr wrap="square">
            <a:spAutoFit/>
          </a:bodyPr>
          <a:lstStyle/>
          <a:p>
            <a:pPr algn="just" rtl="0">
              <a:lnSpc>
                <a:spcPct val="100000"/>
              </a:lnSpc>
              <a:spcAft>
                <a:spcPts val="576"/>
              </a:spcAft>
            </a:pPr>
            <a:r>
              <a:rPr lang="en-US" sz="2000" dirty="0">
                <a:effectLst/>
                <a:latin typeface="Calibri" panose="020F0502020204030204" pitchFamily="34" charset="0"/>
                <a:cs typeface="Calibri" panose="020F0502020204030204" pitchFamily="34" charset="0"/>
              </a:rPr>
              <a:t>“...alcohol intake is negatively associated with global brain volume measures, regional gray matter volumes, and white matter microstructure. Here, we show that the negative associations between alcohol intake and brain macrostructure and microstructure are already apparent in individuals consuming an average of </a:t>
            </a:r>
            <a:r>
              <a:rPr lang="en-US" sz="2000" u="sng" dirty="0">
                <a:effectLst/>
                <a:latin typeface="Calibri" panose="020F0502020204030204" pitchFamily="34" charset="0"/>
                <a:cs typeface="Calibri" panose="020F0502020204030204" pitchFamily="34" charset="0"/>
              </a:rPr>
              <a:t>only one to two daily alcohol units</a:t>
            </a:r>
            <a:r>
              <a:rPr lang="en-US" sz="2000" dirty="0">
                <a:effectLst/>
                <a:latin typeface="Calibri" panose="020F0502020204030204" pitchFamily="34" charset="0"/>
                <a:cs typeface="Calibri" panose="020F0502020204030204" pitchFamily="34" charset="0"/>
              </a:rPr>
              <a:t>, and become stronger as alcohol intake increases.” (Associations between alcohol consumption and gray and white matter volumes in the UK Biobank:)</a:t>
            </a:r>
          </a:p>
        </p:txBody>
      </p:sp>
    </p:spTree>
    <p:extLst>
      <p:ext uri="{BB962C8B-B14F-4D97-AF65-F5344CB8AC3E}">
        <p14:creationId xmlns:p14="http://schemas.microsoft.com/office/powerpoint/2010/main" val="35322693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3FD597F-891E-5698-B086-D993E72E190F}"/>
              </a:ext>
            </a:extLst>
          </p:cNvPr>
          <p:cNvSpPr>
            <a:spLocks noGrp="1"/>
          </p:cNvSpPr>
          <p:nvPr>
            <p:ph type="title"/>
          </p:nvPr>
        </p:nvSpPr>
        <p:spPr>
          <a:xfrm>
            <a:off x="515818" y="1600199"/>
            <a:ext cx="2771989" cy="4297680"/>
          </a:xfrm>
        </p:spPr>
        <p:txBody>
          <a:bodyPr anchor="ctr">
            <a:normAutofit/>
          </a:bodyPr>
          <a:lstStyle/>
          <a:p>
            <a:pPr algn="ctr"/>
            <a:r>
              <a:rPr lang="en-US" sz="2800" dirty="0">
                <a:latin typeface="Calibri" panose="020F0502020204030204" pitchFamily="34" charset="0"/>
                <a:cs typeface="Calibri" panose="020F0502020204030204" pitchFamily="34" charset="0"/>
              </a:rPr>
              <a:t>What About “Social Drinking?”</a:t>
            </a:r>
          </a:p>
        </p:txBody>
      </p:sp>
      <p:cxnSp>
        <p:nvCxnSpPr>
          <p:cNvPr id="10" name="Straight Connector 9">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148839"/>
            <a:ext cx="0" cy="32004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05EE292C-F02C-7448-CABB-4DD488E258E7}"/>
              </a:ext>
            </a:extLst>
          </p:cNvPr>
          <p:cNvSpPr>
            <a:spLocks noGrp="1"/>
          </p:cNvSpPr>
          <p:nvPr>
            <p:ph idx="1"/>
          </p:nvPr>
        </p:nvSpPr>
        <p:spPr>
          <a:xfrm>
            <a:off x="3671089" y="1175823"/>
            <a:ext cx="5292317" cy="5146431"/>
          </a:xfrm>
        </p:spPr>
        <p:txBody>
          <a:bodyPr anchor="ctr">
            <a:normAutofit/>
          </a:bodyPr>
          <a:lstStyle/>
          <a:p>
            <a:pPr marL="11113" lvl="2" indent="0" algn="just" rtl="0">
              <a:lnSpc>
                <a:spcPct val="100000"/>
              </a:lnSpc>
              <a:spcAft>
                <a:spcPts val="792"/>
              </a:spcAft>
              <a:buNone/>
            </a:pPr>
            <a:r>
              <a:rPr lang="en-US" sz="2200" u="sng" dirty="0">
                <a:latin typeface="Calibri" panose="020F0502020204030204" pitchFamily="34" charset="0"/>
                <a:cs typeface="Calibri" panose="020F0502020204030204" pitchFamily="34" charset="0"/>
              </a:rPr>
              <a:t>Wine in the Bible:</a:t>
            </a:r>
            <a:endParaRPr lang="en-US" dirty="0"/>
          </a:p>
          <a:p>
            <a:pPr algn="just">
              <a:lnSpc>
                <a:spcPct val="100000"/>
              </a:lnSpc>
              <a:spcAft>
                <a:spcPts val="576"/>
              </a:spcAft>
            </a:pPr>
            <a:r>
              <a:rPr lang="en-US" dirty="0">
                <a:effectLst/>
                <a:latin typeface="Calibri" panose="020F0502020204030204" pitchFamily="34" charset="0"/>
                <a:cs typeface="Calibri" panose="020F0502020204030204" pitchFamily="34" charset="0"/>
              </a:rPr>
              <a:t>There must be sugar and yeast present.</a:t>
            </a:r>
          </a:p>
          <a:p>
            <a:pPr algn="just">
              <a:lnSpc>
                <a:spcPct val="100000"/>
              </a:lnSpc>
              <a:spcAft>
                <a:spcPts val="576"/>
              </a:spcAft>
            </a:pPr>
            <a:r>
              <a:rPr lang="en-US" dirty="0">
                <a:effectLst/>
                <a:latin typeface="Calibri" panose="020F0502020204030204" pitchFamily="34" charset="0"/>
                <a:cs typeface="Calibri" panose="020F0502020204030204" pitchFamily="34" charset="0"/>
              </a:rPr>
              <a:t>The temperature should be between 50 and 75 degrees Fahrenheit.</a:t>
            </a:r>
          </a:p>
          <a:p>
            <a:pPr algn="just">
              <a:lnSpc>
                <a:spcPct val="100000"/>
              </a:lnSpc>
              <a:spcAft>
                <a:spcPts val="576"/>
              </a:spcAft>
            </a:pPr>
            <a:r>
              <a:rPr lang="en-US" dirty="0">
                <a:effectLst/>
                <a:latin typeface="Calibri" panose="020F0502020204030204" pitchFamily="34" charset="0"/>
                <a:cs typeface="Calibri" panose="020F0502020204030204" pitchFamily="34" charset="0"/>
              </a:rPr>
              <a:t>Too much water or too much sugar will impede or prevent the process.</a:t>
            </a:r>
          </a:p>
          <a:p>
            <a:pPr algn="just">
              <a:lnSpc>
                <a:spcPct val="100000"/>
              </a:lnSpc>
              <a:spcAft>
                <a:spcPts val="576"/>
              </a:spcAft>
            </a:pPr>
            <a:r>
              <a:rPr lang="en-US" dirty="0">
                <a:effectLst/>
                <a:latin typeface="Calibri" panose="020F0502020204030204" pitchFamily="34" charset="0"/>
                <a:cs typeface="Calibri" panose="020F0502020204030204" pitchFamily="34" charset="0"/>
              </a:rPr>
              <a:t>The quality of gluten (yeast) must be well regulated. Too much or too little will impede or prevent the process.</a:t>
            </a:r>
          </a:p>
          <a:p>
            <a:pPr algn="just">
              <a:lnSpc>
                <a:spcPct val="100000"/>
              </a:lnSpc>
              <a:spcAft>
                <a:spcPts val="576"/>
              </a:spcAft>
            </a:pPr>
            <a:r>
              <a:rPr lang="en-US" dirty="0">
                <a:effectLst/>
                <a:latin typeface="Calibri" panose="020F0502020204030204" pitchFamily="34" charset="0"/>
                <a:cs typeface="Calibri" panose="020F0502020204030204" pitchFamily="34" charset="0"/>
              </a:rPr>
              <a:t>It should be noted that when things go awry in this process you get vinegar not wine.</a:t>
            </a:r>
          </a:p>
          <a:p>
            <a:pPr marL="354013" lvl="2" indent="-342900" algn="just">
              <a:lnSpc>
                <a:spcPct val="100000"/>
              </a:lnSpc>
              <a:spcAft>
                <a:spcPts val="792"/>
              </a:spcAft>
            </a:pPr>
            <a:endParaRPr lang="en-US" sz="2200" dirty="0">
              <a:effectLst/>
              <a:latin typeface="Calibri" panose="020F0502020204030204" pitchFamily="34" charset="0"/>
              <a:cs typeface="Calibri" panose="020F0502020204030204" pitchFamily="34" charset="0"/>
            </a:endParaRPr>
          </a:p>
        </p:txBody>
      </p:sp>
      <p:pic>
        <p:nvPicPr>
          <p:cNvPr id="6" name="Picture 2" descr="Free bottle detailed glass vector">
            <a:extLst>
              <a:ext uri="{FF2B5EF4-FFF2-40B4-BE49-F238E27FC236}">
                <a16:creationId xmlns:a16="http://schemas.microsoft.com/office/drawing/2014/main" id="{0B9BE855-0BEF-5AFC-40F5-3CEBE9B27A2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536249">
            <a:off x="1748335" y="4287131"/>
            <a:ext cx="1408527" cy="28170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2378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3FD597F-891E-5698-B086-D993E72E190F}"/>
              </a:ext>
            </a:extLst>
          </p:cNvPr>
          <p:cNvSpPr>
            <a:spLocks noGrp="1"/>
          </p:cNvSpPr>
          <p:nvPr>
            <p:ph type="title"/>
          </p:nvPr>
        </p:nvSpPr>
        <p:spPr>
          <a:xfrm>
            <a:off x="515818" y="1600199"/>
            <a:ext cx="2771989" cy="4297680"/>
          </a:xfrm>
        </p:spPr>
        <p:txBody>
          <a:bodyPr anchor="ctr">
            <a:normAutofit/>
          </a:bodyPr>
          <a:lstStyle/>
          <a:p>
            <a:pPr algn="ctr"/>
            <a:r>
              <a:rPr lang="en-US" sz="2800" dirty="0">
                <a:latin typeface="Calibri" panose="020F0502020204030204" pitchFamily="34" charset="0"/>
                <a:cs typeface="Calibri" panose="020F0502020204030204" pitchFamily="34" charset="0"/>
              </a:rPr>
              <a:t>What About “Social Drinking?”</a:t>
            </a:r>
          </a:p>
        </p:txBody>
      </p:sp>
      <p:cxnSp>
        <p:nvCxnSpPr>
          <p:cNvPr id="10" name="Straight Connector 9">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148839"/>
            <a:ext cx="0" cy="32004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05EE292C-F02C-7448-CABB-4DD488E258E7}"/>
              </a:ext>
            </a:extLst>
          </p:cNvPr>
          <p:cNvSpPr>
            <a:spLocks noGrp="1"/>
          </p:cNvSpPr>
          <p:nvPr>
            <p:ph idx="1"/>
          </p:nvPr>
        </p:nvSpPr>
        <p:spPr>
          <a:xfrm>
            <a:off x="3671089" y="1011700"/>
            <a:ext cx="5292317" cy="5474677"/>
          </a:xfrm>
        </p:spPr>
        <p:txBody>
          <a:bodyPr anchor="ctr">
            <a:normAutofit/>
          </a:bodyPr>
          <a:lstStyle/>
          <a:p>
            <a:pPr marL="11113" lvl="2" indent="0" algn="just" rtl="0">
              <a:lnSpc>
                <a:spcPct val="100000"/>
              </a:lnSpc>
              <a:spcAft>
                <a:spcPts val="792"/>
              </a:spcAft>
              <a:buNone/>
            </a:pPr>
            <a:r>
              <a:rPr lang="en-US" sz="2200" u="sng" dirty="0">
                <a:latin typeface="Calibri" panose="020F0502020204030204" pitchFamily="34" charset="0"/>
                <a:cs typeface="Calibri" panose="020F0502020204030204" pitchFamily="34" charset="0"/>
              </a:rPr>
              <a:t>Wine in the Bible:</a:t>
            </a:r>
            <a:endParaRPr lang="en-US" dirty="0">
              <a:latin typeface="Calibri" panose="020F0502020204030204" pitchFamily="34" charset="0"/>
              <a:cs typeface="Calibri" panose="020F0502020204030204" pitchFamily="34" charset="0"/>
            </a:endParaRPr>
          </a:p>
          <a:p>
            <a:pPr marL="0" indent="0" algn="just">
              <a:lnSpc>
                <a:spcPct val="100000"/>
              </a:lnSpc>
              <a:spcAft>
                <a:spcPts val="576"/>
              </a:spcAft>
              <a:buNone/>
            </a:pPr>
            <a:r>
              <a:rPr lang="en-US" dirty="0">
                <a:latin typeface="Calibri" panose="020F0502020204030204" pitchFamily="34" charset="0"/>
                <a:cs typeface="Calibri" panose="020F0502020204030204" pitchFamily="34" charset="0"/>
              </a:rPr>
              <a:t>There were at least four ways of preventing fermentation:</a:t>
            </a:r>
          </a:p>
          <a:p>
            <a:pPr algn="just">
              <a:lnSpc>
                <a:spcPct val="100000"/>
              </a:lnSpc>
              <a:spcAft>
                <a:spcPts val="576"/>
              </a:spcAft>
            </a:pPr>
            <a:r>
              <a:rPr lang="en-US" dirty="0">
                <a:effectLst/>
                <a:latin typeface="Calibri" panose="020F0502020204030204" pitchFamily="34" charset="0"/>
                <a:cs typeface="Calibri" panose="020F0502020204030204" pitchFamily="34" charset="0"/>
              </a:rPr>
              <a:t>Boiling - Horace (born 65 BC) said “ there is no wine sweeter to drink than Lesbian; that it is like nectar and more resembled ambrosia than wine; that it was perfectly harmless and would not produce intoxication.”</a:t>
            </a:r>
            <a:endParaRPr lang="en-US" dirty="0">
              <a:latin typeface="Calibri" panose="020F0502020204030204" pitchFamily="34" charset="0"/>
              <a:cs typeface="Calibri" panose="020F0502020204030204" pitchFamily="34" charset="0"/>
            </a:endParaRPr>
          </a:p>
          <a:p>
            <a:pPr algn="just">
              <a:lnSpc>
                <a:spcPct val="100000"/>
              </a:lnSpc>
              <a:spcAft>
                <a:spcPts val="576"/>
              </a:spcAft>
            </a:pPr>
            <a:r>
              <a:rPr lang="en-US" dirty="0">
                <a:effectLst/>
                <a:latin typeface="Calibri" panose="020F0502020204030204" pitchFamily="34" charset="0"/>
                <a:cs typeface="Calibri" panose="020F0502020204030204" pitchFamily="34" charset="0"/>
              </a:rPr>
              <a:t>Filtration - Plutarch (born 60 AD) “Wine is rendered old or feeble in strength when it is frequently filtered.</a:t>
            </a:r>
          </a:p>
          <a:p>
            <a:pPr algn="just">
              <a:lnSpc>
                <a:spcPct val="100000"/>
              </a:lnSpc>
              <a:spcAft>
                <a:spcPts val="576"/>
              </a:spcAft>
            </a:pPr>
            <a:r>
              <a:rPr lang="en-US" dirty="0">
                <a:effectLst/>
                <a:latin typeface="Calibri" panose="020F0502020204030204" pitchFamily="34" charset="0"/>
                <a:cs typeface="Calibri" panose="020F0502020204030204" pitchFamily="34" charset="0"/>
              </a:rPr>
              <a:t>Subsidence</a:t>
            </a:r>
          </a:p>
          <a:p>
            <a:pPr algn="just">
              <a:lnSpc>
                <a:spcPct val="100000"/>
              </a:lnSpc>
              <a:spcAft>
                <a:spcPts val="576"/>
              </a:spcAft>
            </a:pPr>
            <a:r>
              <a:rPr lang="en-US" dirty="0">
                <a:latin typeface="Calibri" panose="020F0502020204030204" pitchFamily="34" charset="0"/>
                <a:cs typeface="Calibri" panose="020F0502020204030204" pitchFamily="34" charset="0"/>
              </a:rPr>
              <a:t>Fumigation</a:t>
            </a:r>
            <a:endParaRPr lang="en-US" dirty="0">
              <a:effectLst/>
              <a:latin typeface="Calibri" panose="020F0502020204030204" pitchFamily="34" charset="0"/>
              <a:cs typeface="Calibri" panose="020F0502020204030204" pitchFamily="34" charset="0"/>
            </a:endParaRPr>
          </a:p>
        </p:txBody>
      </p:sp>
      <p:pic>
        <p:nvPicPr>
          <p:cNvPr id="6" name="Picture 2" descr="Free bottle detailed glass vector">
            <a:extLst>
              <a:ext uri="{FF2B5EF4-FFF2-40B4-BE49-F238E27FC236}">
                <a16:creationId xmlns:a16="http://schemas.microsoft.com/office/drawing/2014/main" id="{0B9BE855-0BEF-5AFC-40F5-3CEBE9B27A2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536249">
            <a:off x="1748335" y="4287131"/>
            <a:ext cx="1408527" cy="28170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9114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3FD597F-891E-5698-B086-D993E72E190F}"/>
              </a:ext>
            </a:extLst>
          </p:cNvPr>
          <p:cNvSpPr>
            <a:spLocks noGrp="1"/>
          </p:cNvSpPr>
          <p:nvPr>
            <p:ph type="title"/>
          </p:nvPr>
        </p:nvSpPr>
        <p:spPr>
          <a:xfrm>
            <a:off x="515818" y="1600199"/>
            <a:ext cx="2771989" cy="4297680"/>
          </a:xfrm>
        </p:spPr>
        <p:txBody>
          <a:bodyPr anchor="ctr">
            <a:normAutofit/>
          </a:bodyPr>
          <a:lstStyle/>
          <a:p>
            <a:pPr algn="ctr"/>
            <a:r>
              <a:rPr lang="en-US" sz="2800" dirty="0">
                <a:latin typeface="Calibri" panose="020F0502020204030204" pitchFamily="34" charset="0"/>
                <a:cs typeface="Calibri" panose="020F0502020204030204" pitchFamily="34" charset="0"/>
              </a:rPr>
              <a:t>What About “Social Drinking?”</a:t>
            </a:r>
          </a:p>
        </p:txBody>
      </p:sp>
      <p:cxnSp>
        <p:nvCxnSpPr>
          <p:cNvPr id="10" name="Straight Connector 9">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148839"/>
            <a:ext cx="0" cy="32004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05EE292C-F02C-7448-CABB-4DD488E258E7}"/>
              </a:ext>
            </a:extLst>
          </p:cNvPr>
          <p:cNvSpPr>
            <a:spLocks noGrp="1"/>
          </p:cNvSpPr>
          <p:nvPr>
            <p:ph idx="1"/>
          </p:nvPr>
        </p:nvSpPr>
        <p:spPr>
          <a:xfrm>
            <a:off x="3671089" y="1011700"/>
            <a:ext cx="5292317" cy="5474677"/>
          </a:xfrm>
        </p:spPr>
        <p:txBody>
          <a:bodyPr anchor="ctr">
            <a:normAutofit/>
          </a:bodyPr>
          <a:lstStyle/>
          <a:p>
            <a:pPr marL="11113" lvl="2" indent="0" algn="just" rtl="0">
              <a:lnSpc>
                <a:spcPct val="100000"/>
              </a:lnSpc>
              <a:spcAft>
                <a:spcPts val="792"/>
              </a:spcAft>
              <a:buNone/>
            </a:pPr>
            <a:r>
              <a:rPr lang="en-US" sz="2200" u="sng" dirty="0">
                <a:latin typeface="Calibri" panose="020F0502020204030204" pitchFamily="34" charset="0"/>
                <a:cs typeface="Calibri" panose="020F0502020204030204" pitchFamily="34" charset="0"/>
              </a:rPr>
              <a:t>Wine in the Bible:</a:t>
            </a:r>
            <a:endParaRPr lang="en-US" dirty="0"/>
          </a:p>
          <a:p>
            <a:pPr marL="0" indent="0" algn="just">
              <a:lnSpc>
                <a:spcPct val="100000"/>
              </a:lnSpc>
              <a:spcAft>
                <a:spcPts val="576"/>
              </a:spcAft>
              <a:buNone/>
            </a:pPr>
            <a:r>
              <a:rPr lang="en-US" dirty="0"/>
              <a:t>Even fermented wine was heavily watered.</a:t>
            </a:r>
          </a:p>
          <a:p>
            <a:pPr algn="just">
              <a:lnSpc>
                <a:spcPct val="100000"/>
              </a:lnSpc>
              <a:spcAft>
                <a:spcPts val="576"/>
              </a:spcAft>
            </a:pPr>
            <a:r>
              <a:rPr lang="en-US" dirty="0">
                <a:effectLst/>
                <a:latin typeface="Calibri" panose="020F0502020204030204" pitchFamily="34" charset="0"/>
                <a:cs typeface="Calibri" panose="020F0502020204030204" pitchFamily="34" charset="0"/>
              </a:rPr>
              <a:t>Homer in the </a:t>
            </a:r>
            <a:r>
              <a:rPr lang="en-US" i="1" dirty="0">
                <a:effectLst/>
                <a:latin typeface="Calibri" panose="020F0502020204030204" pitchFamily="34" charset="0"/>
                <a:cs typeface="Calibri" panose="020F0502020204030204" pitchFamily="34" charset="0"/>
              </a:rPr>
              <a:t>Odyssey</a:t>
            </a:r>
            <a:r>
              <a:rPr lang="en-US" dirty="0">
                <a:effectLst/>
                <a:latin typeface="Calibri" panose="020F0502020204030204" pitchFamily="34" charset="0"/>
                <a:cs typeface="Calibri" panose="020F0502020204030204" pitchFamily="34" charset="0"/>
              </a:rPr>
              <a:t> refers to 20 to 1. </a:t>
            </a:r>
          </a:p>
          <a:p>
            <a:pPr algn="just">
              <a:lnSpc>
                <a:spcPct val="100000"/>
              </a:lnSpc>
              <a:spcAft>
                <a:spcPts val="576"/>
              </a:spcAft>
            </a:pPr>
            <a:r>
              <a:rPr lang="en-US" dirty="0">
                <a:effectLst/>
                <a:latin typeface="Calibri" panose="020F0502020204030204" pitchFamily="34" charset="0"/>
                <a:cs typeface="Calibri" panose="020F0502020204030204" pitchFamily="34" charset="0"/>
              </a:rPr>
              <a:t>Pliny in </a:t>
            </a:r>
            <a:r>
              <a:rPr lang="en-US" i="1" dirty="0">
                <a:effectLst/>
                <a:latin typeface="Calibri" panose="020F0502020204030204" pitchFamily="34" charset="0"/>
                <a:cs typeface="Calibri" panose="020F0502020204030204" pitchFamily="34" charset="0"/>
              </a:rPr>
              <a:t>Natural History</a:t>
            </a:r>
            <a:r>
              <a:rPr lang="en-US" dirty="0">
                <a:effectLst/>
                <a:latin typeface="Calibri" panose="020F0502020204030204" pitchFamily="34" charset="0"/>
                <a:cs typeface="Calibri" panose="020F0502020204030204" pitchFamily="34" charset="0"/>
              </a:rPr>
              <a:t> makes reference to 8 to 1 mixture. </a:t>
            </a:r>
          </a:p>
          <a:p>
            <a:pPr algn="just">
              <a:lnSpc>
                <a:spcPct val="100000"/>
              </a:lnSpc>
              <a:spcAft>
                <a:spcPts val="576"/>
              </a:spcAft>
            </a:pPr>
            <a:r>
              <a:rPr lang="en-US" dirty="0">
                <a:effectLst/>
                <a:latin typeface="Calibri" panose="020F0502020204030204" pitchFamily="34" charset="0"/>
                <a:cs typeface="Calibri" panose="020F0502020204030204" pitchFamily="34" charset="0"/>
              </a:rPr>
              <a:t>Aristophanes says that 3 to 2 was a strong mixture. (that would be about 5% alcohol) </a:t>
            </a:r>
          </a:p>
          <a:p>
            <a:pPr algn="just">
              <a:lnSpc>
                <a:spcPct val="100000"/>
              </a:lnSpc>
              <a:spcAft>
                <a:spcPts val="576"/>
              </a:spcAft>
            </a:pPr>
            <a:r>
              <a:rPr lang="en-US" dirty="0">
                <a:effectLst/>
                <a:latin typeface="Calibri" panose="020F0502020204030204" pitchFamily="34" charset="0"/>
                <a:cs typeface="Calibri" panose="020F0502020204030204" pitchFamily="34" charset="0"/>
              </a:rPr>
              <a:t>The Talmud refers to a mixture of 3 to 1 (At 3 to 1 you would have 2% alcohol or less). </a:t>
            </a:r>
          </a:p>
          <a:p>
            <a:pPr algn="just">
              <a:lnSpc>
                <a:spcPct val="100000"/>
              </a:lnSpc>
              <a:spcAft>
                <a:spcPts val="576"/>
              </a:spcAft>
            </a:pPr>
            <a:r>
              <a:rPr lang="en-US" dirty="0">
                <a:effectLst/>
                <a:latin typeface="Calibri" panose="020F0502020204030204" pitchFamily="34" charset="0"/>
                <a:cs typeface="Calibri" panose="020F0502020204030204" pitchFamily="34" charset="0"/>
              </a:rPr>
              <a:t>Plutarch states “we call the mixture wine, although the larger of the component parts is water.” </a:t>
            </a:r>
          </a:p>
        </p:txBody>
      </p:sp>
      <p:pic>
        <p:nvPicPr>
          <p:cNvPr id="6" name="Picture 2" descr="Free bottle detailed glass vector">
            <a:extLst>
              <a:ext uri="{FF2B5EF4-FFF2-40B4-BE49-F238E27FC236}">
                <a16:creationId xmlns:a16="http://schemas.microsoft.com/office/drawing/2014/main" id="{0B9BE855-0BEF-5AFC-40F5-3CEBE9B27A2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536249">
            <a:off x="1748335" y="4287131"/>
            <a:ext cx="1408527" cy="28170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22169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3FD597F-891E-5698-B086-D993E72E190F}"/>
              </a:ext>
            </a:extLst>
          </p:cNvPr>
          <p:cNvSpPr>
            <a:spLocks noGrp="1"/>
          </p:cNvSpPr>
          <p:nvPr>
            <p:ph type="title"/>
          </p:nvPr>
        </p:nvSpPr>
        <p:spPr>
          <a:xfrm>
            <a:off x="515818" y="1600199"/>
            <a:ext cx="2771989" cy="4297680"/>
          </a:xfrm>
        </p:spPr>
        <p:txBody>
          <a:bodyPr anchor="ctr">
            <a:normAutofit/>
          </a:bodyPr>
          <a:lstStyle/>
          <a:p>
            <a:pPr algn="ctr"/>
            <a:r>
              <a:rPr lang="en-US" sz="2800" dirty="0">
                <a:latin typeface="Calibri" panose="020F0502020204030204" pitchFamily="34" charset="0"/>
                <a:cs typeface="Calibri" panose="020F0502020204030204" pitchFamily="34" charset="0"/>
              </a:rPr>
              <a:t>What Does The Bible Say?</a:t>
            </a:r>
          </a:p>
        </p:txBody>
      </p:sp>
      <p:cxnSp>
        <p:nvCxnSpPr>
          <p:cNvPr id="10" name="Straight Connector 9">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148839"/>
            <a:ext cx="0" cy="32004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05EE292C-F02C-7448-CABB-4DD488E258E7}"/>
              </a:ext>
            </a:extLst>
          </p:cNvPr>
          <p:cNvSpPr>
            <a:spLocks noGrp="1"/>
          </p:cNvSpPr>
          <p:nvPr>
            <p:ph idx="1"/>
          </p:nvPr>
        </p:nvSpPr>
        <p:spPr>
          <a:xfrm>
            <a:off x="3671089" y="480646"/>
            <a:ext cx="5379124" cy="6295292"/>
          </a:xfrm>
        </p:spPr>
        <p:txBody>
          <a:bodyPr anchor="ctr">
            <a:normAutofit/>
          </a:bodyPr>
          <a:lstStyle/>
          <a:p>
            <a:pPr marL="0" indent="0" algn="just">
              <a:lnSpc>
                <a:spcPct val="100000"/>
              </a:lnSpc>
              <a:spcAft>
                <a:spcPts val="792"/>
              </a:spcAft>
              <a:buNone/>
            </a:pPr>
            <a:r>
              <a:rPr lang="en-US" sz="1900" dirty="0">
                <a:effectLst/>
                <a:latin typeface="Calibri" panose="020F0502020204030204" pitchFamily="34" charset="0"/>
                <a:cs typeface="Calibri" panose="020F0502020204030204" pitchFamily="34" charset="0"/>
              </a:rPr>
              <a:t>“For the time already past is sufficient for you to have carried out the desire of the Gentiles, having pursued a course of sensuality, lusts, drunkenness, carousing, drinking parties and abominable idolatries.” (1 Peter 4:3)</a:t>
            </a:r>
          </a:p>
          <a:p>
            <a:pPr marL="0" indent="0" algn="just">
              <a:lnSpc>
                <a:spcPct val="100000"/>
              </a:lnSpc>
              <a:spcAft>
                <a:spcPts val="792"/>
              </a:spcAft>
              <a:buNone/>
            </a:pPr>
            <a:r>
              <a:rPr lang="en-US" sz="1900" dirty="0">
                <a:effectLst/>
                <a:latin typeface="Calibri" panose="020F0502020204030204" pitchFamily="34" charset="0"/>
                <a:cs typeface="Calibri" panose="020F0502020204030204" pitchFamily="34" charset="0"/>
              </a:rPr>
              <a:t>“Who has woe? Who has sorrow? Who has contentions? Who has complaining? Who has wounds without cause? Who has redness of eyes? Those who linger long over wine, Those who go to taste mixed wine. Do not look on the wine when it is red, When it sparkles in the cup, When it goes down smoothly; At the last it bites like a serpent And stings like a viper. Your eyes will see strange things And your mind will utter perverse things. And you will be like one who lies down in the middle of the sea, Or like one who lies down on the top of a mast. "They struck me, but I did not become ill; They beat me, but I did not know it. When shall I awake? I will seek another drink.” (Proverbs 23:29-35)</a:t>
            </a:r>
          </a:p>
        </p:txBody>
      </p:sp>
      <p:pic>
        <p:nvPicPr>
          <p:cNvPr id="6" name="Picture 2" descr="Free bottle detailed glass vector">
            <a:extLst>
              <a:ext uri="{FF2B5EF4-FFF2-40B4-BE49-F238E27FC236}">
                <a16:creationId xmlns:a16="http://schemas.microsoft.com/office/drawing/2014/main" id="{0B9BE855-0BEF-5AFC-40F5-3CEBE9B27A2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536249">
            <a:off x="1748335" y="4287131"/>
            <a:ext cx="1408527" cy="28170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3626668"/>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{D51FB2AC-8D60-E947-9A49-C6651607F72E}tf10001120</Template>
  <TotalTime>1148</TotalTime>
  <Words>1072</Words>
  <Application>Microsoft Macintosh PowerPoint</Application>
  <PresentationFormat>On-screen Show (4:3)</PresentationFormat>
  <Paragraphs>49</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Gill Sans MT</vt:lpstr>
      <vt:lpstr>Gallery</vt:lpstr>
      <vt:lpstr>The Deeds of the Flesh</vt:lpstr>
      <vt:lpstr>The Deeds of the Flesh:</vt:lpstr>
      <vt:lpstr>Drunkenness &amp; Carousing:</vt:lpstr>
      <vt:lpstr>A Note About Alcohol:</vt:lpstr>
      <vt:lpstr>A Note About Alcohol:</vt:lpstr>
      <vt:lpstr>What About “Social Drinking?”</vt:lpstr>
      <vt:lpstr>What About “Social Drinking?”</vt:lpstr>
      <vt:lpstr>What About “Social Drinking?”</vt:lpstr>
      <vt:lpstr>What Does The Bible Say?</vt:lpstr>
      <vt:lpstr>Still Not Convinced?</vt:lpstr>
      <vt:lpstr>Still Not Convinced?</vt:lpstr>
      <vt:lpstr>Alcohol is a spirit, but it is not spiritual!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Deeds of the Flesh</dc:title>
  <dc:creator>Sid Latham</dc:creator>
  <cp:lastModifiedBy>Sid Latham</cp:lastModifiedBy>
  <cp:revision>7</cp:revision>
  <dcterms:created xsi:type="dcterms:W3CDTF">2023-08-18T13:07:04Z</dcterms:created>
  <dcterms:modified xsi:type="dcterms:W3CDTF">2023-12-31T11:46:28Z</dcterms:modified>
</cp:coreProperties>
</file>