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0" r:id="rId4"/>
    <p:sldId id="269" r:id="rId5"/>
    <p:sldId id="271" r:id="rId6"/>
    <p:sldId id="273" r:id="rId7"/>
    <p:sldId id="274" r:id="rId8"/>
    <p:sldId id="272" r:id="rId9"/>
    <p:sldId id="27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4660"/>
  </p:normalViewPr>
  <p:slideViewPr>
    <p:cSldViewPr snapToGrid="0">
      <p:cViewPr varScale="1">
        <p:scale>
          <a:sx n="58" d="100"/>
          <a:sy n="58" d="100"/>
        </p:scale>
        <p:origin x="56" y="1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F444-9399-47FF-9163-B419953B503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67-B325-465E-B299-C1D1D1072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514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F444-9399-47FF-9163-B419953B503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67-B325-465E-B299-C1D1D1072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44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F444-9399-47FF-9163-B419953B503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67-B325-465E-B299-C1D1D1072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15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F444-9399-47FF-9163-B419953B503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67-B325-465E-B299-C1D1D1072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41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F444-9399-47FF-9163-B419953B503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67-B325-465E-B299-C1D1D1072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795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F444-9399-47FF-9163-B419953B503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67-B325-465E-B299-C1D1D1072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020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F444-9399-47FF-9163-B419953B503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67-B325-465E-B299-C1D1D1072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77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F444-9399-47FF-9163-B419953B503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67-B325-465E-B299-C1D1D1072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70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F444-9399-47FF-9163-B419953B503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67-B325-465E-B299-C1D1D1072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470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F444-9399-47FF-9163-B419953B503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67-B325-465E-B299-C1D1D1072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558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4F444-9399-47FF-9163-B419953B503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3A67-B325-465E-B299-C1D1D1072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4F444-9399-47FF-9163-B419953B5030}" type="datetimeFigureOut">
              <a:rPr lang="en-US" smtClean="0"/>
              <a:t>10/15/2023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03A67-B325-465E-B299-C1D1D1072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645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8C122E-8E5F-4824-B02A-DD0103893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407" y="280988"/>
            <a:ext cx="4163483" cy="62193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5A1676F-D679-4883-AECF-D3AF26E22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90808" y="3293998"/>
            <a:ext cx="4217238" cy="28583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47D334-3B84-48E7-80FA-09DF16513E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808" y="280988"/>
            <a:ext cx="4229099" cy="285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56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now&#10;&#10;Description generated with high confidence">
            <a:extLst>
              <a:ext uri="{FF2B5EF4-FFF2-40B4-BE49-F238E27FC236}">
                <a16:creationId xmlns:a16="http://schemas.microsoft.com/office/drawing/2014/main" id="{A0EB8C62-C3E9-41D4-A667-58DF1C2A64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FE3FF96-94C0-443F-8D05-30560E592E62}"/>
              </a:ext>
            </a:extLst>
          </p:cNvPr>
          <p:cNvSpPr/>
          <p:nvPr/>
        </p:nvSpPr>
        <p:spPr>
          <a:xfrm>
            <a:off x="389530" y="319998"/>
            <a:ext cx="838510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600" b="1" dirty="0">
                <a:solidFill>
                  <a:srgbClr val="2F3432"/>
                </a:solidFill>
                <a:latin typeface="Arial Narrow" panose="020B0606020202030204" pitchFamily="34" charset="0"/>
              </a:rPr>
              <a:t>The Call to Encouragement</a:t>
            </a:r>
          </a:p>
          <a:p>
            <a:endParaRPr lang="en-US" sz="2400" b="1" dirty="0">
              <a:solidFill>
                <a:srgbClr val="2F3432"/>
              </a:solidFill>
              <a:latin typeface="Arial Narrow" panose="020B0606020202030204" pitchFamily="34" charset="0"/>
            </a:endParaRPr>
          </a:p>
          <a:p>
            <a:endParaRPr lang="en-US" sz="800" dirty="0">
              <a:solidFill>
                <a:srgbClr val="2F3432"/>
              </a:solidFill>
              <a:latin typeface="Arial Narrow" panose="020B0606020202030204" pitchFamily="34" charset="0"/>
            </a:endParaRPr>
          </a:p>
          <a:p>
            <a:endParaRPr lang="en-US" sz="1600" dirty="0">
              <a:solidFill>
                <a:srgbClr val="2F343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600" b="1" dirty="0">
                <a:solidFill>
                  <a:srgbClr val="2F3432"/>
                </a:solidFill>
                <a:latin typeface="Arial Narrow" panose="020B0606020202030204" pitchFamily="34" charset="0"/>
              </a:rPr>
              <a:t>1 Thessalonians 5:11  </a:t>
            </a:r>
          </a:p>
          <a:p>
            <a:pPr algn="ctr"/>
            <a:r>
              <a:rPr lang="en-US" sz="3600" dirty="0">
                <a:solidFill>
                  <a:srgbClr val="2F3432"/>
                </a:solidFill>
                <a:latin typeface="Arial Narrow" panose="020B0606020202030204" pitchFamily="34" charset="0"/>
              </a:rPr>
              <a:t>Therefore encourage one another and build one another up, just as you are doing. </a:t>
            </a:r>
          </a:p>
          <a:p>
            <a:pPr algn="ctr"/>
            <a:endParaRPr lang="en-US" dirty="0">
              <a:solidFill>
                <a:srgbClr val="2F3432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600" b="1" dirty="0">
                <a:solidFill>
                  <a:srgbClr val="2F3432"/>
                </a:solidFill>
                <a:latin typeface="Arial Narrow" panose="020B0606020202030204" pitchFamily="34" charset="0"/>
              </a:rPr>
              <a:t>Hebrews 3:13 </a:t>
            </a:r>
          </a:p>
          <a:p>
            <a:pPr algn="ctr"/>
            <a:r>
              <a:rPr lang="en-US" sz="3600" dirty="0">
                <a:solidFill>
                  <a:srgbClr val="2F3432"/>
                </a:solidFill>
                <a:latin typeface="Arial Narrow" panose="020B0606020202030204" pitchFamily="34" charset="0"/>
              </a:rPr>
              <a:t>But exhort one another every day, as long as it is called “today,” that none of you may be hardened by the deceitfulness of sin. </a:t>
            </a:r>
          </a:p>
        </p:txBody>
      </p:sp>
    </p:spTree>
    <p:extLst>
      <p:ext uri="{BB962C8B-B14F-4D97-AF65-F5344CB8AC3E}">
        <p14:creationId xmlns:p14="http://schemas.microsoft.com/office/powerpoint/2010/main" val="13626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now&#10;&#10;Description generated with high confidence">
            <a:extLst>
              <a:ext uri="{FF2B5EF4-FFF2-40B4-BE49-F238E27FC236}">
                <a16:creationId xmlns:a16="http://schemas.microsoft.com/office/drawing/2014/main" id="{A0EB8C62-C3E9-41D4-A667-58DF1C2A64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FE3FF96-94C0-443F-8D05-30560E592E62}"/>
              </a:ext>
            </a:extLst>
          </p:cNvPr>
          <p:cNvSpPr/>
          <p:nvPr/>
        </p:nvSpPr>
        <p:spPr>
          <a:xfrm>
            <a:off x="379447" y="2690336"/>
            <a:ext cx="8385106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2F3432"/>
                </a:solidFill>
                <a:latin typeface="Arial Narrow" panose="020B0606020202030204" pitchFamily="34" charset="0"/>
              </a:rPr>
              <a:t>Encouragement</a:t>
            </a:r>
            <a:r>
              <a:rPr lang="en-US" sz="2800" b="1" dirty="0">
                <a:solidFill>
                  <a:srgbClr val="2F3432"/>
                </a:solidFill>
                <a:latin typeface="Arial Narrow" panose="020B0606020202030204" pitchFamily="34" charset="0"/>
              </a:rPr>
              <a:t> </a:t>
            </a:r>
            <a:r>
              <a:rPr lang="en-US" sz="4000" b="1" dirty="0">
                <a:solidFill>
                  <a:srgbClr val="2F3432"/>
                </a:solidFill>
                <a:latin typeface="Arial Narrow" panose="020B0606020202030204" pitchFamily="34" charset="0"/>
              </a:rPr>
              <a:t>helps us stay focused on, and grow closer to God. </a:t>
            </a:r>
          </a:p>
          <a:p>
            <a:endParaRPr lang="en-US" dirty="0">
              <a:solidFill>
                <a:srgbClr val="2F343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5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now&#10;&#10;Description generated with high confidence">
            <a:extLst>
              <a:ext uri="{FF2B5EF4-FFF2-40B4-BE49-F238E27FC236}">
                <a16:creationId xmlns:a16="http://schemas.microsoft.com/office/drawing/2014/main" id="{A0EB8C62-C3E9-41D4-A667-58DF1C2A64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FE3FF96-94C0-443F-8D05-30560E592E62}"/>
              </a:ext>
            </a:extLst>
          </p:cNvPr>
          <p:cNvSpPr/>
          <p:nvPr/>
        </p:nvSpPr>
        <p:spPr>
          <a:xfrm>
            <a:off x="415477" y="528206"/>
            <a:ext cx="8313045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2F3432"/>
                </a:solidFill>
                <a:latin typeface="Arial Narrow" panose="020B0606020202030204" pitchFamily="34" charset="0"/>
              </a:rPr>
              <a:t>Hebrews 10:19-25</a:t>
            </a:r>
          </a:p>
          <a:p>
            <a:endParaRPr lang="en-US" sz="700" dirty="0">
              <a:solidFill>
                <a:srgbClr val="2F3432"/>
              </a:solidFill>
              <a:latin typeface="Arial Narrow" panose="020B0606020202030204" pitchFamily="34" charset="0"/>
            </a:endParaRPr>
          </a:p>
          <a:p>
            <a:r>
              <a:rPr lang="en-US" sz="2800" baseline="30000" dirty="0">
                <a:solidFill>
                  <a:srgbClr val="2F3432"/>
                </a:solidFill>
                <a:latin typeface="Arial Narrow" panose="020B0606020202030204" pitchFamily="34" charset="0"/>
              </a:rPr>
              <a:t>19 </a:t>
            </a:r>
            <a:r>
              <a:rPr lang="en-US" sz="2800" dirty="0">
                <a:solidFill>
                  <a:srgbClr val="2F3432"/>
                </a:solidFill>
                <a:latin typeface="Arial Narrow" panose="020B0606020202030204" pitchFamily="34" charset="0"/>
              </a:rPr>
              <a:t>Therefore, brothers, since we have confidence to enter the holy places by the blood of Jesus, </a:t>
            </a:r>
            <a:r>
              <a:rPr lang="en-US" sz="2800" baseline="30000" dirty="0">
                <a:solidFill>
                  <a:srgbClr val="2F3432"/>
                </a:solidFill>
                <a:latin typeface="Arial Narrow" panose="020B0606020202030204" pitchFamily="34" charset="0"/>
              </a:rPr>
              <a:t>20</a:t>
            </a:r>
            <a:r>
              <a:rPr lang="en-US" sz="2800" dirty="0">
                <a:solidFill>
                  <a:srgbClr val="2F3432"/>
                </a:solidFill>
                <a:latin typeface="Arial Narrow" panose="020B0606020202030204" pitchFamily="34" charset="0"/>
              </a:rPr>
              <a:t> by the new and living way that he opened for us through the curtain, that is, through his flesh, </a:t>
            </a:r>
            <a:r>
              <a:rPr lang="en-US" sz="2800" baseline="30000" dirty="0">
                <a:solidFill>
                  <a:srgbClr val="2F3432"/>
                </a:solidFill>
                <a:latin typeface="Arial Narrow" panose="020B0606020202030204" pitchFamily="34" charset="0"/>
              </a:rPr>
              <a:t>21</a:t>
            </a:r>
            <a:r>
              <a:rPr lang="en-US" sz="2800" dirty="0">
                <a:solidFill>
                  <a:srgbClr val="2F3432"/>
                </a:solidFill>
                <a:latin typeface="Arial Narrow" panose="020B0606020202030204" pitchFamily="34" charset="0"/>
              </a:rPr>
              <a:t> and since we have a great priest over the house of God, </a:t>
            </a:r>
            <a:r>
              <a:rPr lang="en-US" sz="2800" baseline="30000" dirty="0">
                <a:solidFill>
                  <a:srgbClr val="2F3432"/>
                </a:solidFill>
                <a:latin typeface="Arial Narrow" panose="020B0606020202030204" pitchFamily="34" charset="0"/>
              </a:rPr>
              <a:t>22</a:t>
            </a:r>
            <a:r>
              <a:rPr lang="en-US" sz="2800" dirty="0">
                <a:solidFill>
                  <a:srgbClr val="2F3432"/>
                </a:solidFill>
                <a:latin typeface="Arial Narrow" panose="020B0606020202030204" pitchFamily="34" charset="0"/>
              </a:rPr>
              <a:t> let us draw near with a true heart in full assurance of faith, with our hearts sprinkled clean from an evil conscience and our bodies washed with pure water. </a:t>
            </a:r>
            <a:r>
              <a:rPr lang="en-US" sz="2800" baseline="30000" dirty="0">
                <a:solidFill>
                  <a:srgbClr val="2F3432"/>
                </a:solidFill>
                <a:latin typeface="Arial Narrow" panose="020B0606020202030204" pitchFamily="34" charset="0"/>
              </a:rPr>
              <a:t>23</a:t>
            </a:r>
            <a:r>
              <a:rPr lang="en-US" sz="2800" dirty="0">
                <a:solidFill>
                  <a:srgbClr val="2F3432"/>
                </a:solidFill>
                <a:latin typeface="Arial Narrow" panose="020B0606020202030204" pitchFamily="34" charset="0"/>
              </a:rPr>
              <a:t> Let us hold fast the confession of our hope without wavering, for he who promised is faithful. </a:t>
            </a:r>
            <a:r>
              <a:rPr lang="en-US" sz="2800" baseline="30000" dirty="0">
                <a:solidFill>
                  <a:srgbClr val="2F3432"/>
                </a:solidFill>
                <a:latin typeface="Arial Narrow" panose="020B0606020202030204" pitchFamily="34" charset="0"/>
              </a:rPr>
              <a:t>24</a:t>
            </a:r>
            <a:r>
              <a:rPr lang="en-US" sz="2800" dirty="0">
                <a:solidFill>
                  <a:srgbClr val="2F3432"/>
                </a:solidFill>
                <a:latin typeface="Arial Narrow" panose="020B0606020202030204" pitchFamily="34" charset="0"/>
              </a:rPr>
              <a:t> And let us consider how to stir up one another to love and good works, </a:t>
            </a:r>
            <a:r>
              <a:rPr lang="en-US" sz="2800" baseline="30000" dirty="0">
                <a:solidFill>
                  <a:srgbClr val="2F3432"/>
                </a:solidFill>
                <a:latin typeface="Arial Narrow" panose="020B0606020202030204" pitchFamily="34" charset="0"/>
              </a:rPr>
              <a:t>25</a:t>
            </a:r>
            <a:r>
              <a:rPr lang="en-US" sz="2800" dirty="0">
                <a:solidFill>
                  <a:srgbClr val="2F3432"/>
                </a:solidFill>
                <a:latin typeface="Arial Narrow" panose="020B0606020202030204" pitchFamily="34" charset="0"/>
              </a:rPr>
              <a:t> not neglecting to meet together, as is the habit of some, but encouraging one another, and all the more as you see the Day drawing near.</a:t>
            </a:r>
          </a:p>
        </p:txBody>
      </p:sp>
    </p:spTree>
    <p:extLst>
      <p:ext uri="{BB962C8B-B14F-4D97-AF65-F5344CB8AC3E}">
        <p14:creationId xmlns:p14="http://schemas.microsoft.com/office/powerpoint/2010/main" val="260683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now&#10;&#10;Description generated with high confidence">
            <a:extLst>
              <a:ext uri="{FF2B5EF4-FFF2-40B4-BE49-F238E27FC236}">
                <a16:creationId xmlns:a16="http://schemas.microsoft.com/office/drawing/2014/main" id="{A0EB8C62-C3E9-41D4-A667-58DF1C2A64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FE3FF96-94C0-443F-8D05-30560E592E62}"/>
              </a:ext>
            </a:extLst>
          </p:cNvPr>
          <p:cNvSpPr/>
          <p:nvPr/>
        </p:nvSpPr>
        <p:spPr>
          <a:xfrm>
            <a:off x="389530" y="319998"/>
            <a:ext cx="838510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srgbClr val="2F3432"/>
                </a:solidFill>
                <a:latin typeface="Arial Narrow" panose="020B0606020202030204" pitchFamily="34" charset="0"/>
              </a:rPr>
              <a:t>Each of Us Need to be…</a:t>
            </a:r>
          </a:p>
          <a:p>
            <a:pPr algn="r"/>
            <a:endParaRPr lang="en-US" sz="3200" b="1" dirty="0">
              <a:solidFill>
                <a:srgbClr val="2F3432"/>
              </a:solidFill>
              <a:latin typeface="Arial Narrow" panose="020B0606020202030204" pitchFamily="34" charset="0"/>
            </a:endParaRPr>
          </a:p>
          <a:p>
            <a:r>
              <a:rPr lang="en-US" sz="3200" b="1" dirty="0">
                <a:solidFill>
                  <a:srgbClr val="2F3432"/>
                </a:solidFill>
                <a:latin typeface="Arial Narrow" panose="020B0606020202030204" pitchFamily="34" charset="0"/>
              </a:rPr>
              <a:t>Encouraged in Faith (v. 22)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2F3432"/>
                </a:solidFill>
                <a:latin typeface="Arial Narrow" panose="020B0606020202030204" pitchFamily="34" charset="0"/>
              </a:rPr>
              <a:t>2 Pet. 1:5-8; Acts 14:21-22; 15:36, 41; Rom. 1:11-12</a:t>
            </a:r>
          </a:p>
          <a:p>
            <a:endParaRPr lang="en-US" sz="1600" dirty="0">
              <a:solidFill>
                <a:srgbClr val="2F3432"/>
              </a:solidFill>
              <a:latin typeface="Arial Narrow" panose="020B0606020202030204" pitchFamily="34" charset="0"/>
            </a:endParaRPr>
          </a:p>
          <a:p>
            <a:r>
              <a:rPr lang="en-US" sz="3200" b="1">
                <a:solidFill>
                  <a:srgbClr val="2F3432"/>
                </a:solidFill>
                <a:latin typeface="Arial Narrow" panose="020B0606020202030204" pitchFamily="34" charset="0"/>
              </a:rPr>
              <a:t>Encouraged in </a:t>
            </a:r>
            <a:r>
              <a:rPr lang="en-US" sz="3200" b="1" dirty="0">
                <a:solidFill>
                  <a:srgbClr val="2F3432"/>
                </a:solidFill>
                <a:latin typeface="Arial Narrow" panose="020B0606020202030204" pitchFamily="34" charset="0"/>
              </a:rPr>
              <a:t>Hope (v. 23)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2F3432"/>
                </a:solidFill>
                <a:latin typeface="Arial Narrow" panose="020B0606020202030204" pitchFamily="34" charset="0"/>
              </a:rPr>
              <a:t>The bridegroom is coming for His bride!</a:t>
            </a: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2F3432"/>
                </a:solidFill>
                <a:latin typeface="Arial Narrow" panose="020B0606020202030204" pitchFamily="34" charset="0"/>
              </a:rPr>
              <a:t>We can be confident in this!</a:t>
            </a:r>
          </a:p>
          <a:p>
            <a:pPr marL="914400" lvl="1" indent="-457200">
              <a:buFontTx/>
              <a:buChar char="-"/>
            </a:pPr>
            <a:r>
              <a:rPr lang="en-US" sz="3200" dirty="0">
                <a:solidFill>
                  <a:srgbClr val="2F3432"/>
                </a:solidFill>
                <a:latin typeface="Arial Narrow" panose="020B0606020202030204" pitchFamily="34" charset="0"/>
              </a:rPr>
              <a:t>He who promised is faithful (v. 23b; cf. Ps. 36:5)</a:t>
            </a:r>
          </a:p>
          <a:p>
            <a:endParaRPr lang="en-US" sz="1600" dirty="0">
              <a:solidFill>
                <a:srgbClr val="2F3432"/>
              </a:solidFill>
              <a:latin typeface="Arial Narrow" panose="020B0606020202030204" pitchFamily="34" charset="0"/>
            </a:endParaRPr>
          </a:p>
          <a:p>
            <a:r>
              <a:rPr lang="en-US" sz="3200" b="1" dirty="0">
                <a:solidFill>
                  <a:srgbClr val="2F3432"/>
                </a:solidFill>
                <a:latin typeface="Arial Narrow" panose="020B0606020202030204" pitchFamily="34" charset="0"/>
              </a:rPr>
              <a:t>Encouraged to Love and Good Works (v. 24)</a:t>
            </a:r>
            <a:endParaRPr lang="en-US" sz="3200" dirty="0">
              <a:solidFill>
                <a:srgbClr val="2F3432"/>
              </a:solidFill>
              <a:latin typeface="Arial Narrow" panose="020B0606020202030204" pitchFamily="34" charset="0"/>
            </a:endParaRPr>
          </a:p>
          <a:p>
            <a:pPr marL="457200" indent="-457200">
              <a:buFontTx/>
              <a:buChar char="-"/>
            </a:pPr>
            <a:r>
              <a:rPr lang="en-US" sz="3200" dirty="0">
                <a:solidFill>
                  <a:srgbClr val="2F3432"/>
                </a:solidFill>
                <a:latin typeface="Arial Narrow" panose="020B0606020202030204" pitchFamily="34" charset="0"/>
              </a:rPr>
              <a:t>Col. 3:14; 1 Cor. 13:13</a:t>
            </a:r>
          </a:p>
          <a:p>
            <a:pPr marL="457200" indent="-457200">
              <a:buFontTx/>
              <a:buChar char="-"/>
            </a:pPr>
            <a:endParaRPr lang="en-US" sz="3200" b="1" dirty="0">
              <a:solidFill>
                <a:srgbClr val="2F343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7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now&#10;&#10;Description generated with high confidence">
            <a:extLst>
              <a:ext uri="{FF2B5EF4-FFF2-40B4-BE49-F238E27FC236}">
                <a16:creationId xmlns:a16="http://schemas.microsoft.com/office/drawing/2014/main" id="{A0EB8C62-C3E9-41D4-A667-58DF1C2A64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FE3FF96-94C0-443F-8D05-30560E592E62}"/>
              </a:ext>
            </a:extLst>
          </p:cNvPr>
          <p:cNvSpPr/>
          <p:nvPr/>
        </p:nvSpPr>
        <p:spPr>
          <a:xfrm>
            <a:off x="415477" y="528206"/>
            <a:ext cx="831304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F3432"/>
                </a:solidFill>
                <a:latin typeface="Arial Narrow" panose="020B0606020202030204" pitchFamily="34" charset="0"/>
              </a:rPr>
              <a:t>Hebrews 10:24-25</a:t>
            </a:r>
          </a:p>
          <a:p>
            <a:endParaRPr lang="en-US" sz="800" dirty="0">
              <a:solidFill>
                <a:srgbClr val="2F3432"/>
              </a:solidFill>
              <a:latin typeface="Arial Narrow" panose="020B0606020202030204" pitchFamily="34" charset="0"/>
            </a:endParaRPr>
          </a:p>
          <a:p>
            <a:r>
              <a:rPr lang="en-US" sz="3200" baseline="30000" dirty="0">
                <a:solidFill>
                  <a:srgbClr val="2F3432"/>
                </a:solidFill>
                <a:latin typeface="Arial Narrow" panose="020B0606020202030204" pitchFamily="34" charset="0"/>
              </a:rPr>
              <a:t>24</a:t>
            </a:r>
            <a:r>
              <a:rPr lang="en-US" sz="3200" dirty="0">
                <a:solidFill>
                  <a:srgbClr val="2F3432"/>
                </a:solidFill>
                <a:latin typeface="Arial Narrow" panose="020B0606020202030204" pitchFamily="34" charset="0"/>
              </a:rPr>
              <a:t> And let us consider how to stir up one another to love and good works, </a:t>
            </a:r>
            <a:r>
              <a:rPr lang="en-US" sz="3200" baseline="30000" dirty="0">
                <a:solidFill>
                  <a:srgbClr val="2F3432"/>
                </a:solidFill>
                <a:latin typeface="Arial Narrow" panose="020B0606020202030204" pitchFamily="34" charset="0"/>
              </a:rPr>
              <a:t>25</a:t>
            </a:r>
            <a:r>
              <a:rPr lang="en-US" sz="3200" dirty="0">
                <a:solidFill>
                  <a:srgbClr val="2F3432"/>
                </a:solidFill>
                <a:latin typeface="Arial Narrow" panose="020B0606020202030204" pitchFamily="34" charset="0"/>
              </a:rPr>
              <a:t> not neglecting to meet together, as is the habit of some, but encouraging one another, and all the more as you see the Day drawing near.</a:t>
            </a:r>
          </a:p>
          <a:p>
            <a:endParaRPr lang="en-US" sz="2800" dirty="0">
              <a:solidFill>
                <a:srgbClr val="2F3432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6E41D4-4FDC-4153-8A50-9EF5D317A95E}"/>
              </a:ext>
            </a:extLst>
          </p:cNvPr>
          <p:cNvSpPr txBox="1"/>
          <p:nvPr/>
        </p:nvSpPr>
        <p:spPr>
          <a:xfrm>
            <a:off x="571947" y="4057223"/>
            <a:ext cx="80001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2F3432"/>
                </a:solidFill>
                <a:latin typeface="Arial Narrow" panose="020B0606020202030204" pitchFamily="34" charset="0"/>
              </a:rPr>
              <a:t>We can’t encourage each other if we’re not in the presence of one another.</a:t>
            </a:r>
          </a:p>
        </p:txBody>
      </p:sp>
    </p:spTree>
    <p:extLst>
      <p:ext uri="{BB962C8B-B14F-4D97-AF65-F5344CB8AC3E}">
        <p14:creationId xmlns:p14="http://schemas.microsoft.com/office/powerpoint/2010/main" val="183690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now&#10;&#10;Description generated with high confidence">
            <a:extLst>
              <a:ext uri="{FF2B5EF4-FFF2-40B4-BE49-F238E27FC236}">
                <a16:creationId xmlns:a16="http://schemas.microsoft.com/office/drawing/2014/main" id="{A0EB8C62-C3E9-41D4-A667-58DF1C2A64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FE3FF96-94C0-443F-8D05-30560E592E62}"/>
              </a:ext>
            </a:extLst>
          </p:cNvPr>
          <p:cNvSpPr/>
          <p:nvPr/>
        </p:nvSpPr>
        <p:spPr>
          <a:xfrm>
            <a:off x="415477" y="528206"/>
            <a:ext cx="831304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2F3432"/>
                </a:solidFill>
                <a:latin typeface="Arial Narrow" panose="020B0606020202030204" pitchFamily="34" charset="0"/>
              </a:rPr>
              <a:t>Hebrews 10:24-25</a:t>
            </a:r>
          </a:p>
          <a:p>
            <a:endParaRPr lang="en-US" sz="800" dirty="0">
              <a:solidFill>
                <a:srgbClr val="2F3432"/>
              </a:solidFill>
              <a:latin typeface="Arial Narrow" panose="020B0606020202030204" pitchFamily="34" charset="0"/>
            </a:endParaRPr>
          </a:p>
          <a:p>
            <a:r>
              <a:rPr lang="en-US" sz="3200" baseline="30000" dirty="0">
                <a:solidFill>
                  <a:srgbClr val="2F3432"/>
                </a:solidFill>
                <a:latin typeface="Arial Narrow" panose="020B0606020202030204" pitchFamily="34" charset="0"/>
              </a:rPr>
              <a:t>24</a:t>
            </a:r>
            <a:r>
              <a:rPr lang="en-US" sz="3200" dirty="0">
                <a:solidFill>
                  <a:srgbClr val="2F3432"/>
                </a:solidFill>
                <a:latin typeface="Arial Narrow" panose="020B0606020202030204" pitchFamily="34" charset="0"/>
              </a:rPr>
              <a:t> And let us consider how to stir up one another to love and good works, </a:t>
            </a:r>
            <a:r>
              <a:rPr lang="en-US" sz="3200" baseline="30000" dirty="0">
                <a:solidFill>
                  <a:srgbClr val="2F3432"/>
                </a:solidFill>
                <a:latin typeface="Arial Narrow" panose="020B0606020202030204" pitchFamily="34" charset="0"/>
              </a:rPr>
              <a:t>25</a:t>
            </a:r>
            <a:r>
              <a:rPr lang="en-US" sz="3200" dirty="0">
                <a:solidFill>
                  <a:srgbClr val="2F3432"/>
                </a:solidFill>
                <a:latin typeface="Arial Narrow" panose="020B0606020202030204" pitchFamily="34" charset="0"/>
              </a:rPr>
              <a:t> not neglecting to meet together, as is the habit of some, but encouraging one another, and all the more as you see the Day drawing near.</a:t>
            </a:r>
          </a:p>
          <a:p>
            <a:endParaRPr lang="en-US" sz="2800" dirty="0">
              <a:solidFill>
                <a:srgbClr val="2F3432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6E41D4-4FDC-4153-8A50-9EF5D317A95E}"/>
              </a:ext>
            </a:extLst>
          </p:cNvPr>
          <p:cNvSpPr txBox="1"/>
          <p:nvPr/>
        </p:nvSpPr>
        <p:spPr>
          <a:xfrm>
            <a:off x="571947" y="4057223"/>
            <a:ext cx="800010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2F3432"/>
                </a:solidFill>
                <a:latin typeface="Arial Narrow" panose="020B0606020202030204" pitchFamily="34" charset="0"/>
              </a:rPr>
              <a:t>Consider – </a:t>
            </a:r>
          </a:p>
          <a:p>
            <a:pPr algn="ctr"/>
            <a:r>
              <a:rPr lang="en-US" sz="3600" b="1" dirty="0">
                <a:solidFill>
                  <a:srgbClr val="2F3432"/>
                </a:solidFill>
                <a:latin typeface="Arial Narrow" panose="020B0606020202030204" pitchFamily="34" charset="0"/>
              </a:rPr>
              <a:t>a conscious, deliberate effort to encourage.</a:t>
            </a:r>
          </a:p>
        </p:txBody>
      </p:sp>
    </p:spTree>
    <p:extLst>
      <p:ext uri="{BB962C8B-B14F-4D97-AF65-F5344CB8AC3E}">
        <p14:creationId xmlns:p14="http://schemas.microsoft.com/office/powerpoint/2010/main" val="153764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snow&#10;&#10;Description generated with high confidence">
            <a:extLst>
              <a:ext uri="{FF2B5EF4-FFF2-40B4-BE49-F238E27FC236}">
                <a16:creationId xmlns:a16="http://schemas.microsoft.com/office/drawing/2014/main" id="{A0EB8C62-C3E9-41D4-A667-58DF1C2A64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FE3FF96-94C0-443F-8D05-30560E592E62}"/>
              </a:ext>
            </a:extLst>
          </p:cNvPr>
          <p:cNvSpPr/>
          <p:nvPr/>
        </p:nvSpPr>
        <p:spPr>
          <a:xfrm>
            <a:off x="389530" y="319998"/>
            <a:ext cx="8385106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3200" b="1" dirty="0">
                <a:solidFill>
                  <a:srgbClr val="2F3432"/>
                </a:solidFill>
                <a:latin typeface="Arial Narrow" panose="020B0606020202030204" pitchFamily="34" charset="0"/>
              </a:rPr>
              <a:t>Encouraging Tips</a:t>
            </a:r>
          </a:p>
          <a:p>
            <a:pPr algn="r"/>
            <a:endParaRPr lang="en-US" sz="3200" b="1" dirty="0">
              <a:solidFill>
                <a:srgbClr val="2F3432"/>
              </a:solidFill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2F3432"/>
                </a:solidFill>
                <a:latin typeface="Arial Narrow" panose="020B0606020202030204" pitchFamily="34" charset="0"/>
              </a:rPr>
              <a:t>Never forget the power of your presence.</a:t>
            </a:r>
          </a:p>
          <a:p>
            <a:pPr marL="514350" indent="-514350">
              <a:buFont typeface="+mj-lt"/>
              <a:buAutoNum type="arabicPeriod"/>
            </a:pPr>
            <a:endParaRPr lang="en-US" sz="800" b="1" dirty="0">
              <a:solidFill>
                <a:srgbClr val="2F3432"/>
              </a:solidFill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2F3432"/>
                </a:solidFill>
                <a:latin typeface="Arial Narrow" panose="020B0606020202030204" pitchFamily="34" charset="0"/>
              </a:rPr>
              <a:t>Consider the unique challenges of each demographic.</a:t>
            </a:r>
          </a:p>
          <a:p>
            <a:pPr marL="514350" indent="-514350">
              <a:buFont typeface="+mj-lt"/>
              <a:buAutoNum type="arabicPeriod"/>
            </a:pPr>
            <a:endParaRPr lang="en-US" sz="800" b="1" dirty="0">
              <a:solidFill>
                <a:srgbClr val="2F3432"/>
              </a:solidFill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2F3432"/>
                </a:solidFill>
                <a:latin typeface="Arial Narrow" panose="020B0606020202030204" pitchFamily="34" charset="0"/>
              </a:rPr>
              <a:t>Try to encourage one family/individual per day.</a:t>
            </a:r>
          </a:p>
          <a:p>
            <a:pPr marL="514350" indent="-514350">
              <a:buFont typeface="+mj-lt"/>
              <a:buAutoNum type="arabicPeriod"/>
            </a:pPr>
            <a:endParaRPr lang="en-US" sz="800" b="1" dirty="0">
              <a:solidFill>
                <a:srgbClr val="2F3432"/>
              </a:solidFill>
              <a:latin typeface="Arial Narrow" panose="020B0606020202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rgbClr val="2F3432"/>
                </a:solidFill>
                <a:latin typeface="Arial Narrow" panose="020B0606020202030204" pitchFamily="34" charset="0"/>
              </a:rPr>
              <a:t>Don’t overthink it!</a:t>
            </a:r>
          </a:p>
          <a:p>
            <a:pPr marL="514350" indent="-514350">
              <a:buFont typeface="+mj-lt"/>
              <a:buAutoNum type="arabicPeriod"/>
            </a:pPr>
            <a:endParaRPr lang="en-US" sz="3200" b="1" dirty="0">
              <a:solidFill>
                <a:srgbClr val="2F3432"/>
              </a:solidFill>
              <a:latin typeface="Arial Narrow" panose="020B0606020202030204" pitchFamily="34" charset="0"/>
            </a:endParaRPr>
          </a:p>
          <a:p>
            <a:pPr algn="r"/>
            <a:endParaRPr lang="en-US" sz="3200" b="1" dirty="0">
              <a:solidFill>
                <a:srgbClr val="2F3432"/>
              </a:solidFill>
              <a:latin typeface="Arial Narrow" panose="020B0606020202030204" pitchFamily="34" charset="0"/>
            </a:endParaRPr>
          </a:p>
          <a:p>
            <a:endParaRPr lang="en-US" sz="3200" b="1" dirty="0">
              <a:solidFill>
                <a:srgbClr val="2F3432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40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9167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1822</TotalTime>
  <Words>471</Words>
  <Application>Microsoft Office PowerPoint</Application>
  <PresentationFormat>On-screen Show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Landon Rutter</dc:creator>
  <cp:lastModifiedBy>Landon Rutter</cp:lastModifiedBy>
  <cp:revision>7</cp:revision>
  <dcterms:created xsi:type="dcterms:W3CDTF">2020-09-02T18:37:00Z</dcterms:created>
  <dcterms:modified xsi:type="dcterms:W3CDTF">2023-10-15T13:01:11Z</dcterms:modified>
</cp:coreProperties>
</file>