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689" r:id="rId2"/>
    <p:sldId id="690" r:id="rId3"/>
    <p:sldId id="693" r:id="rId4"/>
    <p:sldId id="694" r:id="rId5"/>
    <p:sldId id="695" r:id="rId6"/>
    <p:sldId id="696" r:id="rId7"/>
    <p:sldId id="697" r:id="rId8"/>
    <p:sldId id="698" r:id="rId9"/>
    <p:sldId id="699" r:id="rId10"/>
    <p:sldId id="700" r:id="rId11"/>
    <p:sldId id="702" r:id="rId12"/>
    <p:sldId id="701" r:id="rId13"/>
    <p:sldId id="705" r:id="rId14"/>
    <p:sldId id="704" r:id="rId15"/>
    <p:sldId id="706" r:id="rId16"/>
    <p:sldId id="712" r:id="rId17"/>
    <p:sldId id="707" r:id="rId18"/>
    <p:sldId id="708" r:id="rId19"/>
    <p:sldId id="709" r:id="rId20"/>
    <p:sldId id="710" r:id="rId21"/>
    <p:sldId id="711" r:id="rId22"/>
    <p:sldId id="713" r:id="rId23"/>
    <p:sldId id="715" r:id="rId24"/>
    <p:sldId id="716" r:id="rId25"/>
    <p:sldId id="717" r:id="rId26"/>
    <p:sldId id="718" r:id="rId27"/>
    <p:sldId id="722" r:id="rId28"/>
    <p:sldId id="719" r:id="rId29"/>
    <p:sldId id="720" r:id="rId30"/>
    <p:sldId id="72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33"/>
  </p:normalViewPr>
  <p:slideViewPr>
    <p:cSldViewPr snapToGrid="0">
      <p:cViewPr varScale="1">
        <p:scale>
          <a:sx n="108" d="100"/>
          <a:sy n="108" d="100"/>
        </p:scale>
        <p:origin x="1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FD8F1-A88C-0041-A160-6EBD32902048}" type="datetimeFigureOut">
              <a:rPr lang="en-US" smtClean="0"/>
              <a:t>8/18/23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5CA9-7B1B-6949-92B1-8E2E77725226}" type="slidenum">
              <a:rPr lang="en-US" smtClean="0"/>
              <a:t>‹#›</a:t>
            </a:fld>
            <a:endParaRPr lang="en-US"/>
          </a:p>
        </p:txBody>
      </p:sp>
    </p:spTree>
    <p:extLst>
      <p:ext uri="{BB962C8B-B14F-4D97-AF65-F5344CB8AC3E}">
        <p14:creationId xmlns:p14="http://schemas.microsoft.com/office/powerpoint/2010/main" val="294152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a:t>
            </a:fld>
            <a:endParaRPr lang="en-US"/>
          </a:p>
        </p:txBody>
      </p:sp>
    </p:spTree>
    <p:extLst>
      <p:ext uri="{BB962C8B-B14F-4D97-AF65-F5344CB8AC3E}">
        <p14:creationId xmlns:p14="http://schemas.microsoft.com/office/powerpoint/2010/main" val="1754078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10</a:t>
            </a:fld>
            <a:endParaRPr lang="en-US"/>
          </a:p>
        </p:txBody>
      </p:sp>
    </p:spTree>
    <p:extLst>
      <p:ext uri="{BB962C8B-B14F-4D97-AF65-F5344CB8AC3E}">
        <p14:creationId xmlns:p14="http://schemas.microsoft.com/office/powerpoint/2010/main" val="382188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11</a:t>
            </a:fld>
            <a:endParaRPr lang="en-US"/>
          </a:p>
        </p:txBody>
      </p:sp>
    </p:spTree>
    <p:extLst>
      <p:ext uri="{BB962C8B-B14F-4D97-AF65-F5344CB8AC3E}">
        <p14:creationId xmlns:p14="http://schemas.microsoft.com/office/powerpoint/2010/main" val="145902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12</a:t>
            </a:fld>
            <a:endParaRPr lang="en-US"/>
          </a:p>
        </p:txBody>
      </p:sp>
    </p:spTree>
    <p:extLst>
      <p:ext uri="{BB962C8B-B14F-4D97-AF65-F5344CB8AC3E}">
        <p14:creationId xmlns:p14="http://schemas.microsoft.com/office/powerpoint/2010/main" val="206137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13</a:t>
            </a:fld>
            <a:endParaRPr lang="en-US"/>
          </a:p>
        </p:txBody>
      </p:sp>
    </p:spTree>
    <p:extLst>
      <p:ext uri="{BB962C8B-B14F-4D97-AF65-F5344CB8AC3E}">
        <p14:creationId xmlns:p14="http://schemas.microsoft.com/office/powerpoint/2010/main" val="208204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14</a:t>
            </a:fld>
            <a:endParaRPr lang="en-US"/>
          </a:p>
        </p:txBody>
      </p:sp>
    </p:spTree>
    <p:extLst>
      <p:ext uri="{BB962C8B-B14F-4D97-AF65-F5344CB8AC3E}">
        <p14:creationId xmlns:p14="http://schemas.microsoft.com/office/powerpoint/2010/main" val="103727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15</a:t>
            </a:fld>
            <a:endParaRPr lang="en-US"/>
          </a:p>
        </p:txBody>
      </p:sp>
    </p:spTree>
    <p:extLst>
      <p:ext uri="{BB962C8B-B14F-4D97-AF65-F5344CB8AC3E}">
        <p14:creationId xmlns:p14="http://schemas.microsoft.com/office/powerpoint/2010/main" val="74822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16</a:t>
            </a:fld>
            <a:endParaRPr lang="en-US"/>
          </a:p>
        </p:txBody>
      </p:sp>
    </p:spTree>
    <p:extLst>
      <p:ext uri="{BB962C8B-B14F-4D97-AF65-F5344CB8AC3E}">
        <p14:creationId xmlns:p14="http://schemas.microsoft.com/office/powerpoint/2010/main" val="211132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17</a:t>
            </a:fld>
            <a:endParaRPr lang="en-US"/>
          </a:p>
        </p:txBody>
      </p:sp>
    </p:spTree>
    <p:extLst>
      <p:ext uri="{BB962C8B-B14F-4D97-AF65-F5344CB8AC3E}">
        <p14:creationId xmlns:p14="http://schemas.microsoft.com/office/powerpoint/2010/main" val="148128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18</a:t>
            </a:fld>
            <a:endParaRPr lang="en-US"/>
          </a:p>
        </p:txBody>
      </p:sp>
    </p:spTree>
    <p:extLst>
      <p:ext uri="{BB962C8B-B14F-4D97-AF65-F5344CB8AC3E}">
        <p14:creationId xmlns:p14="http://schemas.microsoft.com/office/powerpoint/2010/main" val="246606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19</a:t>
            </a:fld>
            <a:endParaRPr lang="en-US"/>
          </a:p>
        </p:txBody>
      </p:sp>
    </p:spTree>
    <p:extLst>
      <p:ext uri="{BB962C8B-B14F-4D97-AF65-F5344CB8AC3E}">
        <p14:creationId xmlns:p14="http://schemas.microsoft.com/office/powerpoint/2010/main" val="368753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a:t>
            </a:fld>
            <a:endParaRPr lang="en-US"/>
          </a:p>
        </p:txBody>
      </p:sp>
    </p:spTree>
    <p:extLst>
      <p:ext uri="{BB962C8B-B14F-4D97-AF65-F5344CB8AC3E}">
        <p14:creationId xmlns:p14="http://schemas.microsoft.com/office/powerpoint/2010/main" val="3229700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20</a:t>
            </a:fld>
            <a:endParaRPr lang="en-US"/>
          </a:p>
        </p:txBody>
      </p:sp>
    </p:spTree>
    <p:extLst>
      <p:ext uri="{BB962C8B-B14F-4D97-AF65-F5344CB8AC3E}">
        <p14:creationId xmlns:p14="http://schemas.microsoft.com/office/powerpoint/2010/main" val="132083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21</a:t>
            </a:fld>
            <a:endParaRPr lang="en-US"/>
          </a:p>
        </p:txBody>
      </p:sp>
    </p:spTree>
    <p:extLst>
      <p:ext uri="{BB962C8B-B14F-4D97-AF65-F5344CB8AC3E}">
        <p14:creationId xmlns:p14="http://schemas.microsoft.com/office/powerpoint/2010/main" val="180392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22</a:t>
            </a:fld>
            <a:endParaRPr lang="en-US"/>
          </a:p>
        </p:txBody>
      </p:sp>
    </p:spTree>
    <p:extLst>
      <p:ext uri="{BB962C8B-B14F-4D97-AF65-F5344CB8AC3E}">
        <p14:creationId xmlns:p14="http://schemas.microsoft.com/office/powerpoint/2010/main" val="820766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23</a:t>
            </a:fld>
            <a:endParaRPr lang="en-US"/>
          </a:p>
        </p:txBody>
      </p:sp>
    </p:spTree>
    <p:extLst>
      <p:ext uri="{BB962C8B-B14F-4D97-AF65-F5344CB8AC3E}">
        <p14:creationId xmlns:p14="http://schemas.microsoft.com/office/powerpoint/2010/main" val="303956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24</a:t>
            </a:fld>
            <a:endParaRPr lang="en-US"/>
          </a:p>
        </p:txBody>
      </p:sp>
    </p:spTree>
    <p:extLst>
      <p:ext uri="{BB962C8B-B14F-4D97-AF65-F5344CB8AC3E}">
        <p14:creationId xmlns:p14="http://schemas.microsoft.com/office/powerpoint/2010/main" val="2503409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25</a:t>
            </a:fld>
            <a:endParaRPr lang="en-US"/>
          </a:p>
        </p:txBody>
      </p:sp>
    </p:spTree>
    <p:extLst>
      <p:ext uri="{BB962C8B-B14F-4D97-AF65-F5344CB8AC3E}">
        <p14:creationId xmlns:p14="http://schemas.microsoft.com/office/powerpoint/2010/main" val="72259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26</a:t>
            </a:fld>
            <a:endParaRPr lang="en-US"/>
          </a:p>
        </p:txBody>
      </p:sp>
    </p:spTree>
    <p:extLst>
      <p:ext uri="{BB962C8B-B14F-4D97-AF65-F5344CB8AC3E}">
        <p14:creationId xmlns:p14="http://schemas.microsoft.com/office/powerpoint/2010/main" val="1105834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27</a:t>
            </a:fld>
            <a:endParaRPr lang="en-US"/>
          </a:p>
        </p:txBody>
      </p:sp>
    </p:spTree>
    <p:extLst>
      <p:ext uri="{BB962C8B-B14F-4D97-AF65-F5344CB8AC3E}">
        <p14:creationId xmlns:p14="http://schemas.microsoft.com/office/powerpoint/2010/main" val="367302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28</a:t>
            </a:fld>
            <a:endParaRPr lang="en-US"/>
          </a:p>
        </p:txBody>
      </p:sp>
    </p:spTree>
    <p:extLst>
      <p:ext uri="{BB962C8B-B14F-4D97-AF65-F5344CB8AC3E}">
        <p14:creationId xmlns:p14="http://schemas.microsoft.com/office/powerpoint/2010/main" val="2924210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29</a:t>
            </a:fld>
            <a:endParaRPr lang="en-US"/>
          </a:p>
        </p:txBody>
      </p:sp>
    </p:spTree>
    <p:extLst>
      <p:ext uri="{BB962C8B-B14F-4D97-AF65-F5344CB8AC3E}">
        <p14:creationId xmlns:p14="http://schemas.microsoft.com/office/powerpoint/2010/main" val="13866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3</a:t>
            </a:fld>
            <a:endParaRPr lang="en-US"/>
          </a:p>
        </p:txBody>
      </p:sp>
    </p:spTree>
    <p:extLst>
      <p:ext uri="{BB962C8B-B14F-4D97-AF65-F5344CB8AC3E}">
        <p14:creationId xmlns:p14="http://schemas.microsoft.com/office/powerpoint/2010/main" val="2121216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30</a:t>
            </a:fld>
            <a:endParaRPr lang="en-US"/>
          </a:p>
        </p:txBody>
      </p:sp>
    </p:spTree>
    <p:extLst>
      <p:ext uri="{BB962C8B-B14F-4D97-AF65-F5344CB8AC3E}">
        <p14:creationId xmlns:p14="http://schemas.microsoft.com/office/powerpoint/2010/main" val="30271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4</a:t>
            </a:fld>
            <a:endParaRPr lang="en-US"/>
          </a:p>
        </p:txBody>
      </p:sp>
    </p:spTree>
    <p:extLst>
      <p:ext uri="{BB962C8B-B14F-4D97-AF65-F5344CB8AC3E}">
        <p14:creationId xmlns:p14="http://schemas.microsoft.com/office/powerpoint/2010/main" val="122563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5</a:t>
            </a:fld>
            <a:endParaRPr lang="en-US"/>
          </a:p>
        </p:txBody>
      </p:sp>
    </p:spTree>
    <p:extLst>
      <p:ext uri="{BB962C8B-B14F-4D97-AF65-F5344CB8AC3E}">
        <p14:creationId xmlns:p14="http://schemas.microsoft.com/office/powerpoint/2010/main" val="96889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6</a:t>
            </a:fld>
            <a:endParaRPr lang="en-US"/>
          </a:p>
        </p:txBody>
      </p:sp>
    </p:spTree>
    <p:extLst>
      <p:ext uri="{BB962C8B-B14F-4D97-AF65-F5344CB8AC3E}">
        <p14:creationId xmlns:p14="http://schemas.microsoft.com/office/powerpoint/2010/main" val="358138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7</a:t>
            </a:fld>
            <a:endParaRPr lang="en-US"/>
          </a:p>
        </p:txBody>
      </p:sp>
    </p:spTree>
    <p:extLst>
      <p:ext uri="{BB962C8B-B14F-4D97-AF65-F5344CB8AC3E}">
        <p14:creationId xmlns:p14="http://schemas.microsoft.com/office/powerpoint/2010/main" val="293157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8</a:t>
            </a:fld>
            <a:endParaRPr lang="en-US"/>
          </a:p>
        </p:txBody>
      </p:sp>
    </p:spTree>
    <p:extLst>
      <p:ext uri="{BB962C8B-B14F-4D97-AF65-F5344CB8AC3E}">
        <p14:creationId xmlns:p14="http://schemas.microsoft.com/office/powerpoint/2010/main" val="200692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F3AB-58D0-E541-AD0F-913D3BA32FFA}" type="slidenum">
              <a:rPr lang="en-US" smtClean="0"/>
              <a:t>9</a:t>
            </a:fld>
            <a:endParaRPr lang="en-US"/>
          </a:p>
        </p:txBody>
      </p:sp>
    </p:spTree>
    <p:extLst>
      <p:ext uri="{BB962C8B-B14F-4D97-AF65-F5344CB8AC3E}">
        <p14:creationId xmlns:p14="http://schemas.microsoft.com/office/powerpoint/2010/main" val="31382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C00264-835C-5343-90AF-42D4F433D585}"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420796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00264-835C-5343-90AF-42D4F433D585}"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27336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00264-835C-5343-90AF-42D4F433D585}"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35619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00264-835C-5343-90AF-42D4F433D585}"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427016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C00264-835C-5343-90AF-42D4F433D585}"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372194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C00264-835C-5343-90AF-42D4F433D585}"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288988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C00264-835C-5343-90AF-42D4F433D585}" type="datetimeFigureOut">
              <a:rPr lang="en-US" smtClean="0"/>
              <a:t>8/18/23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33959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C00264-835C-5343-90AF-42D4F433D585}" type="datetimeFigureOut">
              <a:rPr lang="en-US" smtClean="0"/>
              <a:t>8/18/23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41275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00264-835C-5343-90AF-42D4F433D585}" type="datetimeFigureOut">
              <a:rPr lang="en-US" smtClean="0"/>
              <a:t>8/18/23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281693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C00264-835C-5343-90AF-42D4F433D585}"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352422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C00264-835C-5343-90AF-42D4F433D585}"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5A4E3-4709-CB41-86D9-D2A851F9DF19}" type="slidenum">
              <a:rPr lang="en-US" smtClean="0"/>
              <a:t>‹#›</a:t>
            </a:fld>
            <a:endParaRPr lang="en-US"/>
          </a:p>
        </p:txBody>
      </p:sp>
    </p:spTree>
    <p:extLst>
      <p:ext uri="{BB962C8B-B14F-4D97-AF65-F5344CB8AC3E}">
        <p14:creationId xmlns:p14="http://schemas.microsoft.com/office/powerpoint/2010/main" val="197365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00264-835C-5343-90AF-42D4F433D585}" type="datetimeFigureOut">
              <a:rPr lang="en-US" smtClean="0"/>
              <a:t>8/18/23</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5A4E3-4709-CB41-86D9-D2A851F9DF19}" type="slidenum">
              <a:rPr lang="en-US" smtClean="0"/>
              <a:t>‹#›</a:t>
            </a:fld>
            <a:endParaRPr lang="en-US"/>
          </a:p>
        </p:txBody>
      </p:sp>
    </p:spTree>
    <p:extLst>
      <p:ext uri="{BB962C8B-B14F-4D97-AF65-F5344CB8AC3E}">
        <p14:creationId xmlns:p14="http://schemas.microsoft.com/office/powerpoint/2010/main" val="9112844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blehub.com/nehemiah/2-17.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iblehub.com/nehemiah/2-18.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biblehub.com/nehemiah/2-19.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blehub.com/nehemiah/2-20.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blehub.com/nehemiah/2-8.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biblehub.com/nehemiah/3-1.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biblehub.com/nehemiah/3-1.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biblehub.com/nehemiah/3-3.htm" TargetMode="External"/><Relationship Id="rId4" Type="http://schemas.openxmlformats.org/officeDocument/2006/relationships/hyperlink" Target="https://biblehub.com/nehemiah/3-2.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iblehub.com/isaiah/46-4.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blehub.com/nehemiah/3-4.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iblehub.com/nehemiah/2-10.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biblehub.com/nehemiah/4-3.htm" TargetMode="External"/><Relationship Id="rId5" Type="http://schemas.openxmlformats.org/officeDocument/2006/relationships/hyperlink" Target="http://biblehub.com/nehemiah/4-2.htm" TargetMode="External"/><Relationship Id="rId4" Type="http://schemas.openxmlformats.org/officeDocument/2006/relationships/hyperlink" Target="http://biblehub.com/nehemiah/4-1.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iblehub.com/nehemiah/4-4.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biblehub.com/nehemiah/4-5.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iblehub.com/nehemiah/4-6.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biblehub.com/philippians/4-13.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iblehub.com/nehemiah/4-9.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biblehub.com/nehemiah/2-20.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biblehub.com/nehemiah/4-9.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blehub.com/nehemiah/4-9.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biblehub.com/nehemiah/4-21.htm" TargetMode="External"/><Relationship Id="rId4" Type="http://schemas.openxmlformats.org/officeDocument/2006/relationships/hyperlink" Target="http://biblehub.com/nehemiah/4-14.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iblehub.com/nehemiah/3-5.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biblehub.com/nehemiah/1-4.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iblehub.com/nehemiah/1-11.htm" TargetMode="External"/><Relationship Id="rId4" Type="http://schemas.openxmlformats.org/officeDocument/2006/relationships/hyperlink" Target="http://biblehub.com/nehemiah/1-5.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biblehub.com/nehemiah/6-15.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biblehub.com/nehemiah/2-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biblehub.com/nehemiah/2-3.htm" TargetMode="External"/><Relationship Id="rId4" Type="http://schemas.openxmlformats.org/officeDocument/2006/relationships/hyperlink" Target="http://biblehub.com/nehemiah/2-2.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blehub.com/nehemiah/2-11.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iblehub.com/nehemiah/2-13.htm" TargetMode="External"/><Relationship Id="rId4" Type="http://schemas.openxmlformats.org/officeDocument/2006/relationships/hyperlink" Target="http://biblehub.com/nehemiah/2-12.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blehub.com/nehemiah/2-14.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biblehub.com/nehemiah/2-16.htm" TargetMode="External"/><Relationship Id="rId4" Type="http://schemas.openxmlformats.org/officeDocument/2006/relationships/hyperlink" Target="http://biblehub.com/nehemiah/2-1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931067" y="2628781"/>
            <a:ext cx="7281865" cy="1600438"/>
          </a:xfrm>
          <a:prstGeom prst="rect">
            <a:avLst/>
          </a:prstGeom>
          <a:noFill/>
        </p:spPr>
        <p:txBody>
          <a:bodyPr wrap="none" rtlCol="0">
            <a:spAutoFit/>
          </a:bodyPr>
          <a:lstStyle/>
          <a:p>
            <a:pPr algn="ctr"/>
            <a:r>
              <a:rPr lang="en-US" sz="3500" dirty="0">
                <a:latin typeface="Arial Rounded MT Bold" panose="020F0704030504030204" pitchFamily="34" charset="77"/>
              </a:rPr>
              <a:t>Keys to Success</a:t>
            </a:r>
          </a:p>
          <a:p>
            <a:pPr algn="ctr"/>
            <a:endParaRPr lang="en-US" sz="3500" dirty="0">
              <a:latin typeface="Arial Rounded MT Bold" panose="020F0704030504030204" pitchFamily="34" charset="77"/>
            </a:endParaRPr>
          </a:p>
          <a:p>
            <a:pPr algn="ctr"/>
            <a:r>
              <a:rPr lang="en-US" sz="2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415731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10</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092881"/>
          </a:xfrm>
          <a:prstGeom prst="rect">
            <a:avLst/>
          </a:prstGeom>
          <a:noFill/>
        </p:spPr>
        <p:txBody>
          <a:bodyPr wrap="square" rtlCol="0">
            <a:spAutoFit/>
          </a:bodyPr>
          <a:lstStyle/>
          <a:p>
            <a:r>
              <a:rPr lang="en-US" sz="2600" i="1" u="sng" dirty="0">
                <a:latin typeface="Arial Rounded MT Bold" panose="020F0704030504030204" pitchFamily="34" charset="77"/>
              </a:rPr>
              <a:t>Get others excited about it</a:t>
            </a:r>
          </a:p>
          <a:p>
            <a:endParaRPr lang="en-US" sz="2600" u="sng"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Start with people that are supportive</a:t>
            </a:r>
          </a:p>
          <a:p>
            <a:pPr marL="457200" indent="-457200">
              <a:buFont typeface="Arial" panose="020B0604020202020204" pitchFamily="34" charset="0"/>
              <a:buChar char="•"/>
            </a:pPr>
            <a:endParaRPr lang="en-US" sz="2600" dirty="0">
              <a:latin typeface="Arial Rounded MT Bold" panose="020F0704030504030204" pitchFamily="34" charset="77"/>
            </a:endParaRPr>
          </a:p>
          <a:p>
            <a:pPr marL="457200" indent="-457200">
              <a:buFont typeface="Arial" panose="020B0604020202020204" pitchFamily="34" charset="0"/>
              <a:buChar char="•"/>
            </a:pPr>
            <a:endParaRPr lang="en-US" sz="2600"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9218" name="Picture 2" descr="Inspire your team with supportive leadership tactics - Weekdone">
            <a:extLst>
              <a:ext uri="{FF2B5EF4-FFF2-40B4-BE49-F238E27FC236}">
                <a16:creationId xmlns:a16="http://schemas.microsoft.com/office/drawing/2014/main" id="{E2DA7F59-7770-82A9-FAB6-C23F77FAE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202" y="300009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3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11</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185761"/>
          </a:xfrm>
          <a:prstGeom prst="rect">
            <a:avLst/>
          </a:prstGeom>
          <a:noFill/>
        </p:spPr>
        <p:txBody>
          <a:bodyPr wrap="square" rtlCol="0">
            <a:spAutoFit/>
          </a:bodyPr>
          <a:lstStyle/>
          <a:p>
            <a:r>
              <a:rPr lang="en-US" sz="2600" u="sng" dirty="0">
                <a:latin typeface="Arial Rounded MT Bold" panose="020F0704030504030204" pitchFamily="34" charset="77"/>
              </a:rPr>
              <a:t>Neh. 2:17-18</a:t>
            </a:r>
          </a:p>
          <a:p>
            <a:pPr marL="457200" indent="-457200"/>
            <a:r>
              <a:rPr lang="en-US" sz="2400" b="1" i="0" u="none" strike="noStrike" dirty="0">
                <a:solidFill>
                  <a:srgbClr val="008AE6"/>
                </a:solidFill>
                <a:effectLst/>
                <a:latin typeface="Arial Rounded MT Bold" panose="020F0704030504030204" pitchFamily="34" charset="77"/>
                <a:hlinkClick r:id="rId3"/>
              </a:rPr>
              <a:t>17</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said to them, “You see the trouble we are in, how Jerusalem lies in ruins with its gates burned. </a:t>
            </a:r>
            <a:r>
              <a:rPr lang="en-US" sz="2400" b="0" i="0" u="sng" dirty="0">
                <a:solidFill>
                  <a:srgbClr val="001320"/>
                </a:solidFill>
                <a:effectLst/>
                <a:latin typeface="Arial Rounded MT Bold" panose="020F0704030504030204" pitchFamily="34" charset="77"/>
              </a:rPr>
              <a:t>Come, let us build the wall of Jerusalem</a:t>
            </a:r>
            <a:r>
              <a:rPr lang="en-US" sz="2400" b="0" i="0" dirty="0">
                <a:solidFill>
                  <a:srgbClr val="001320"/>
                </a:solidFill>
                <a:effectLst/>
                <a:latin typeface="Arial Rounded MT Bold" panose="020F0704030504030204" pitchFamily="34" charset="77"/>
              </a:rPr>
              <a:t>, that we may no longer suffer derision.” </a:t>
            </a:r>
          </a:p>
          <a:p>
            <a:pPr marL="457200" indent="-457200"/>
            <a:endParaRPr lang="en-US" sz="2400" b="0" i="0" dirty="0">
              <a:solidFill>
                <a:srgbClr val="001320"/>
              </a:solidFill>
              <a:effectLst/>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4"/>
              </a:rPr>
              <a:t>18</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I told them of the </a:t>
            </a:r>
            <a:r>
              <a:rPr lang="en-US" sz="2400" b="0" i="0" u="sng" dirty="0">
                <a:solidFill>
                  <a:srgbClr val="001320"/>
                </a:solidFill>
                <a:effectLst/>
                <a:latin typeface="Arial Rounded MT Bold" panose="020F0704030504030204" pitchFamily="34" charset="77"/>
              </a:rPr>
              <a:t>hand of my God that had been upon me for good</a:t>
            </a:r>
            <a:r>
              <a:rPr lang="en-US" sz="2400" b="0" i="0" dirty="0">
                <a:solidFill>
                  <a:srgbClr val="001320"/>
                </a:solidFill>
                <a:effectLst/>
                <a:latin typeface="Arial Rounded MT Bold" panose="020F0704030504030204" pitchFamily="34" charset="77"/>
              </a:rPr>
              <a:t>, and </a:t>
            </a:r>
            <a:r>
              <a:rPr lang="en-US" sz="2400" b="0" i="0" u="sng" dirty="0">
                <a:solidFill>
                  <a:srgbClr val="001320"/>
                </a:solidFill>
                <a:effectLst/>
                <a:latin typeface="Arial Rounded MT Bold" panose="020F0704030504030204" pitchFamily="34" charset="77"/>
              </a:rPr>
              <a:t>also of the words that the king had spoken to me</a:t>
            </a:r>
            <a:r>
              <a:rPr lang="en-US" sz="2400" b="0" i="0" dirty="0">
                <a:solidFill>
                  <a:srgbClr val="001320"/>
                </a:solidFill>
                <a:effectLst/>
                <a:latin typeface="Arial Rounded MT Bold" panose="020F0704030504030204" pitchFamily="34" charset="77"/>
              </a:rPr>
              <a:t>. And they said, </a:t>
            </a:r>
            <a:r>
              <a:rPr lang="en-US" sz="2400" b="0" i="0" u="sng" dirty="0">
                <a:solidFill>
                  <a:srgbClr val="001320"/>
                </a:solidFill>
                <a:effectLst/>
                <a:latin typeface="Arial Rounded MT Bold" panose="020F0704030504030204" pitchFamily="34" charset="77"/>
              </a:rPr>
              <a:t>“Let us rise up and build</a:t>
            </a:r>
            <a:r>
              <a:rPr lang="en-US" sz="2400" b="0" i="0" dirty="0">
                <a:solidFill>
                  <a:srgbClr val="001320"/>
                </a:solidFill>
                <a:effectLst/>
                <a:latin typeface="Arial Rounded MT Bold" panose="020F0704030504030204" pitchFamily="34" charset="77"/>
              </a:rPr>
              <a:t>.” So they strengthened their hands for the good work. </a:t>
            </a:r>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311257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12</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185761"/>
          </a:xfrm>
          <a:prstGeom prst="rect">
            <a:avLst/>
          </a:prstGeom>
          <a:noFill/>
        </p:spPr>
        <p:txBody>
          <a:bodyPr wrap="square" rtlCol="0">
            <a:spAutoFit/>
          </a:bodyPr>
          <a:lstStyle/>
          <a:p>
            <a:r>
              <a:rPr lang="en-US" sz="2600" u="sng" dirty="0">
                <a:latin typeface="Arial Rounded MT Bold" panose="020F0704030504030204" pitchFamily="34" charset="77"/>
              </a:rPr>
              <a:t>Neh. 2:17-20</a:t>
            </a:r>
          </a:p>
          <a:p>
            <a:pPr marL="457200" indent="-457200"/>
            <a:r>
              <a:rPr lang="en-US" sz="2400" b="1" i="0" u="none" strike="noStrike" dirty="0">
                <a:solidFill>
                  <a:srgbClr val="008AE6"/>
                </a:solidFill>
                <a:effectLst/>
                <a:latin typeface="Arial Rounded MT Bold" panose="020F0704030504030204" pitchFamily="34" charset="77"/>
                <a:hlinkClick r:id="rId3"/>
              </a:rPr>
              <a:t>19</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But when Sanballat the </a:t>
            </a:r>
            <a:r>
              <a:rPr lang="en-US" sz="2400" b="0" i="0" dirty="0" err="1">
                <a:solidFill>
                  <a:srgbClr val="001320"/>
                </a:solidFill>
                <a:effectLst/>
                <a:latin typeface="Arial Rounded MT Bold" panose="020F0704030504030204" pitchFamily="34" charset="77"/>
              </a:rPr>
              <a:t>Horonite</a:t>
            </a:r>
            <a:r>
              <a:rPr lang="en-US" sz="2400" b="0" i="0" dirty="0">
                <a:solidFill>
                  <a:srgbClr val="001320"/>
                </a:solidFill>
                <a:effectLst/>
                <a:latin typeface="Arial Rounded MT Bold" panose="020F0704030504030204" pitchFamily="34" charset="77"/>
              </a:rPr>
              <a:t> and </a:t>
            </a:r>
            <a:r>
              <a:rPr lang="en-US" sz="2400" b="0" i="0" dirty="0" err="1">
                <a:solidFill>
                  <a:srgbClr val="001320"/>
                </a:solidFill>
                <a:effectLst/>
                <a:latin typeface="Arial Rounded MT Bold" panose="020F0704030504030204" pitchFamily="34" charset="77"/>
              </a:rPr>
              <a:t>Tobiah</a:t>
            </a:r>
            <a:r>
              <a:rPr lang="en-US" sz="2400" b="0" i="0" dirty="0">
                <a:solidFill>
                  <a:srgbClr val="001320"/>
                </a:solidFill>
                <a:effectLst/>
                <a:latin typeface="Arial Rounded MT Bold" panose="020F0704030504030204" pitchFamily="34" charset="77"/>
              </a:rPr>
              <a:t> the Ammonite servant and Geshem the Arab heard of it, they jeered at us and despised us and said, “What is this thing that you are doing? Are you rebelling against the king?” </a:t>
            </a:r>
          </a:p>
          <a:p>
            <a:pPr marL="457200" indent="-457200"/>
            <a:endParaRPr lang="en-US" sz="2400" b="0" i="0" dirty="0">
              <a:solidFill>
                <a:srgbClr val="001320"/>
              </a:solidFill>
              <a:effectLst/>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4"/>
              </a:rPr>
              <a:t>20</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replied to them, “</a:t>
            </a:r>
            <a:r>
              <a:rPr lang="en-US" sz="2400" b="0" i="0" u="sng" dirty="0">
                <a:solidFill>
                  <a:srgbClr val="001320"/>
                </a:solidFill>
                <a:effectLst/>
                <a:latin typeface="Arial Rounded MT Bold" panose="020F0704030504030204" pitchFamily="34" charset="77"/>
              </a:rPr>
              <a:t>The God of heaven will make us prosper, and we his servants will arise and build</a:t>
            </a:r>
            <a:r>
              <a:rPr lang="en-US" sz="2400" b="0" i="0" dirty="0">
                <a:solidFill>
                  <a:srgbClr val="001320"/>
                </a:solidFill>
                <a:effectLst/>
                <a:latin typeface="Arial Rounded MT Bold" panose="020F0704030504030204" pitchFamily="34" charset="77"/>
              </a:rPr>
              <a:t>, but you have no portion or right or claim in Jerusalem.”</a:t>
            </a:r>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303393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13</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693319"/>
          </a:xfrm>
          <a:prstGeom prst="rect">
            <a:avLst/>
          </a:prstGeom>
          <a:noFill/>
        </p:spPr>
        <p:txBody>
          <a:bodyPr wrap="square" rtlCol="0">
            <a:spAutoFit/>
          </a:bodyPr>
          <a:lstStyle/>
          <a:p>
            <a:r>
              <a:rPr lang="en-US" sz="2600" i="1" u="sng" dirty="0">
                <a:latin typeface="Arial Rounded MT Bold" panose="020F0704030504030204" pitchFamily="34" charset="77"/>
              </a:rPr>
              <a:t>Get the necessary materials</a:t>
            </a:r>
          </a:p>
          <a:p>
            <a:endParaRPr lang="en-US" sz="2600" u="sng"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Invitation fliers for gospel meeting</a:t>
            </a:r>
          </a:p>
          <a:p>
            <a:pPr marL="457200" indent="-457200">
              <a:buFont typeface="Arial" panose="020B0604020202020204" pitchFamily="34" charset="0"/>
              <a:buChar char="•"/>
            </a:pPr>
            <a:endParaRPr lang="en-US" sz="2600"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Lesson plans</a:t>
            </a:r>
          </a:p>
          <a:p>
            <a:pPr marL="457200" indent="-457200">
              <a:buFont typeface="Arial" panose="020B0604020202020204" pitchFamily="34" charset="0"/>
              <a:buChar char="•"/>
            </a:pPr>
            <a:endParaRPr lang="en-US" sz="2600"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Reference books</a:t>
            </a:r>
          </a:p>
          <a:p>
            <a:pPr marL="457200" indent="-457200">
              <a:buFont typeface="Arial" panose="020B0604020202020204" pitchFamily="34" charset="0"/>
              <a:buChar char="•"/>
            </a:pPr>
            <a:endParaRPr lang="en-US" sz="2600"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Personal work material</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0242" name="Picture 2" descr="Recycled Snowman Craft Project : 9 Steps (with Pictures) - Instructables">
            <a:extLst>
              <a:ext uri="{FF2B5EF4-FFF2-40B4-BE49-F238E27FC236}">
                <a16:creationId xmlns:a16="http://schemas.microsoft.com/office/drawing/2014/main" id="{0EC0D540-9CC9-A979-D7AD-D16BFF3E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657" y="3892552"/>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2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14</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5293757"/>
          </a:xfrm>
          <a:prstGeom prst="rect">
            <a:avLst/>
          </a:prstGeom>
          <a:noFill/>
        </p:spPr>
        <p:txBody>
          <a:bodyPr wrap="square" rtlCol="0">
            <a:spAutoFit/>
          </a:bodyPr>
          <a:lstStyle/>
          <a:p>
            <a:r>
              <a:rPr lang="en-US" sz="2600" u="sng" dirty="0">
                <a:latin typeface="Arial Rounded MT Bold" panose="020F0704030504030204" pitchFamily="34" charset="77"/>
              </a:rPr>
              <a:t>Neh. 2:8; 3:1</a:t>
            </a:r>
          </a:p>
          <a:p>
            <a:pPr marL="293688" indent="-293688"/>
            <a:r>
              <a:rPr lang="en-US" sz="2400" b="1" i="0" u="none" strike="noStrike" dirty="0">
                <a:solidFill>
                  <a:srgbClr val="008AE6"/>
                </a:solidFill>
                <a:effectLst/>
                <a:latin typeface="Arial Rounded MT Bold" panose="020F0704030504030204" pitchFamily="34" charset="77"/>
                <a:hlinkClick r:id="rId3"/>
              </a:rPr>
              <a:t>8</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a letter unto Asaph the keeper of the king's forest, that he may give me timber to make beams for the gates of the palace which </a:t>
            </a:r>
            <a:r>
              <a:rPr lang="en-US" sz="2400" b="0" i="1" dirty="0">
                <a:solidFill>
                  <a:srgbClr val="001320"/>
                </a:solidFill>
                <a:effectLst/>
                <a:latin typeface="Arial Rounded MT Bold" panose="020F0704030504030204" pitchFamily="34" charset="77"/>
              </a:rPr>
              <a:t>appertained</a:t>
            </a:r>
            <a:r>
              <a:rPr lang="en-US" sz="2400" b="0" i="0" dirty="0">
                <a:solidFill>
                  <a:srgbClr val="001320"/>
                </a:solidFill>
                <a:effectLst/>
                <a:latin typeface="Arial Rounded MT Bold" panose="020F0704030504030204" pitchFamily="34" charset="77"/>
              </a:rPr>
              <a:t>  to the house, and for the wall of the city, and for the house that I shall enter into. And the king granted me, according to the good hand of my God upon me.</a:t>
            </a:r>
          </a:p>
          <a:p>
            <a:pPr marL="293688" indent="-293688"/>
            <a:endParaRPr lang="en-US" sz="2400" dirty="0">
              <a:solidFill>
                <a:srgbClr val="001320"/>
              </a:solidFill>
              <a:latin typeface="Arial Rounded MT Bold" panose="020F0704030504030204" pitchFamily="34" charset="77"/>
            </a:endParaRPr>
          </a:p>
          <a:p>
            <a:pPr marL="293688" indent="-293688"/>
            <a:r>
              <a:rPr lang="en-US" sz="2400" b="1" i="0" u="none" strike="noStrike" dirty="0">
                <a:solidFill>
                  <a:srgbClr val="008AE6"/>
                </a:solidFill>
                <a:effectLst/>
                <a:latin typeface="Arial Rounded MT Bold" panose="020F0704030504030204" pitchFamily="34" charset="77"/>
                <a:hlinkClick r:id="rId4"/>
              </a:rPr>
              <a:t>1</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a:t>
            </a:r>
            <a:r>
              <a:rPr lang="en-US" sz="2400" b="0" i="0" dirty="0" err="1">
                <a:solidFill>
                  <a:srgbClr val="001320"/>
                </a:solidFill>
                <a:effectLst/>
                <a:latin typeface="Arial Rounded MT Bold" panose="020F0704030504030204" pitchFamily="34" charset="77"/>
              </a:rPr>
              <a:t>Eliashib</a:t>
            </a:r>
            <a:r>
              <a:rPr lang="en-US" sz="2400" b="0" i="0" dirty="0">
                <a:solidFill>
                  <a:srgbClr val="001320"/>
                </a:solidFill>
                <a:effectLst/>
                <a:latin typeface="Arial Rounded MT Bold" panose="020F0704030504030204" pitchFamily="34" charset="77"/>
              </a:rPr>
              <a:t> the high priest rose up with his brethren the priests, and they </a:t>
            </a:r>
            <a:r>
              <a:rPr lang="en-US" sz="2400" b="0" i="0" dirty="0" err="1">
                <a:solidFill>
                  <a:srgbClr val="001320"/>
                </a:solidFill>
                <a:effectLst/>
                <a:latin typeface="Arial Rounded MT Bold" panose="020F0704030504030204" pitchFamily="34" charset="77"/>
              </a:rPr>
              <a:t>builded</a:t>
            </a:r>
            <a:r>
              <a:rPr lang="en-US" sz="2400" b="0" i="0" dirty="0">
                <a:solidFill>
                  <a:srgbClr val="001320"/>
                </a:solidFill>
                <a:effectLst/>
                <a:latin typeface="Arial Rounded MT Bold" panose="020F0704030504030204" pitchFamily="34" charset="77"/>
              </a:rPr>
              <a:t> the sheep gate; they sanctified it, and set up the doors of it; even unto the tower of </a:t>
            </a:r>
            <a:r>
              <a:rPr lang="en-US" sz="2400" b="0" i="0" dirty="0" err="1">
                <a:solidFill>
                  <a:srgbClr val="001320"/>
                </a:solidFill>
                <a:effectLst/>
                <a:latin typeface="Arial Rounded MT Bold" panose="020F0704030504030204" pitchFamily="34" charset="77"/>
              </a:rPr>
              <a:t>Meah</a:t>
            </a:r>
            <a:r>
              <a:rPr lang="en-US" sz="2400" b="0" i="0" dirty="0">
                <a:solidFill>
                  <a:srgbClr val="001320"/>
                </a:solidFill>
                <a:effectLst/>
                <a:latin typeface="Arial Rounded MT Bold" panose="020F0704030504030204" pitchFamily="34" charset="77"/>
              </a:rPr>
              <a:t> they sanctified it, unto the tower of </a:t>
            </a:r>
            <a:r>
              <a:rPr lang="en-US" sz="2400" b="0" i="0" dirty="0" err="1">
                <a:solidFill>
                  <a:srgbClr val="001320"/>
                </a:solidFill>
                <a:effectLst/>
                <a:latin typeface="Arial Rounded MT Bold" panose="020F0704030504030204" pitchFamily="34" charset="77"/>
              </a:rPr>
              <a:t>Hananeel</a:t>
            </a:r>
            <a:r>
              <a:rPr lang="en-US" sz="2400" b="0" i="0" dirty="0">
                <a:solidFill>
                  <a:srgbClr val="001320"/>
                </a:solidFill>
                <a:effectLst/>
                <a:latin typeface="Arial Rounded MT Bold" panose="020F0704030504030204" pitchFamily="34" charset="77"/>
              </a:rPr>
              <a:t>.</a:t>
            </a:r>
            <a:endParaRPr lang="en-US" sz="24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203258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15</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693319"/>
          </a:xfrm>
          <a:prstGeom prst="rect">
            <a:avLst/>
          </a:prstGeom>
          <a:noFill/>
        </p:spPr>
        <p:txBody>
          <a:bodyPr wrap="square" rtlCol="0">
            <a:spAutoFit/>
          </a:bodyPr>
          <a:lstStyle/>
          <a:p>
            <a:r>
              <a:rPr lang="en-US" sz="2600" i="1" u="sng" dirty="0">
                <a:latin typeface="Arial Rounded MT Bold" panose="020F0704030504030204" pitchFamily="34" charset="77"/>
              </a:rPr>
              <a:t>Divide large tasks into small tasks</a:t>
            </a:r>
          </a:p>
          <a:p>
            <a:endParaRPr lang="en-US" sz="2600" u="sng"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Make a list of what needs to be done </a:t>
            </a:r>
          </a:p>
          <a:p>
            <a:pPr marL="752475" lvl="1" indent="-295275">
              <a:buFont typeface="Arial" panose="020B0604020202020204" pitchFamily="34" charset="0"/>
              <a:buChar char="•"/>
            </a:pPr>
            <a:r>
              <a:rPr lang="en-US" sz="2600" dirty="0">
                <a:latin typeface="Arial Rounded MT Bold" panose="020F0704030504030204" pitchFamily="34" charset="77"/>
              </a:rPr>
              <a:t>Tasks, sub-tasks</a:t>
            </a:r>
          </a:p>
          <a:p>
            <a:pPr marL="914400" lvl="1" indent="-457200">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Determine what you can do and what you need help doing</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endParaRPr lang="en-US" sz="2600"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026" name="Picture 2" descr="Nehemiah Rebuilds the Walls of Jerusalem | Children's Bible Lessons">
            <a:extLst>
              <a:ext uri="{FF2B5EF4-FFF2-40B4-BE49-F238E27FC236}">
                <a16:creationId xmlns:a16="http://schemas.microsoft.com/office/drawing/2014/main" id="{5CF76710-3575-9ED1-8218-6323A3CF1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22519"/>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Restoring the Wall (Nehemiah 2:9-7:73). Rebuild &amp; Renew: The Post-Exilic  Books, by Ralph F. Wilson. JesusWalk Bible Study Series.">
            <a:extLst>
              <a:ext uri="{FF2B5EF4-FFF2-40B4-BE49-F238E27FC236}">
                <a16:creationId xmlns:a16="http://schemas.microsoft.com/office/drawing/2014/main" id="{B480B7EA-C72D-D245-CFFD-FABFE66A2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522" y="3301340"/>
            <a:ext cx="2168011" cy="332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6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16</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492990"/>
          </a:xfrm>
          <a:prstGeom prst="rect">
            <a:avLst/>
          </a:prstGeom>
          <a:noFill/>
        </p:spPr>
        <p:txBody>
          <a:bodyPr wrap="square" rtlCol="0">
            <a:spAutoFit/>
          </a:bodyPr>
          <a:lstStyle/>
          <a:p>
            <a:r>
              <a:rPr lang="en-US" sz="2600" i="1" u="sng" dirty="0">
                <a:latin typeface="Arial Rounded MT Bold" panose="020F0704030504030204" pitchFamily="34" charset="77"/>
              </a:rPr>
              <a:t>Divide large tasks into small tasks</a:t>
            </a:r>
          </a:p>
          <a:p>
            <a:endParaRPr lang="en-US" sz="2600" u="sng" dirty="0">
              <a:latin typeface="Arial Rounded MT Bold" panose="020F0704030504030204" pitchFamily="34" charset="77"/>
            </a:endParaRPr>
          </a:p>
          <a:p>
            <a:pPr marL="457200" indent="-457200">
              <a:buFont typeface="Arial" panose="020B0604020202020204" pitchFamily="34" charset="0"/>
              <a:buChar char="•"/>
            </a:pPr>
            <a:r>
              <a:rPr lang="en-US" sz="2600" u="sng" dirty="0">
                <a:latin typeface="Arial Rounded MT Bold" panose="020F0704030504030204" pitchFamily="34" charset="77"/>
              </a:rPr>
              <a:t>Size of the wall</a:t>
            </a:r>
          </a:p>
          <a:p>
            <a:pPr marL="752475" lvl="1" indent="-295275">
              <a:buFont typeface="Arial" panose="020B0604020202020204" pitchFamily="34" charset="0"/>
              <a:buChar char="•"/>
            </a:pPr>
            <a:r>
              <a:rPr lang="en-US" sz="2600" dirty="0">
                <a:latin typeface="Arial Rounded MT Bold" panose="020F0704030504030204" pitchFamily="34" charset="77"/>
              </a:rPr>
              <a:t>2.5 miles long</a:t>
            </a:r>
          </a:p>
          <a:p>
            <a:pPr marL="752475" lvl="1" indent="-295275">
              <a:buFont typeface="Arial" panose="020B0604020202020204" pitchFamily="34" charset="0"/>
              <a:buChar char="•"/>
            </a:pPr>
            <a:r>
              <a:rPr lang="en-US" sz="2600" dirty="0">
                <a:latin typeface="Arial Rounded MT Bold" panose="020F0704030504030204" pitchFamily="34" charset="77"/>
              </a:rPr>
              <a:t>39 ft avg height</a:t>
            </a:r>
          </a:p>
          <a:p>
            <a:pPr marL="752475" lvl="1" indent="-295275">
              <a:buFont typeface="Arial" panose="020B0604020202020204" pitchFamily="34" charset="0"/>
              <a:buChar char="•"/>
            </a:pPr>
            <a:r>
              <a:rPr lang="en-US" sz="2600" dirty="0">
                <a:latin typeface="Arial Rounded MT Bold" panose="020F0704030504030204" pitchFamily="34" charset="77"/>
              </a:rPr>
              <a:t>8 ft avg thickness</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3074" name="Picture 2" descr="How Nehemiah led past opposition and criticism | Biblical Leadership">
            <a:extLst>
              <a:ext uri="{FF2B5EF4-FFF2-40B4-BE49-F238E27FC236}">
                <a16:creationId xmlns:a16="http://schemas.microsoft.com/office/drawing/2014/main" id="{29AF1F19-61AF-4120-25B3-DFA2709BF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47" y="3800978"/>
            <a:ext cx="4136058" cy="2177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lls of Jerusalem - Jerusalem 101">
            <a:extLst>
              <a:ext uri="{FF2B5EF4-FFF2-40B4-BE49-F238E27FC236}">
                <a16:creationId xmlns:a16="http://schemas.microsoft.com/office/drawing/2014/main" id="{AA94A92F-604F-0FBF-64DD-4A3967AEF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863" y="3746565"/>
            <a:ext cx="3543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9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17</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555093"/>
          </a:xfrm>
          <a:prstGeom prst="rect">
            <a:avLst/>
          </a:prstGeom>
          <a:noFill/>
        </p:spPr>
        <p:txBody>
          <a:bodyPr wrap="square" rtlCol="0">
            <a:spAutoFit/>
          </a:bodyPr>
          <a:lstStyle/>
          <a:p>
            <a:r>
              <a:rPr lang="en-US" sz="2600" u="sng" dirty="0">
                <a:latin typeface="Arial Rounded MT Bold" panose="020F0704030504030204" pitchFamily="34" charset="77"/>
              </a:rPr>
              <a:t>Neh. 3:1-3</a:t>
            </a:r>
          </a:p>
          <a:p>
            <a:pPr marL="293688" indent="-293688" algn="just"/>
            <a:r>
              <a:rPr lang="en-US" sz="2400" b="1" i="0" u="none" strike="noStrike" dirty="0">
                <a:solidFill>
                  <a:srgbClr val="008AE6"/>
                </a:solidFill>
                <a:effectLst/>
                <a:latin typeface="Arial Rounded MT Bold" panose="020F0704030504030204" pitchFamily="34" charset="77"/>
                <a:hlinkClick r:id="rId3"/>
              </a:rPr>
              <a:t>1</a:t>
            </a:r>
            <a:r>
              <a:rPr lang="en-US" sz="2400" b="1" dirty="0">
                <a:solidFill>
                  <a:srgbClr val="008AE6"/>
                </a:solidFill>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a:t>
            </a:r>
            <a:r>
              <a:rPr lang="en-US" sz="2400" b="0" i="0" dirty="0" err="1">
                <a:solidFill>
                  <a:srgbClr val="001320"/>
                </a:solidFill>
                <a:effectLst/>
                <a:latin typeface="Arial Rounded MT Bold" panose="020F0704030504030204" pitchFamily="34" charset="77"/>
              </a:rPr>
              <a:t>Eliashib</a:t>
            </a:r>
            <a:r>
              <a:rPr lang="en-US" sz="2400" b="0" i="0" dirty="0">
                <a:solidFill>
                  <a:srgbClr val="001320"/>
                </a:solidFill>
                <a:effectLst/>
                <a:latin typeface="Arial Rounded MT Bold" panose="020F0704030504030204" pitchFamily="34" charset="77"/>
              </a:rPr>
              <a:t> the high priest rose up with his brethren the priests, and </a:t>
            </a:r>
            <a:r>
              <a:rPr lang="en-US" sz="2400" b="0" i="0" u="sng" dirty="0">
                <a:solidFill>
                  <a:srgbClr val="001320"/>
                </a:solidFill>
                <a:effectLst/>
                <a:latin typeface="Arial Rounded MT Bold" panose="020F0704030504030204" pitchFamily="34" charset="77"/>
              </a:rPr>
              <a:t>they </a:t>
            </a:r>
            <a:r>
              <a:rPr lang="en-US" sz="2400" b="0" i="0" u="sng" dirty="0" err="1">
                <a:solidFill>
                  <a:srgbClr val="001320"/>
                </a:solidFill>
                <a:effectLst/>
                <a:latin typeface="Arial Rounded MT Bold" panose="020F0704030504030204" pitchFamily="34" charset="77"/>
              </a:rPr>
              <a:t>builded</a:t>
            </a:r>
            <a:r>
              <a:rPr lang="en-US" sz="2400" b="0" i="0" u="sng" dirty="0">
                <a:solidFill>
                  <a:srgbClr val="001320"/>
                </a:solidFill>
                <a:effectLst/>
                <a:latin typeface="Arial Rounded MT Bold" panose="020F0704030504030204" pitchFamily="34" charset="77"/>
              </a:rPr>
              <a:t> the sheep gate</a:t>
            </a:r>
            <a:r>
              <a:rPr lang="en-US" sz="2400" b="0" i="0" dirty="0">
                <a:solidFill>
                  <a:srgbClr val="001320"/>
                </a:solidFill>
                <a:effectLst/>
                <a:latin typeface="Arial Rounded MT Bold" panose="020F0704030504030204" pitchFamily="34" charset="77"/>
              </a:rPr>
              <a:t>; they sanctified it, and </a:t>
            </a:r>
            <a:r>
              <a:rPr lang="en-US" sz="2400" b="0" i="0" u="sng" dirty="0">
                <a:solidFill>
                  <a:srgbClr val="001320"/>
                </a:solidFill>
                <a:effectLst/>
                <a:latin typeface="Arial Rounded MT Bold" panose="020F0704030504030204" pitchFamily="34" charset="77"/>
              </a:rPr>
              <a:t>set up the doors</a:t>
            </a:r>
            <a:r>
              <a:rPr lang="en-US" sz="2400" b="0" i="0" dirty="0">
                <a:solidFill>
                  <a:srgbClr val="001320"/>
                </a:solidFill>
                <a:effectLst/>
                <a:latin typeface="Arial Rounded MT Bold" panose="020F0704030504030204" pitchFamily="34" charset="77"/>
              </a:rPr>
              <a:t> of it; even unto the tower of </a:t>
            </a:r>
            <a:r>
              <a:rPr lang="en-US" sz="2400" b="0" i="0" dirty="0" err="1">
                <a:solidFill>
                  <a:srgbClr val="001320"/>
                </a:solidFill>
                <a:effectLst/>
                <a:latin typeface="Arial Rounded MT Bold" panose="020F0704030504030204" pitchFamily="34" charset="77"/>
              </a:rPr>
              <a:t>Meah</a:t>
            </a:r>
            <a:r>
              <a:rPr lang="en-US" sz="2400" b="0" i="0" dirty="0">
                <a:solidFill>
                  <a:srgbClr val="001320"/>
                </a:solidFill>
                <a:effectLst/>
                <a:latin typeface="Arial Rounded MT Bold" panose="020F0704030504030204" pitchFamily="34" charset="77"/>
              </a:rPr>
              <a:t> they sanctified it, unto the tower of </a:t>
            </a:r>
            <a:r>
              <a:rPr lang="en-US" sz="2400" b="0" i="0" dirty="0" err="1">
                <a:solidFill>
                  <a:srgbClr val="001320"/>
                </a:solidFill>
                <a:effectLst/>
                <a:latin typeface="Arial Rounded MT Bold" panose="020F0704030504030204" pitchFamily="34" charset="77"/>
              </a:rPr>
              <a:t>Hananeel</a:t>
            </a:r>
            <a:r>
              <a:rPr lang="en-US" sz="2400" b="0" i="0" dirty="0">
                <a:solidFill>
                  <a:srgbClr val="001320"/>
                </a:solidFill>
                <a:effectLst/>
                <a:latin typeface="Arial Rounded MT Bold" panose="020F0704030504030204" pitchFamily="34" charset="77"/>
              </a:rPr>
              <a:t>. </a:t>
            </a:r>
          </a:p>
          <a:p>
            <a:pPr marL="293688" indent="-293688" algn="just"/>
            <a:r>
              <a:rPr lang="en-US" sz="2400" b="1" i="0" u="none" strike="noStrike" dirty="0">
                <a:solidFill>
                  <a:srgbClr val="008AE6"/>
                </a:solidFill>
                <a:effectLst/>
                <a:latin typeface="Arial Rounded MT Bold" panose="020F0704030504030204" pitchFamily="34" charset="77"/>
                <a:hlinkClick r:id="rId4"/>
              </a:rPr>
              <a:t>2</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next unto him </a:t>
            </a:r>
            <a:r>
              <a:rPr lang="en-US" sz="2400" b="0" i="0" dirty="0" err="1">
                <a:solidFill>
                  <a:srgbClr val="001320"/>
                </a:solidFill>
                <a:effectLst/>
                <a:latin typeface="Arial Rounded MT Bold" panose="020F0704030504030204" pitchFamily="34" charset="77"/>
              </a:rPr>
              <a:t>builded</a:t>
            </a:r>
            <a:r>
              <a:rPr lang="en-US" sz="2400" b="0" i="0" dirty="0">
                <a:solidFill>
                  <a:srgbClr val="001320"/>
                </a:solidFill>
                <a:effectLst/>
                <a:latin typeface="Arial Rounded MT Bold" panose="020F0704030504030204" pitchFamily="34" charset="77"/>
              </a:rPr>
              <a:t> the men of Jericho. And next to them </a:t>
            </a:r>
            <a:r>
              <a:rPr lang="en-US" sz="2400" b="0" i="0" dirty="0" err="1">
                <a:solidFill>
                  <a:srgbClr val="001320"/>
                </a:solidFill>
                <a:effectLst/>
                <a:latin typeface="Arial Rounded MT Bold" panose="020F0704030504030204" pitchFamily="34" charset="77"/>
              </a:rPr>
              <a:t>builded</a:t>
            </a:r>
            <a:r>
              <a:rPr lang="en-US" sz="2400" b="0" i="0" dirty="0">
                <a:solidFill>
                  <a:srgbClr val="001320"/>
                </a:solidFill>
                <a:effectLst/>
                <a:latin typeface="Arial Rounded MT Bold" panose="020F0704030504030204" pitchFamily="34" charset="77"/>
              </a:rPr>
              <a:t> </a:t>
            </a:r>
            <a:r>
              <a:rPr lang="en-US" sz="2400" b="0" i="0" dirty="0" err="1">
                <a:solidFill>
                  <a:srgbClr val="001320"/>
                </a:solidFill>
                <a:effectLst/>
                <a:latin typeface="Arial Rounded MT Bold" panose="020F0704030504030204" pitchFamily="34" charset="77"/>
              </a:rPr>
              <a:t>Zaccur</a:t>
            </a:r>
            <a:r>
              <a:rPr lang="en-US" sz="2400" b="0" i="0" dirty="0">
                <a:solidFill>
                  <a:srgbClr val="001320"/>
                </a:solidFill>
                <a:effectLst/>
                <a:latin typeface="Arial Rounded MT Bold" panose="020F0704030504030204" pitchFamily="34" charset="77"/>
              </a:rPr>
              <a:t> the son of </a:t>
            </a:r>
            <a:r>
              <a:rPr lang="en-US" sz="2400" b="0" i="0" dirty="0" err="1">
                <a:solidFill>
                  <a:srgbClr val="001320"/>
                </a:solidFill>
                <a:effectLst/>
                <a:latin typeface="Arial Rounded MT Bold" panose="020F0704030504030204" pitchFamily="34" charset="77"/>
              </a:rPr>
              <a:t>Imri</a:t>
            </a:r>
            <a:r>
              <a:rPr lang="en-US" sz="2400" b="0" i="0" dirty="0">
                <a:solidFill>
                  <a:srgbClr val="001320"/>
                </a:solidFill>
                <a:effectLst/>
                <a:latin typeface="Arial Rounded MT Bold" panose="020F0704030504030204" pitchFamily="34" charset="77"/>
              </a:rPr>
              <a:t>.</a:t>
            </a:r>
          </a:p>
          <a:p>
            <a:pPr marL="293688" indent="-293688" algn="just"/>
            <a:r>
              <a:rPr lang="en-US" sz="2400" b="1" i="0" u="none" strike="noStrike" dirty="0">
                <a:solidFill>
                  <a:srgbClr val="008AE6"/>
                </a:solidFill>
                <a:effectLst/>
                <a:latin typeface="Arial Rounded MT Bold" panose="020F0704030504030204" pitchFamily="34" charset="77"/>
                <a:hlinkClick r:id="rId5"/>
              </a:rPr>
              <a:t>3</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But the </a:t>
            </a:r>
            <a:r>
              <a:rPr lang="en-US" sz="2400" b="0" i="0" u="sng" dirty="0">
                <a:solidFill>
                  <a:srgbClr val="001320"/>
                </a:solidFill>
                <a:effectLst/>
                <a:latin typeface="Arial Rounded MT Bold" panose="020F0704030504030204" pitchFamily="34" charset="77"/>
              </a:rPr>
              <a:t>fish gate did the sons of </a:t>
            </a:r>
            <a:r>
              <a:rPr lang="en-US" sz="2400" b="0" i="0" u="sng" dirty="0" err="1">
                <a:solidFill>
                  <a:srgbClr val="001320"/>
                </a:solidFill>
                <a:effectLst/>
                <a:latin typeface="Arial Rounded MT Bold" panose="020F0704030504030204" pitchFamily="34" charset="77"/>
              </a:rPr>
              <a:t>Hassenaah</a:t>
            </a:r>
            <a:r>
              <a:rPr lang="en-US" sz="2400" b="0" i="0" u="sng" dirty="0">
                <a:solidFill>
                  <a:srgbClr val="001320"/>
                </a:solidFill>
                <a:effectLst/>
                <a:latin typeface="Arial Rounded MT Bold" panose="020F0704030504030204" pitchFamily="34" charset="77"/>
              </a:rPr>
              <a:t> build</a:t>
            </a:r>
            <a:r>
              <a:rPr lang="en-US" sz="2400" b="0" i="0" dirty="0">
                <a:solidFill>
                  <a:srgbClr val="001320"/>
                </a:solidFill>
                <a:effectLst/>
                <a:latin typeface="Arial Rounded MT Bold" panose="020F0704030504030204" pitchFamily="34" charset="77"/>
              </a:rPr>
              <a:t>, who </a:t>
            </a:r>
            <a:r>
              <a:rPr lang="en-US" sz="2400" b="0" i="1" dirty="0">
                <a:solidFill>
                  <a:srgbClr val="001320"/>
                </a:solidFill>
                <a:effectLst/>
                <a:latin typeface="Arial Rounded MT Bold" panose="020F0704030504030204" pitchFamily="34" charset="77"/>
              </a:rPr>
              <a:t>also</a:t>
            </a:r>
            <a:r>
              <a:rPr lang="en-US" sz="2400" b="0" i="0" dirty="0">
                <a:solidFill>
                  <a:srgbClr val="001320"/>
                </a:solidFill>
                <a:effectLst/>
                <a:latin typeface="Arial Rounded MT Bold" panose="020F0704030504030204" pitchFamily="34" charset="77"/>
              </a:rPr>
              <a:t> </a:t>
            </a:r>
            <a:r>
              <a:rPr lang="en-US" sz="2400" b="0" i="0" u="sng" dirty="0">
                <a:solidFill>
                  <a:srgbClr val="001320"/>
                </a:solidFill>
                <a:effectLst/>
                <a:latin typeface="Arial Rounded MT Bold" panose="020F0704030504030204" pitchFamily="34" charset="77"/>
              </a:rPr>
              <a:t>laid the beams</a:t>
            </a:r>
            <a:r>
              <a:rPr lang="en-US" sz="2400" b="0" i="0" dirty="0">
                <a:solidFill>
                  <a:srgbClr val="001320"/>
                </a:solidFill>
                <a:effectLst/>
                <a:latin typeface="Arial Rounded MT Bold" panose="020F0704030504030204" pitchFamily="34" charset="77"/>
              </a:rPr>
              <a:t> thereof, and </a:t>
            </a:r>
            <a:r>
              <a:rPr lang="en-US" sz="2400" b="0" i="0" u="sng" dirty="0">
                <a:solidFill>
                  <a:srgbClr val="001320"/>
                </a:solidFill>
                <a:effectLst/>
                <a:latin typeface="Arial Rounded MT Bold" panose="020F0704030504030204" pitchFamily="34" charset="77"/>
              </a:rPr>
              <a:t>set up the doors</a:t>
            </a:r>
            <a:r>
              <a:rPr lang="en-US" sz="2400" b="0" i="0" dirty="0">
                <a:solidFill>
                  <a:srgbClr val="001320"/>
                </a:solidFill>
                <a:effectLst/>
                <a:latin typeface="Arial Rounded MT Bold" panose="020F0704030504030204" pitchFamily="34" charset="77"/>
              </a:rPr>
              <a:t> thereof, the </a:t>
            </a:r>
            <a:r>
              <a:rPr lang="en-US" sz="2400" b="0" i="0" u="sng" dirty="0">
                <a:solidFill>
                  <a:srgbClr val="001320"/>
                </a:solidFill>
                <a:effectLst/>
                <a:latin typeface="Arial Rounded MT Bold" panose="020F0704030504030204" pitchFamily="34" charset="77"/>
              </a:rPr>
              <a:t>locks</a:t>
            </a:r>
            <a:r>
              <a:rPr lang="en-US" sz="2400" b="0" i="0" dirty="0">
                <a:solidFill>
                  <a:srgbClr val="001320"/>
                </a:solidFill>
                <a:effectLst/>
                <a:latin typeface="Arial Rounded MT Bold" panose="020F0704030504030204" pitchFamily="34" charset="77"/>
              </a:rPr>
              <a:t> thereof, and the </a:t>
            </a:r>
            <a:r>
              <a:rPr lang="en-US" sz="2400" b="0" i="0" u="sng" dirty="0">
                <a:solidFill>
                  <a:srgbClr val="001320"/>
                </a:solidFill>
                <a:effectLst/>
                <a:latin typeface="Arial Rounded MT Bold" panose="020F0704030504030204" pitchFamily="34" charset="77"/>
              </a:rPr>
              <a:t>bars</a:t>
            </a:r>
            <a:r>
              <a:rPr lang="en-US" sz="2400" b="0" i="0" dirty="0">
                <a:solidFill>
                  <a:srgbClr val="001320"/>
                </a:solidFill>
                <a:effectLst/>
                <a:latin typeface="Arial Rounded MT Bold" panose="020F0704030504030204" pitchFamily="34" charset="77"/>
              </a:rPr>
              <a:t> thereof.</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75582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18</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800767"/>
          </a:xfrm>
          <a:prstGeom prst="rect">
            <a:avLst/>
          </a:prstGeom>
          <a:noFill/>
        </p:spPr>
        <p:txBody>
          <a:bodyPr wrap="square" rtlCol="0">
            <a:spAutoFit/>
          </a:bodyPr>
          <a:lstStyle/>
          <a:p>
            <a:r>
              <a:rPr lang="en-US" sz="2600" i="1" u="sng" dirty="0">
                <a:latin typeface="Arial Rounded MT Bold" panose="020F0704030504030204" pitchFamily="34" charset="77"/>
              </a:rPr>
              <a:t>When things are at their worst and you don’t think you can go on, you need to be carried</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Is. 46:4</a:t>
            </a:r>
          </a:p>
          <a:p>
            <a:pPr marL="293688" indent="-293688" algn="just"/>
            <a:r>
              <a:rPr lang="en-US" sz="2400" b="1" i="0" u="none" strike="noStrike" dirty="0">
                <a:solidFill>
                  <a:srgbClr val="008AE6"/>
                </a:solidFill>
                <a:effectLst/>
                <a:latin typeface="Arial Rounded MT Bold" panose="020F0704030504030204" pitchFamily="34" charset="77"/>
                <a:hlinkClick r:id="rId3"/>
              </a:rPr>
              <a:t>4</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a:t>
            </a:r>
            <a:r>
              <a:rPr lang="en-US" sz="2400" b="0" i="1" dirty="0">
                <a:solidFill>
                  <a:srgbClr val="001320"/>
                </a:solidFill>
                <a:effectLst/>
                <a:latin typeface="Arial Rounded MT Bold" panose="020F0704030504030204" pitchFamily="34" charset="77"/>
              </a:rPr>
              <a:t>even</a:t>
            </a:r>
            <a:r>
              <a:rPr lang="en-US" sz="2400" b="0" i="0" dirty="0">
                <a:solidFill>
                  <a:srgbClr val="001320"/>
                </a:solidFill>
                <a:effectLst/>
                <a:latin typeface="Arial Rounded MT Bold" panose="020F0704030504030204" pitchFamily="34" charset="77"/>
              </a:rPr>
              <a:t> to </a:t>
            </a:r>
            <a:r>
              <a:rPr lang="en-US" sz="2400" b="0" i="1" dirty="0">
                <a:solidFill>
                  <a:srgbClr val="001320"/>
                </a:solidFill>
                <a:effectLst/>
                <a:latin typeface="Arial Rounded MT Bold" panose="020F0704030504030204" pitchFamily="34" charset="77"/>
              </a:rPr>
              <a:t>your</a:t>
            </a:r>
            <a:r>
              <a:rPr lang="en-US" sz="2400" b="0" i="0" dirty="0">
                <a:solidFill>
                  <a:srgbClr val="001320"/>
                </a:solidFill>
                <a:effectLst/>
                <a:latin typeface="Arial Rounded MT Bold" panose="020F0704030504030204" pitchFamily="34" charset="77"/>
              </a:rPr>
              <a:t> old age I </a:t>
            </a:r>
            <a:r>
              <a:rPr lang="en-US" sz="2400" b="0" i="1" dirty="0">
                <a:solidFill>
                  <a:srgbClr val="001320"/>
                </a:solidFill>
                <a:effectLst/>
                <a:latin typeface="Arial Rounded MT Bold" panose="020F0704030504030204" pitchFamily="34" charset="77"/>
              </a:rPr>
              <a:t>am</a:t>
            </a:r>
            <a:r>
              <a:rPr lang="en-US" sz="2400" b="0" i="0" dirty="0">
                <a:solidFill>
                  <a:srgbClr val="001320"/>
                </a:solidFill>
                <a:effectLst/>
                <a:latin typeface="Arial Rounded MT Bold" panose="020F0704030504030204" pitchFamily="34" charset="77"/>
              </a:rPr>
              <a:t> he; and </a:t>
            </a:r>
            <a:r>
              <a:rPr lang="en-US" sz="2400" b="0" i="1" dirty="0">
                <a:solidFill>
                  <a:srgbClr val="001320"/>
                </a:solidFill>
                <a:effectLst/>
                <a:latin typeface="Arial Rounded MT Bold" panose="020F0704030504030204" pitchFamily="34" charset="77"/>
              </a:rPr>
              <a:t>even</a:t>
            </a:r>
            <a:r>
              <a:rPr lang="en-US" sz="2400" b="0" i="0" dirty="0">
                <a:solidFill>
                  <a:srgbClr val="001320"/>
                </a:solidFill>
                <a:effectLst/>
                <a:latin typeface="Arial Rounded MT Bold" panose="020F0704030504030204" pitchFamily="34" charset="77"/>
              </a:rPr>
              <a:t> to hoar hairs will I carry </a:t>
            </a:r>
            <a:r>
              <a:rPr lang="en-US" sz="2400" b="0" i="1" dirty="0">
                <a:solidFill>
                  <a:srgbClr val="001320"/>
                </a:solidFill>
                <a:effectLst/>
                <a:latin typeface="Arial Rounded MT Bold" panose="020F0704030504030204" pitchFamily="34" charset="77"/>
              </a:rPr>
              <a:t>you</a:t>
            </a:r>
            <a:r>
              <a:rPr lang="en-US" sz="2400" b="0" i="0" dirty="0">
                <a:solidFill>
                  <a:srgbClr val="001320"/>
                </a:solidFill>
                <a:effectLst/>
                <a:latin typeface="Arial Rounded MT Bold" panose="020F0704030504030204" pitchFamily="34" charset="77"/>
              </a:rPr>
              <a:t>: I have made, and I will bear; even </a:t>
            </a:r>
            <a:r>
              <a:rPr lang="en-US" sz="2400" b="0" i="0" u="sng" dirty="0">
                <a:solidFill>
                  <a:srgbClr val="001320"/>
                </a:solidFill>
                <a:effectLst/>
                <a:latin typeface="Arial Rounded MT Bold" panose="020F0704030504030204" pitchFamily="34" charset="77"/>
              </a:rPr>
              <a:t>I will carry, and will deliver </a:t>
            </a:r>
            <a:r>
              <a:rPr lang="en-US" sz="2400" b="0" i="1" u="sng" dirty="0">
                <a:solidFill>
                  <a:srgbClr val="001320"/>
                </a:solidFill>
                <a:effectLst/>
                <a:latin typeface="Arial Rounded MT Bold" panose="020F0704030504030204" pitchFamily="34" charset="77"/>
              </a:rPr>
              <a:t>you</a:t>
            </a:r>
            <a:r>
              <a:rPr lang="en-US" sz="2400" b="0" i="0" dirty="0">
                <a:solidFill>
                  <a:srgbClr val="001320"/>
                </a:solidFill>
                <a:effectLst/>
                <a:latin typeface="Arial Rounded MT Bold" panose="020F0704030504030204" pitchFamily="34" charset="77"/>
              </a:rPr>
              <a:t>.</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1266" name="Picture 2" descr="Podcast #426: ” I Will Carry You” by Ellie Holcomb – Michelle Nezat">
            <a:extLst>
              <a:ext uri="{FF2B5EF4-FFF2-40B4-BE49-F238E27FC236}">
                <a16:creationId xmlns:a16="http://schemas.microsoft.com/office/drawing/2014/main" id="{753BDBF3-2E29-FDB2-4033-7DBF17A93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84602"/>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6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19</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893100"/>
          </a:xfrm>
          <a:prstGeom prst="rect">
            <a:avLst/>
          </a:prstGeom>
          <a:noFill/>
        </p:spPr>
        <p:txBody>
          <a:bodyPr wrap="square" rtlCol="0">
            <a:spAutoFit/>
          </a:bodyPr>
          <a:lstStyle/>
          <a:p>
            <a:r>
              <a:rPr lang="en-US" sz="2600" i="1" u="sng" dirty="0">
                <a:latin typeface="Arial Rounded MT Bold" panose="020F0704030504030204" pitchFamily="34" charset="77"/>
              </a:rPr>
              <a:t>Work together as teams</a:t>
            </a:r>
          </a:p>
          <a:p>
            <a:endParaRPr lang="en-US" sz="2600" u="sng"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Experienced and non-experienced</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Old and young</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Husband and wife</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2290" name="Picture 2" descr="Encourage Your Team to Work Together | Los Angeles Staffing Agencies">
            <a:extLst>
              <a:ext uri="{FF2B5EF4-FFF2-40B4-BE49-F238E27FC236}">
                <a16:creationId xmlns:a16="http://schemas.microsoft.com/office/drawing/2014/main" id="{AD9994EA-D140-E4BD-B240-BAB1E182A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93" y="4032252"/>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enefits of Teamwork | Eternal Sunshine of the IS Mind">
            <a:extLst>
              <a:ext uri="{FF2B5EF4-FFF2-40B4-BE49-F238E27FC236}">
                <a16:creationId xmlns:a16="http://schemas.microsoft.com/office/drawing/2014/main" id="{22A6FE07-6E04-DF50-CCD6-A6222A29F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930652"/>
            <a:ext cx="33401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7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1943203" y="219650"/>
            <a:ext cx="5257593" cy="400110"/>
          </a:xfrm>
          <a:prstGeom prst="rect">
            <a:avLst/>
          </a:prstGeom>
          <a:noFill/>
        </p:spPr>
        <p:txBody>
          <a:bodyPr wrap="none" rtlCol="0">
            <a:spAutoFit/>
          </a:bodyPr>
          <a:lstStyle/>
          <a:p>
            <a:r>
              <a:rPr lang="en-US" sz="2000" dirty="0">
                <a:latin typeface="Arial Rounded MT Bold" panose="020F0704030504030204" pitchFamily="34" charset="77"/>
              </a:rPr>
              <a:t>Nehemiah Rebuilding Walls of Jerusalem</a:t>
            </a:r>
          </a:p>
        </p:txBody>
      </p:sp>
      <p:sp>
        <p:nvSpPr>
          <p:cNvPr id="3" name="TextBox 2">
            <a:extLst>
              <a:ext uri="{FF2B5EF4-FFF2-40B4-BE49-F238E27FC236}">
                <a16:creationId xmlns:a16="http://schemas.microsoft.com/office/drawing/2014/main" id="{4E306027-A1BD-7177-5C65-A05AED4E5364}"/>
              </a:ext>
            </a:extLst>
          </p:cNvPr>
          <p:cNvSpPr txBox="1"/>
          <p:nvPr/>
        </p:nvSpPr>
        <p:spPr>
          <a:xfrm>
            <a:off x="368135" y="783771"/>
            <a:ext cx="7998152" cy="4647426"/>
          </a:xfrm>
          <a:prstGeom prst="rect">
            <a:avLst/>
          </a:prstGeom>
          <a:noFill/>
        </p:spPr>
        <p:txBody>
          <a:bodyPr wrap="none" rtlCol="0">
            <a:spAutoFit/>
          </a:bodyPr>
          <a:lstStyle/>
          <a:p>
            <a:r>
              <a:rPr lang="en-US" sz="2800" i="1" u="sng" dirty="0">
                <a:latin typeface="Arial Rounded MT Bold" panose="020F0704030504030204" pitchFamily="34" charset="77"/>
              </a:rPr>
              <a:t>Setting</a:t>
            </a:r>
          </a:p>
          <a:p>
            <a:endParaRPr lang="en-US" sz="2800" u="sng" dirty="0">
              <a:latin typeface="Arial Rounded MT Bold" panose="020F0704030504030204" pitchFamily="34" charset="77"/>
            </a:endParaRPr>
          </a:p>
          <a:p>
            <a:pPr marL="293688" indent="-293688">
              <a:buFont typeface="Arial" panose="020B0604020202020204" pitchFamily="34" charset="0"/>
              <a:buChar char="•"/>
            </a:pPr>
            <a:r>
              <a:rPr lang="en-US" sz="2400" dirty="0">
                <a:latin typeface="Arial Rounded MT Bold" panose="020F0704030504030204" pitchFamily="34" charset="77"/>
              </a:rPr>
              <a:t>In Shushan, capitol city of Babylon (captivity)</a:t>
            </a:r>
          </a:p>
          <a:p>
            <a:pPr marL="293688" indent="-293688">
              <a:buFont typeface="Arial" panose="020B0604020202020204" pitchFamily="34" charset="0"/>
              <a:buChar char="•"/>
            </a:pPr>
            <a:r>
              <a:rPr lang="en-US" sz="2400" dirty="0">
                <a:latin typeface="Arial Rounded MT Bold" panose="020F0704030504030204" pitchFamily="34" charset="77"/>
              </a:rPr>
              <a:t>Artaxerxes (king)</a:t>
            </a:r>
          </a:p>
          <a:p>
            <a:pPr marL="293688" indent="-293688">
              <a:buFont typeface="Arial" panose="020B0604020202020204" pitchFamily="34" charset="0"/>
              <a:buChar char="•"/>
            </a:pPr>
            <a:r>
              <a:rPr lang="en-US" sz="2400" dirty="0">
                <a:latin typeface="Arial Rounded MT Bold" panose="020F0704030504030204" pitchFamily="34" charset="77"/>
              </a:rPr>
              <a:t>Nehemiah – king’s cupbearer</a:t>
            </a:r>
          </a:p>
          <a:p>
            <a:pPr marL="293688" indent="-293688">
              <a:buFont typeface="Arial" panose="020B0604020202020204" pitchFamily="34" charset="0"/>
              <a:buChar char="•"/>
            </a:pPr>
            <a:endParaRPr lang="en-US" sz="2400" dirty="0">
              <a:latin typeface="Arial Rounded MT Bold" panose="020F0704030504030204" pitchFamily="34" charset="77"/>
            </a:endParaRPr>
          </a:p>
          <a:p>
            <a:pPr marL="293688" indent="-293688">
              <a:buFont typeface="Arial" panose="020B0604020202020204" pitchFamily="34" charset="0"/>
              <a:buChar char="•"/>
            </a:pPr>
            <a:r>
              <a:rPr lang="en-US" sz="2400" dirty="0">
                <a:latin typeface="Arial Rounded MT Bold" panose="020F0704030504030204" pitchFamily="34" charset="77"/>
              </a:rPr>
              <a:t>Received word from those left behind in Jerusalem</a:t>
            </a:r>
          </a:p>
          <a:p>
            <a:pPr marL="750888" lvl="1" indent="-293688">
              <a:buFont typeface="Arial" panose="020B0604020202020204" pitchFamily="34" charset="0"/>
              <a:buChar char="•"/>
            </a:pPr>
            <a:r>
              <a:rPr lang="en-US" sz="2400" dirty="0">
                <a:latin typeface="Arial Rounded MT Bold" panose="020F0704030504030204" pitchFamily="34" charset="77"/>
              </a:rPr>
              <a:t>Great affliction</a:t>
            </a:r>
          </a:p>
          <a:p>
            <a:pPr marL="750888" lvl="1" indent="-293688">
              <a:buFont typeface="Arial" panose="020B0604020202020204" pitchFamily="34" charset="0"/>
              <a:buChar char="•"/>
            </a:pPr>
            <a:r>
              <a:rPr lang="en-US" sz="2400" dirty="0">
                <a:latin typeface="Arial Rounded MT Bold" panose="020F0704030504030204" pitchFamily="34" charset="77"/>
              </a:rPr>
              <a:t>Wall of Jerusalem broken down</a:t>
            </a:r>
          </a:p>
          <a:p>
            <a:pPr marL="750888" lvl="1" indent="-293688">
              <a:buFont typeface="Arial" panose="020B0604020202020204" pitchFamily="34" charset="0"/>
              <a:buChar char="•"/>
            </a:pPr>
            <a:r>
              <a:rPr lang="en-US" sz="2400" dirty="0">
                <a:latin typeface="Arial Rounded MT Bold" panose="020F0704030504030204" pitchFamily="34" charset="77"/>
              </a:rPr>
              <a:t>Gates burned</a:t>
            </a:r>
          </a:p>
          <a:p>
            <a:pPr marL="750888" lvl="1" indent="-293688">
              <a:buFont typeface="Arial" panose="020B0604020202020204" pitchFamily="34" charset="0"/>
              <a:buChar char="•"/>
            </a:pPr>
            <a:endParaRPr lang="en-US" sz="2400" dirty="0">
              <a:latin typeface="Arial Rounded MT Bold" panose="020F0704030504030204" pitchFamily="34" charset="77"/>
            </a:endParaRPr>
          </a:p>
          <a:p>
            <a:pPr marL="293688" indent="-282575">
              <a:buFont typeface="Arial" panose="020B0604020202020204" pitchFamily="34" charset="0"/>
              <a:buChar char="•"/>
            </a:pPr>
            <a:r>
              <a:rPr lang="en-US" sz="2400" dirty="0">
                <a:latin typeface="Arial Rounded MT Bold" panose="020F0704030504030204" pitchFamily="34" charset="77"/>
              </a:rPr>
              <a:t>Nehemiah wept and fasted</a:t>
            </a:r>
          </a:p>
        </p:txBody>
      </p:sp>
      <p:pic>
        <p:nvPicPr>
          <p:cNvPr id="4098" name="Picture 2" descr="Susa - The Babylonian Captivity with Map (Bible History Online) - Bible  History">
            <a:extLst>
              <a:ext uri="{FF2B5EF4-FFF2-40B4-BE49-F238E27FC236}">
                <a16:creationId xmlns:a16="http://schemas.microsoft.com/office/drawing/2014/main" id="{4BA82BF0-4F5E-2EDB-26AA-35CBCCB59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19" y="4410553"/>
            <a:ext cx="3317092" cy="204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3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20</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339102"/>
          </a:xfrm>
          <a:prstGeom prst="rect">
            <a:avLst/>
          </a:prstGeom>
          <a:noFill/>
        </p:spPr>
        <p:txBody>
          <a:bodyPr wrap="square" rtlCol="0">
            <a:spAutoFit/>
          </a:bodyPr>
          <a:lstStyle/>
          <a:p>
            <a:r>
              <a:rPr lang="en-US" sz="2600" u="sng" dirty="0">
                <a:latin typeface="Arial Rounded MT Bold" panose="020F0704030504030204" pitchFamily="34" charset="77"/>
              </a:rPr>
              <a:t>Neh. 3:4</a:t>
            </a:r>
          </a:p>
          <a:p>
            <a:pPr marL="293688" indent="-293688" algn="just"/>
            <a:r>
              <a:rPr lang="en-US" sz="2400" b="1" i="0" u="none" strike="noStrike" dirty="0">
                <a:solidFill>
                  <a:srgbClr val="008AE6"/>
                </a:solidFill>
                <a:effectLst/>
                <a:latin typeface="Arial Rounded MT Bold" panose="020F0704030504030204" pitchFamily="34" charset="77"/>
                <a:hlinkClick r:id="rId3"/>
              </a:rPr>
              <a:t>4</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next unto them repaired </a:t>
            </a:r>
            <a:r>
              <a:rPr lang="en-US" sz="2400" b="0" i="0" dirty="0" err="1">
                <a:solidFill>
                  <a:srgbClr val="001320"/>
                </a:solidFill>
                <a:effectLst/>
                <a:latin typeface="Arial Rounded MT Bold" panose="020F0704030504030204" pitchFamily="34" charset="77"/>
              </a:rPr>
              <a:t>Meremoth</a:t>
            </a:r>
            <a:r>
              <a:rPr lang="en-US" sz="2400" b="0" i="0" dirty="0">
                <a:solidFill>
                  <a:srgbClr val="001320"/>
                </a:solidFill>
                <a:effectLst/>
                <a:latin typeface="Arial Rounded MT Bold" panose="020F0704030504030204" pitchFamily="34" charset="77"/>
              </a:rPr>
              <a:t> the son of Urijah, the son of </a:t>
            </a:r>
            <a:r>
              <a:rPr lang="en-US" sz="2400" b="0" i="0" dirty="0" err="1">
                <a:solidFill>
                  <a:srgbClr val="001320"/>
                </a:solidFill>
                <a:effectLst/>
                <a:latin typeface="Arial Rounded MT Bold" panose="020F0704030504030204" pitchFamily="34" charset="77"/>
              </a:rPr>
              <a:t>Koz</a:t>
            </a:r>
            <a:r>
              <a:rPr lang="en-US" sz="2400" b="0" i="0" dirty="0">
                <a:solidFill>
                  <a:srgbClr val="001320"/>
                </a:solidFill>
                <a:effectLst/>
                <a:latin typeface="Arial Rounded MT Bold" panose="020F0704030504030204" pitchFamily="34" charset="77"/>
              </a:rPr>
              <a:t>. And next unto them repaired </a:t>
            </a:r>
            <a:r>
              <a:rPr lang="en-US" sz="2400" b="0" i="0" dirty="0" err="1">
                <a:solidFill>
                  <a:srgbClr val="001320"/>
                </a:solidFill>
                <a:effectLst/>
                <a:latin typeface="Arial Rounded MT Bold" panose="020F0704030504030204" pitchFamily="34" charset="77"/>
              </a:rPr>
              <a:t>Meshullam</a:t>
            </a:r>
            <a:r>
              <a:rPr lang="en-US" sz="2400" b="0" i="0" dirty="0">
                <a:solidFill>
                  <a:srgbClr val="001320"/>
                </a:solidFill>
                <a:effectLst/>
                <a:latin typeface="Arial Rounded MT Bold" panose="020F0704030504030204" pitchFamily="34" charset="77"/>
              </a:rPr>
              <a:t> the son of </a:t>
            </a:r>
            <a:r>
              <a:rPr lang="en-US" sz="2400" b="0" i="0" dirty="0" err="1">
                <a:solidFill>
                  <a:srgbClr val="001320"/>
                </a:solidFill>
                <a:effectLst/>
                <a:latin typeface="Arial Rounded MT Bold" panose="020F0704030504030204" pitchFamily="34" charset="77"/>
              </a:rPr>
              <a:t>Berechiah</a:t>
            </a:r>
            <a:r>
              <a:rPr lang="en-US" sz="2400" b="0" i="0" dirty="0">
                <a:solidFill>
                  <a:srgbClr val="001320"/>
                </a:solidFill>
                <a:effectLst/>
                <a:latin typeface="Arial Rounded MT Bold" panose="020F0704030504030204" pitchFamily="34" charset="77"/>
              </a:rPr>
              <a:t>, the son of </a:t>
            </a:r>
            <a:r>
              <a:rPr lang="en-US" sz="2400" b="0" i="0" dirty="0" err="1">
                <a:solidFill>
                  <a:srgbClr val="001320"/>
                </a:solidFill>
                <a:effectLst/>
                <a:latin typeface="Arial Rounded MT Bold" panose="020F0704030504030204" pitchFamily="34" charset="77"/>
              </a:rPr>
              <a:t>Meshezabeel</a:t>
            </a:r>
            <a:r>
              <a:rPr lang="en-US" sz="2400" b="0" i="0" dirty="0">
                <a:solidFill>
                  <a:srgbClr val="001320"/>
                </a:solidFill>
                <a:effectLst/>
                <a:latin typeface="Arial Rounded MT Bold" panose="020F0704030504030204" pitchFamily="34" charset="77"/>
              </a:rPr>
              <a:t>. And next unto them repaired Zadok the son of </a:t>
            </a:r>
            <a:r>
              <a:rPr lang="en-US" sz="2400" b="0" i="0" dirty="0" err="1">
                <a:solidFill>
                  <a:srgbClr val="001320"/>
                </a:solidFill>
                <a:effectLst/>
                <a:latin typeface="Arial Rounded MT Bold" panose="020F0704030504030204" pitchFamily="34" charset="77"/>
              </a:rPr>
              <a:t>Baana</a:t>
            </a:r>
            <a:r>
              <a:rPr lang="en-US" sz="2400" b="0" i="0" dirty="0">
                <a:solidFill>
                  <a:srgbClr val="001320"/>
                </a:solidFill>
                <a:effectLst/>
                <a:latin typeface="Arial Rounded MT Bold" panose="020F0704030504030204" pitchFamily="34" charset="77"/>
              </a:rPr>
              <a:t>.</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3314" name="Picture 2" descr="The Book of of the Prophet Nehemiah">
            <a:extLst>
              <a:ext uri="{FF2B5EF4-FFF2-40B4-BE49-F238E27FC236}">
                <a16:creationId xmlns:a16="http://schemas.microsoft.com/office/drawing/2014/main" id="{B79F6337-26B1-98C8-248F-70E61CE15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3526245"/>
            <a:ext cx="34544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4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21</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293209"/>
          </a:xfrm>
          <a:prstGeom prst="rect">
            <a:avLst/>
          </a:prstGeom>
          <a:noFill/>
        </p:spPr>
        <p:txBody>
          <a:bodyPr wrap="square" rtlCol="0">
            <a:spAutoFit/>
          </a:bodyPr>
          <a:lstStyle/>
          <a:p>
            <a:r>
              <a:rPr lang="en-US" sz="2600" i="1" u="sng" dirty="0">
                <a:latin typeface="Arial Rounded MT Bold" panose="020F0704030504030204" pitchFamily="34" charset="77"/>
              </a:rPr>
              <a:t>Celebrate small victories</a:t>
            </a:r>
          </a:p>
          <a:p>
            <a:endParaRPr lang="en-US" sz="2600" u="sng"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First stone laid</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First section completed</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First person invited to gospel meeting</a:t>
            </a:r>
          </a:p>
          <a:p>
            <a:endParaRPr lang="en-US" sz="26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4338" name="Picture 2" descr="Why Leaders Should Be Celebrating Success – Executive Leadership Consulting">
            <a:extLst>
              <a:ext uri="{FF2B5EF4-FFF2-40B4-BE49-F238E27FC236}">
                <a16:creationId xmlns:a16="http://schemas.microsoft.com/office/drawing/2014/main" id="{22172D42-3CFA-129F-A9D3-0631022A6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4011614"/>
            <a:ext cx="32131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3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22</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492990"/>
          </a:xfrm>
          <a:prstGeom prst="rect">
            <a:avLst/>
          </a:prstGeom>
          <a:noFill/>
        </p:spPr>
        <p:txBody>
          <a:bodyPr wrap="square" rtlCol="0">
            <a:spAutoFit/>
          </a:bodyPr>
          <a:lstStyle/>
          <a:p>
            <a:r>
              <a:rPr lang="en-US" sz="2600" i="1" u="sng" dirty="0">
                <a:latin typeface="Arial Rounded MT Bold" panose="020F0704030504030204" pitchFamily="34" charset="77"/>
              </a:rPr>
              <a:t>Expect opposition and plan how to overcome it</a:t>
            </a:r>
          </a:p>
          <a:p>
            <a:endParaRPr lang="en-US" sz="2600" u="sng"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Seek first to understand reason for opposition</a:t>
            </a:r>
          </a:p>
          <a:p>
            <a:pPr marL="293688" indent="-293688">
              <a:buFont typeface="Arial" panose="020B0604020202020204" pitchFamily="34" charset="0"/>
              <a:buChar char="•"/>
            </a:pPr>
            <a:endParaRPr lang="en-US" sz="2600" dirty="0">
              <a:latin typeface="Arial Rounded MT Bold" panose="020F0704030504030204" pitchFamily="34" charset="77"/>
            </a:endParaRPr>
          </a:p>
          <a:p>
            <a:pPr marL="293688" indent="-293688">
              <a:buFont typeface="Arial" panose="020B0604020202020204" pitchFamily="34" charset="0"/>
              <a:buChar char="•"/>
            </a:pPr>
            <a:r>
              <a:rPr lang="en-US" sz="2600" dirty="0">
                <a:latin typeface="Arial Rounded MT Bold" panose="020F0704030504030204" pitchFamily="34" charset="77"/>
              </a:rPr>
              <a:t>Have a kind and loving heart in your response</a:t>
            </a:r>
          </a:p>
          <a:p>
            <a:endParaRPr lang="en-US" sz="26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5362" name="Picture 2" descr="Youth Get Loud in Opposition to the Willow Project — One Earth Film Festival">
            <a:extLst>
              <a:ext uri="{FF2B5EF4-FFF2-40B4-BE49-F238E27FC236}">
                <a16:creationId xmlns:a16="http://schemas.microsoft.com/office/drawing/2014/main" id="{14F32294-0A54-82BB-9524-8A3E5D7E4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570" y="3658475"/>
            <a:ext cx="4172859" cy="240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0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23</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5786199"/>
          </a:xfrm>
          <a:prstGeom prst="rect">
            <a:avLst/>
          </a:prstGeom>
          <a:noFill/>
        </p:spPr>
        <p:txBody>
          <a:bodyPr wrap="square" rtlCol="0">
            <a:spAutoFit/>
          </a:bodyPr>
          <a:lstStyle/>
          <a:p>
            <a:r>
              <a:rPr lang="en-US" sz="2600" u="sng" dirty="0">
                <a:latin typeface="Arial Rounded MT Bold" panose="020F0704030504030204" pitchFamily="34" charset="77"/>
              </a:rPr>
              <a:t>Neh. 2:10; 4:1-3</a:t>
            </a:r>
          </a:p>
          <a:p>
            <a:pPr marL="515938" indent="-515938" algn="just"/>
            <a:r>
              <a:rPr lang="en-US" sz="2400" b="1" i="0" u="none" strike="noStrike" dirty="0">
                <a:solidFill>
                  <a:srgbClr val="008AE6"/>
                </a:solidFill>
                <a:effectLst/>
                <a:latin typeface="Arial Rounded MT Bold" panose="020F0704030504030204" pitchFamily="34" charset="77"/>
                <a:hlinkClick r:id="rId3"/>
              </a:rPr>
              <a:t>10</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When </a:t>
            </a:r>
            <a:r>
              <a:rPr lang="en-US" sz="2400" b="0" i="0" u="sng" dirty="0">
                <a:solidFill>
                  <a:srgbClr val="001320"/>
                </a:solidFill>
                <a:effectLst/>
                <a:latin typeface="Arial Rounded MT Bold" panose="020F0704030504030204" pitchFamily="34" charset="77"/>
              </a:rPr>
              <a:t>Sanballat</a:t>
            </a:r>
            <a:r>
              <a:rPr lang="en-US" sz="2400" b="0" i="0" dirty="0">
                <a:solidFill>
                  <a:srgbClr val="001320"/>
                </a:solidFill>
                <a:effectLst/>
                <a:latin typeface="Arial Rounded MT Bold" panose="020F0704030504030204" pitchFamily="34" charset="77"/>
              </a:rPr>
              <a:t> the </a:t>
            </a:r>
            <a:r>
              <a:rPr lang="en-US" sz="2400" b="0" i="0" dirty="0" err="1">
                <a:solidFill>
                  <a:srgbClr val="001320"/>
                </a:solidFill>
                <a:effectLst/>
                <a:latin typeface="Arial Rounded MT Bold" panose="020F0704030504030204" pitchFamily="34" charset="77"/>
              </a:rPr>
              <a:t>Horonite</a:t>
            </a:r>
            <a:r>
              <a:rPr lang="en-US" sz="2400" b="0" i="0" dirty="0">
                <a:solidFill>
                  <a:srgbClr val="001320"/>
                </a:solidFill>
                <a:effectLst/>
                <a:latin typeface="Arial Rounded MT Bold" panose="020F0704030504030204" pitchFamily="34" charset="77"/>
              </a:rPr>
              <a:t>, and </a:t>
            </a:r>
            <a:r>
              <a:rPr lang="en-US" sz="2400" b="0" i="0" u="sng" dirty="0" err="1">
                <a:solidFill>
                  <a:srgbClr val="001320"/>
                </a:solidFill>
                <a:effectLst/>
                <a:latin typeface="Arial Rounded MT Bold" panose="020F0704030504030204" pitchFamily="34" charset="77"/>
              </a:rPr>
              <a:t>Tobiah</a:t>
            </a:r>
            <a:r>
              <a:rPr lang="en-US" sz="2400" b="0" i="0" dirty="0">
                <a:solidFill>
                  <a:srgbClr val="001320"/>
                </a:solidFill>
                <a:effectLst/>
                <a:latin typeface="Arial Rounded MT Bold" panose="020F0704030504030204" pitchFamily="34" charset="77"/>
              </a:rPr>
              <a:t> the servant, the Ammonite, heard </a:t>
            </a:r>
            <a:r>
              <a:rPr lang="en-US" sz="2400" b="0" i="1" dirty="0">
                <a:solidFill>
                  <a:srgbClr val="001320"/>
                </a:solidFill>
                <a:effectLst/>
                <a:latin typeface="Arial Rounded MT Bold" panose="020F0704030504030204" pitchFamily="34" charset="77"/>
              </a:rPr>
              <a:t>of it</a:t>
            </a:r>
            <a:r>
              <a:rPr lang="en-US" sz="2400" b="0" i="0" dirty="0">
                <a:solidFill>
                  <a:srgbClr val="001320"/>
                </a:solidFill>
                <a:effectLst/>
                <a:latin typeface="Arial Rounded MT Bold" panose="020F0704030504030204" pitchFamily="34" charset="77"/>
              </a:rPr>
              <a:t>, it </a:t>
            </a:r>
            <a:r>
              <a:rPr lang="en-US" sz="2400" b="0" i="0" u="sng" dirty="0">
                <a:solidFill>
                  <a:srgbClr val="001320"/>
                </a:solidFill>
                <a:effectLst/>
                <a:latin typeface="Arial Rounded MT Bold" panose="020F0704030504030204" pitchFamily="34" charset="77"/>
              </a:rPr>
              <a:t>grieved them exceedingly</a:t>
            </a:r>
            <a:r>
              <a:rPr lang="en-US" sz="2400" b="0" i="0" dirty="0">
                <a:solidFill>
                  <a:srgbClr val="001320"/>
                </a:solidFill>
                <a:effectLst/>
                <a:latin typeface="Arial Rounded MT Bold" panose="020F0704030504030204" pitchFamily="34" charset="77"/>
              </a:rPr>
              <a:t> that there was come a man to </a:t>
            </a:r>
            <a:r>
              <a:rPr lang="en-US" sz="2400" b="0" i="0" u="sng" dirty="0">
                <a:solidFill>
                  <a:srgbClr val="001320"/>
                </a:solidFill>
                <a:effectLst/>
                <a:latin typeface="Arial Rounded MT Bold" panose="020F0704030504030204" pitchFamily="34" charset="77"/>
              </a:rPr>
              <a:t>seek the welfare</a:t>
            </a:r>
            <a:r>
              <a:rPr lang="en-US" sz="2400" b="0" i="0" dirty="0">
                <a:solidFill>
                  <a:srgbClr val="001320"/>
                </a:solidFill>
                <a:effectLst/>
                <a:latin typeface="Arial Rounded MT Bold" panose="020F0704030504030204" pitchFamily="34" charset="77"/>
              </a:rPr>
              <a:t> of the </a:t>
            </a:r>
            <a:r>
              <a:rPr lang="en-US" sz="2400" b="0" i="0" u="sng" dirty="0">
                <a:solidFill>
                  <a:srgbClr val="001320"/>
                </a:solidFill>
                <a:effectLst/>
                <a:latin typeface="Arial Rounded MT Bold" panose="020F0704030504030204" pitchFamily="34" charset="77"/>
              </a:rPr>
              <a:t>children of Israel</a:t>
            </a:r>
            <a:r>
              <a:rPr lang="en-US" sz="2400" b="0" i="0" dirty="0">
                <a:solidFill>
                  <a:srgbClr val="001320"/>
                </a:solidFill>
                <a:effectLst/>
                <a:latin typeface="Arial Rounded MT Bold" panose="020F0704030504030204" pitchFamily="34" charset="77"/>
              </a:rPr>
              <a:t>.</a:t>
            </a:r>
          </a:p>
          <a:p>
            <a:pPr marL="515938" indent="-515938" algn="just"/>
            <a:endParaRPr lang="en-US" sz="2400" dirty="0">
              <a:solidFill>
                <a:srgbClr val="001320"/>
              </a:solidFill>
              <a:latin typeface="Arial Rounded MT Bold" panose="020F0704030504030204" pitchFamily="34" charset="77"/>
            </a:endParaRPr>
          </a:p>
          <a:p>
            <a:pPr marL="515938" indent="-515938" algn="just"/>
            <a:r>
              <a:rPr lang="en-US" sz="2000" b="1" i="0" u="none" strike="noStrike" dirty="0">
                <a:solidFill>
                  <a:srgbClr val="008AE6"/>
                </a:solidFill>
                <a:effectLst/>
                <a:latin typeface="Arial Rounded MT Bold" panose="020F0704030504030204" pitchFamily="34" charset="77"/>
                <a:hlinkClick r:id="rId4"/>
              </a:rPr>
              <a:t>1</a:t>
            </a:r>
            <a:r>
              <a:rPr lang="en-US" sz="2000" b="0" i="0" dirty="0">
                <a:solidFill>
                  <a:srgbClr val="001320"/>
                </a:solidFill>
                <a:effectLst/>
                <a:latin typeface="Arial Rounded MT Bold" panose="020F0704030504030204" pitchFamily="34" charset="77"/>
              </a:rPr>
              <a:t> Now when Sanballat heard that we were building the wall, he was </a:t>
            </a:r>
            <a:r>
              <a:rPr lang="en-US" sz="2000" b="0" i="0" u="sng" dirty="0">
                <a:solidFill>
                  <a:srgbClr val="001320"/>
                </a:solidFill>
                <a:effectLst/>
                <a:latin typeface="Arial Rounded MT Bold" panose="020F0704030504030204" pitchFamily="34" charset="77"/>
              </a:rPr>
              <a:t>angry and greatly enraged, and he jeered at the Jews</a:t>
            </a:r>
            <a:r>
              <a:rPr lang="en-US" sz="2000" b="0" i="0" dirty="0">
                <a:solidFill>
                  <a:srgbClr val="001320"/>
                </a:solidFill>
                <a:effectLst/>
                <a:latin typeface="Arial Rounded MT Bold" panose="020F0704030504030204" pitchFamily="34" charset="77"/>
              </a:rPr>
              <a:t>. </a:t>
            </a:r>
          </a:p>
          <a:p>
            <a:pPr marL="515938" indent="-515938" algn="just"/>
            <a:r>
              <a:rPr lang="en-US" sz="2000" b="1" i="0" u="none" strike="noStrike" dirty="0">
                <a:solidFill>
                  <a:srgbClr val="008AE6"/>
                </a:solidFill>
                <a:effectLst/>
                <a:latin typeface="Arial Rounded MT Bold" panose="020F0704030504030204" pitchFamily="34" charset="77"/>
                <a:hlinkClick r:id="rId5"/>
              </a:rPr>
              <a:t>2</a:t>
            </a:r>
            <a:r>
              <a:rPr lang="en-US" sz="2000" b="1" i="0" u="none" strike="noStrike" dirty="0">
                <a:solidFill>
                  <a:srgbClr val="008AE6"/>
                </a:solidFill>
                <a:effectLst/>
                <a:latin typeface="Arial Rounded MT Bold" panose="020F0704030504030204" pitchFamily="34" charset="77"/>
              </a:rPr>
              <a:t> </a:t>
            </a:r>
            <a:r>
              <a:rPr lang="en-US" sz="2000" b="0" i="0" dirty="0">
                <a:solidFill>
                  <a:srgbClr val="001320"/>
                </a:solidFill>
                <a:effectLst/>
                <a:latin typeface="Arial Rounded MT Bold" panose="020F0704030504030204" pitchFamily="34" charset="77"/>
              </a:rPr>
              <a:t>And he said in the presence of his brothers and of the army of Samaria, </a:t>
            </a:r>
            <a:r>
              <a:rPr lang="en-US" sz="2000" b="0" i="0" u="sng" dirty="0">
                <a:solidFill>
                  <a:srgbClr val="001320"/>
                </a:solidFill>
                <a:effectLst/>
                <a:latin typeface="Arial Rounded MT Bold" panose="020F0704030504030204" pitchFamily="34" charset="77"/>
              </a:rPr>
              <a:t>“What are these feeble Jews doing?</a:t>
            </a:r>
            <a:r>
              <a:rPr lang="en-US" sz="2000" b="0" i="0" dirty="0">
                <a:solidFill>
                  <a:srgbClr val="001320"/>
                </a:solidFill>
                <a:effectLst/>
                <a:latin typeface="Arial Rounded MT Bold" panose="020F0704030504030204" pitchFamily="34" charset="77"/>
              </a:rPr>
              <a:t> Will they restore it for themselves? Will they sacrifice? Will they finish up in a day? </a:t>
            </a:r>
            <a:r>
              <a:rPr lang="en-US" sz="2000" b="0" i="0" u="sng" dirty="0">
                <a:solidFill>
                  <a:srgbClr val="001320"/>
                </a:solidFill>
                <a:effectLst/>
                <a:latin typeface="Arial Rounded MT Bold" panose="020F0704030504030204" pitchFamily="34" charset="77"/>
              </a:rPr>
              <a:t>Will they revive the stones out of the heaps of rubbish, and burned ones at that?” </a:t>
            </a:r>
          </a:p>
          <a:p>
            <a:pPr marL="515938" indent="-515938" algn="just"/>
            <a:r>
              <a:rPr lang="en-US" sz="2000" b="1" i="0" u="none" strike="noStrike" dirty="0">
                <a:solidFill>
                  <a:srgbClr val="008AE6"/>
                </a:solidFill>
                <a:effectLst/>
                <a:latin typeface="Arial Rounded MT Bold" panose="020F0704030504030204" pitchFamily="34" charset="77"/>
                <a:hlinkClick r:id="rId6"/>
              </a:rPr>
              <a:t>3</a:t>
            </a:r>
            <a:r>
              <a:rPr lang="en-US" sz="2000" b="1" i="0" u="none" strike="noStrike" dirty="0">
                <a:solidFill>
                  <a:srgbClr val="008AE6"/>
                </a:solidFill>
                <a:effectLst/>
                <a:latin typeface="Arial Rounded MT Bold" panose="020F0704030504030204" pitchFamily="34" charset="77"/>
              </a:rPr>
              <a:t> </a:t>
            </a:r>
            <a:r>
              <a:rPr lang="en-US" sz="2000" b="0" i="0" dirty="0" err="1">
                <a:solidFill>
                  <a:srgbClr val="001320"/>
                </a:solidFill>
                <a:effectLst/>
                <a:latin typeface="Arial Rounded MT Bold" panose="020F0704030504030204" pitchFamily="34" charset="77"/>
              </a:rPr>
              <a:t>Tobiah</a:t>
            </a:r>
            <a:r>
              <a:rPr lang="en-US" sz="2000" b="0" i="0" dirty="0">
                <a:solidFill>
                  <a:srgbClr val="001320"/>
                </a:solidFill>
                <a:effectLst/>
                <a:latin typeface="Arial Rounded MT Bold" panose="020F0704030504030204" pitchFamily="34" charset="77"/>
              </a:rPr>
              <a:t> the Ammonite was beside him, and he said, “Yes, what they are building—</a:t>
            </a:r>
            <a:r>
              <a:rPr lang="en-US" sz="2000" b="0" i="0" u="sng" dirty="0">
                <a:solidFill>
                  <a:srgbClr val="001320"/>
                </a:solidFill>
                <a:effectLst/>
                <a:latin typeface="Arial Rounded MT Bold" panose="020F0704030504030204" pitchFamily="34" charset="77"/>
              </a:rPr>
              <a:t>if a fox goes up on it he will break down their stone wall!” </a:t>
            </a:r>
            <a:endParaRPr lang="en-US" sz="2000" u="sng" dirty="0">
              <a:solidFill>
                <a:srgbClr val="001320"/>
              </a:solidFill>
              <a:latin typeface="Arial Rounded MT Bold" panose="020F0704030504030204" pitchFamily="34" charset="77"/>
            </a:endParaRPr>
          </a:p>
          <a:p>
            <a:pPr marL="515938" indent="-515938" algn="just"/>
            <a:endParaRPr lang="en-US" sz="2400" b="0" i="0" dirty="0">
              <a:solidFill>
                <a:srgbClr val="001320"/>
              </a:solidFill>
              <a:effectLst/>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164384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24</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908762"/>
          </a:xfrm>
          <a:prstGeom prst="rect">
            <a:avLst/>
          </a:prstGeom>
          <a:noFill/>
        </p:spPr>
        <p:txBody>
          <a:bodyPr wrap="square" rtlCol="0">
            <a:spAutoFit/>
          </a:bodyPr>
          <a:lstStyle/>
          <a:p>
            <a:r>
              <a:rPr lang="en-US" sz="2600" i="1" u="sng" dirty="0">
                <a:latin typeface="Arial Rounded MT Bold" panose="020F0704030504030204" pitchFamily="34" charset="77"/>
              </a:rPr>
              <a:t>Pray to God again</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4:4-5</a:t>
            </a:r>
          </a:p>
          <a:p>
            <a:pPr marL="293688" indent="-293688"/>
            <a:r>
              <a:rPr lang="en-US" sz="2400" b="1" i="0" u="none" strike="noStrike" dirty="0">
                <a:solidFill>
                  <a:srgbClr val="008AE6"/>
                </a:solidFill>
                <a:effectLst/>
                <a:latin typeface="Arial Rounded MT Bold" panose="020F0704030504030204" pitchFamily="34" charset="77"/>
                <a:hlinkClick r:id="rId3"/>
              </a:rPr>
              <a:t>4</a:t>
            </a:r>
            <a:r>
              <a:rPr lang="en-US" sz="2400" b="1" i="0" u="none" strike="noStrike" dirty="0">
                <a:solidFill>
                  <a:srgbClr val="008AE6"/>
                </a:solidFill>
                <a:effectLst/>
                <a:latin typeface="Arial Rounded MT Bold" panose="020F0704030504030204" pitchFamily="34" charset="77"/>
              </a:rPr>
              <a:t> </a:t>
            </a:r>
            <a:r>
              <a:rPr lang="en-US" sz="2400" b="0" i="0" u="sng" dirty="0">
                <a:solidFill>
                  <a:srgbClr val="001320"/>
                </a:solidFill>
                <a:effectLst/>
                <a:highlight>
                  <a:srgbClr val="FFFF00"/>
                </a:highlight>
                <a:latin typeface="Arial Rounded MT Bold" panose="020F0704030504030204" pitchFamily="34" charset="77"/>
              </a:rPr>
              <a:t>Hear, O our God</a:t>
            </a:r>
            <a:r>
              <a:rPr lang="en-US" sz="2400" b="0" i="0" dirty="0">
                <a:solidFill>
                  <a:srgbClr val="001320"/>
                </a:solidFill>
                <a:effectLst/>
                <a:latin typeface="Arial Rounded MT Bold" panose="020F0704030504030204" pitchFamily="34" charset="77"/>
              </a:rPr>
              <a:t>, for we are despised. Turn back their taunt on their own heads and give them up to be plundered in a land where they are captives. </a:t>
            </a:r>
          </a:p>
          <a:p>
            <a:pPr marL="293688" indent="-293688"/>
            <a:r>
              <a:rPr lang="en-US" sz="2400" b="1" i="0" u="none" strike="noStrike" dirty="0">
                <a:solidFill>
                  <a:srgbClr val="008AE6"/>
                </a:solidFill>
                <a:effectLst/>
                <a:latin typeface="Arial Rounded MT Bold" panose="020F0704030504030204" pitchFamily="34" charset="77"/>
                <a:hlinkClick r:id="rId4"/>
              </a:rPr>
              <a:t>5</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Do not cover their guilt, and </a:t>
            </a:r>
            <a:r>
              <a:rPr lang="en-US" sz="2400" b="0" i="0" u="sng" dirty="0">
                <a:solidFill>
                  <a:srgbClr val="001320"/>
                </a:solidFill>
                <a:effectLst/>
                <a:latin typeface="Arial Rounded MT Bold" panose="020F0704030504030204" pitchFamily="34" charset="77"/>
              </a:rPr>
              <a:t>let not their sin be blotted out from your sight</a:t>
            </a:r>
            <a:r>
              <a:rPr lang="en-US" sz="2400" b="0" i="0" dirty="0">
                <a:solidFill>
                  <a:srgbClr val="001320"/>
                </a:solidFill>
                <a:effectLst/>
                <a:latin typeface="Arial Rounded MT Bold" panose="020F0704030504030204" pitchFamily="34" charset="77"/>
              </a:rPr>
              <a:t>, for </a:t>
            </a:r>
            <a:r>
              <a:rPr lang="en-US" sz="2400" b="0" i="0" u="sng" dirty="0">
                <a:solidFill>
                  <a:srgbClr val="001320"/>
                </a:solidFill>
                <a:effectLst/>
                <a:latin typeface="Arial Rounded MT Bold" panose="020F0704030504030204" pitchFamily="34" charset="77"/>
              </a:rPr>
              <a:t>they have provoked you to anger in the presence of the builders</a:t>
            </a:r>
            <a:r>
              <a:rPr lang="en-US" sz="2400" b="0" i="0" dirty="0">
                <a:solidFill>
                  <a:srgbClr val="001320"/>
                </a:solidFill>
                <a:effectLst/>
                <a:latin typeface="Arial Rounded MT Bold" panose="020F0704030504030204" pitchFamily="34" charset="77"/>
              </a:rPr>
              <a:t>.</a:t>
            </a:r>
            <a:endParaRPr lang="en-US" sz="2400" u="sng" dirty="0">
              <a:latin typeface="Arial Rounded MT Bold" panose="020F0704030504030204" pitchFamily="34" charset="77"/>
            </a:endParaRPr>
          </a:p>
          <a:p>
            <a:endParaRPr lang="en-US" sz="26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394296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25</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001095"/>
          </a:xfrm>
          <a:prstGeom prst="rect">
            <a:avLst/>
          </a:prstGeom>
          <a:noFill/>
        </p:spPr>
        <p:txBody>
          <a:bodyPr wrap="square" rtlCol="0">
            <a:spAutoFit/>
          </a:bodyPr>
          <a:lstStyle/>
          <a:p>
            <a:r>
              <a:rPr lang="en-US" sz="2600" i="1" u="sng" dirty="0">
                <a:latin typeface="Arial Rounded MT Bold" panose="020F0704030504030204" pitchFamily="34" charset="77"/>
              </a:rPr>
              <a:t>Put your mind to it</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4:6</a:t>
            </a:r>
          </a:p>
          <a:p>
            <a:pPr marL="293688" indent="-293688"/>
            <a:r>
              <a:rPr lang="en-US" sz="2400" b="1" i="0" u="none" strike="noStrike" dirty="0">
                <a:solidFill>
                  <a:srgbClr val="008AE6"/>
                </a:solidFill>
                <a:effectLst/>
                <a:latin typeface="Arial Rounded MT Bold" panose="020F0704030504030204" pitchFamily="34" charset="77"/>
                <a:hlinkClick r:id="rId3"/>
              </a:rPr>
              <a:t>6</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So we built the wall. And all the wall was joined together to half its height, </a:t>
            </a:r>
            <a:r>
              <a:rPr lang="en-US" sz="2400" b="0" i="0" u="sng" dirty="0">
                <a:solidFill>
                  <a:srgbClr val="001320"/>
                </a:solidFill>
                <a:effectLst/>
                <a:latin typeface="Arial Rounded MT Bold" panose="020F0704030504030204" pitchFamily="34" charset="77"/>
              </a:rPr>
              <a:t>for the people had a mind to work</a:t>
            </a:r>
            <a:r>
              <a:rPr lang="en-US" sz="2400" b="0" i="0" dirty="0">
                <a:solidFill>
                  <a:srgbClr val="001320"/>
                </a:solidFill>
                <a:effectLst/>
                <a:latin typeface="Arial Rounded MT Bold" panose="020F0704030504030204" pitchFamily="34" charset="77"/>
              </a:rPr>
              <a:t>.</a:t>
            </a:r>
          </a:p>
          <a:p>
            <a:pPr marL="293688" indent="-293688"/>
            <a:endParaRPr lang="en-US" sz="2400" u="sng" dirty="0">
              <a:solidFill>
                <a:srgbClr val="001320"/>
              </a:solidFill>
              <a:latin typeface="Arial Rounded MT Bold" panose="020F0704030504030204" pitchFamily="34" charset="77"/>
            </a:endParaRPr>
          </a:p>
          <a:p>
            <a:pPr marL="293688" indent="-293688"/>
            <a:r>
              <a:rPr lang="en-US" sz="2400" u="sng" dirty="0">
                <a:solidFill>
                  <a:srgbClr val="001320"/>
                </a:solidFill>
                <a:latin typeface="Arial Rounded MT Bold" panose="020F0704030504030204" pitchFamily="34" charset="77"/>
              </a:rPr>
              <a:t>Phil. 4:13</a:t>
            </a:r>
          </a:p>
          <a:p>
            <a:pPr marL="457200" indent="-457200"/>
            <a:r>
              <a:rPr lang="en-US" sz="2800" b="1" i="0" u="none" strike="noStrike" dirty="0">
                <a:solidFill>
                  <a:srgbClr val="008AE6"/>
                </a:solidFill>
                <a:effectLst/>
                <a:latin typeface="Arial Rounded MT Bold" panose="020F0704030504030204" pitchFamily="34" charset="77"/>
                <a:hlinkClick r:id="rId4"/>
              </a:rPr>
              <a:t>13</a:t>
            </a:r>
            <a:r>
              <a:rPr lang="en-US" sz="2800" b="1" i="0" u="none" strike="noStrike" dirty="0">
                <a:solidFill>
                  <a:srgbClr val="008AE6"/>
                </a:solidFill>
                <a:effectLst/>
                <a:latin typeface="Arial Rounded MT Bold" panose="020F0704030504030204" pitchFamily="34" charset="77"/>
              </a:rPr>
              <a:t> </a:t>
            </a:r>
            <a:r>
              <a:rPr lang="en-US" sz="2800" b="0" i="0" dirty="0">
                <a:solidFill>
                  <a:srgbClr val="001320"/>
                </a:solidFill>
                <a:effectLst/>
                <a:latin typeface="Arial Rounded MT Bold" panose="020F0704030504030204" pitchFamily="34" charset="77"/>
              </a:rPr>
              <a:t>I can do all things through him who strengthens me.</a:t>
            </a:r>
            <a:endParaRPr lang="en-US" sz="26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6386" name="Picture 2" descr="Sara Sampaio - You can achieve anything you put your mind...">
            <a:extLst>
              <a:ext uri="{FF2B5EF4-FFF2-40B4-BE49-F238E27FC236}">
                <a16:creationId xmlns:a16="http://schemas.microsoft.com/office/drawing/2014/main" id="{153F127E-C724-1BAB-ED11-7936BBD27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402" y="4813664"/>
            <a:ext cx="2933947" cy="154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8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26</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031325"/>
          </a:xfrm>
          <a:prstGeom prst="rect">
            <a:avLst/>
          </a:prstGeom>
          <a:noFill/>
        </p:spPr>
        <p:txBody>
          <a:bodyPr wrap="square" rtlCol="0">
            <a:spAutoFit/>
          </a:bodyPr>
          <a:lstStyle/>
          <a:p>
            <a:r>
              <a:rPr lang="en-US" sz="2600" i="1" u="sng" dirty="0">
                <a:latin typeface="Arial Rounded MT Bold" panose="020F0704030504030204" pitchFamily="34" charset="77"/>
              </a:rPr>
              <a:t>Pray again</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4:9</a:t>
            </a:r>
          </a:p>
          <a:p>
            <a:pPr marL="293688" indent="-293688"/>
            <a:r>
              <a:rPr lang="en-US" sz="2400" b="1" i="0" u="none" strike="noStrike" dirty="0">
                <a:solidFill>
                  <a:srgbClr val="008AE6"/>
                </a:solidFill>
                <a:effectLst/>
                <a:latin typeface="Arial Rounded MT Bold" panose="020F0704030504030204" pitchFamily="34" charset="77"/>
                <a:hlinkClick r:id="rId3"/>
              </a:rPr>
              <a:t>9</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we </a:t>
            </a:r>
            <a:r>
              <a:rPr lang="en-US" sz="2400" b="0" i="0" u="sng" dirty="0">
                <a:solidFill>
                  <a:srgbClr val="001320"/>
                </a:solidFill>
                <a:effectLst/>
                <a:highlight>
                  <a:srgbClr val="FFFF00"/>
                </a:highlight>
                <a:latin typeface="Arial Rounded MT Bold" panose="020F0704030504030204" pitchFamily="34" charset="77"/>
              </a:rPr>
              <a:t>prayed to our God </a:t>
            </a:r>
            <a:r>
              <a:rPr lang="en-US" sz="2400" b="0" i="0" dirty="0">
                <a:solidFill>
                  <a:srgbClr val="001320"/>
                </a:solidFill>
                <a:effectLst/>
                <a:latin typeface="Arial Rounded MT Bold" panose="020F0704030504030204" pitchFamily="34" charset="77"/>
              </a:rPr>
              <a:t>and set a guard as a protection against them day and night.</a:t>
            </a:r>
            <a:endParaRPr lang="en-US" sz="26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7410" name="Picture 2" descr="The Power Of PRAYER | The Bible App | Bible.com">
            <a:extLst>
              <a:ext uri="{FF2B5EF4-FFF2-40B4-BE49-F238E27FC236}">
                <a16:creationId xmlns:a16="http://schemas.microsoft.com/office/drawing/2014/main" id="{FA0DC106-8DCC-6BF5-DF41-FB4480D4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94117"/>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2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27</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139321"/>
          </a:xfrm>
          <a:prstGeom prst="rect">
            <a:avLst/>
          </a:prstGeom>
          <a:noFill/>
        </p:spPr>
        <p:txBody>
          <a:bodyPr wrap="square" rtlCol="0">
            <a:spAutoFit/>
          </a:bodyPr>
          <a:lstStyle/>
          <a:p>
            <a:r>
              <a:rPr lang="en-US" sz="2600" i="1" u="sng" dirty="0">
                <a:latin typeface="Arial Rounded MT Bold" panose="020F0704030504030204" pitchFamily="34" charset="77"/>
              </a:rPr>
              <a:t>Remember God is on your side</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2:20; 4:9</a:t>
            </a:r>
          </a:p>
          <a:p>
            <a:pPr marL="457200" indent="-457200"/>
            <a:r>
              <a:rPr lang="en-US" sz="2400" b="1" i="0" u="none" strike="noStrike" dirty="0">
                <a:solidFill>
                  <a:srgbClr val="008AE6"/>
                </a:solidFill>
                <a:effectLst/>
                <a:latin typeface="Arial Rounded MT Bold" panose="020F0704030504030204" pitchFamily="34" charset="77"/>
                <a:hlinkClick r:id="rId3"/>
              </a:rPr>
              <a:t>20</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replied to them, “</a:t>
            </a:r>
            <a:r>
              <a:rPr lang="en-US" sz="2400" b="0" i="0" u="sng" dirty="0">
                <a:solidFill>
                  <a:srgbClr val="001320"/>
                </a:solidFill>
                <a:effectLst/>
                <a:latin typeface="Arial Rounded MT Bold" panose="020F0704030504030204" pitchFamily="34" charset="77"/>
              </a:rPr>
              <a:t>The God of heaven will make us prosper</a:t>
            </a:r>
            <a:r>
              <a:rPr lang="en-US" sz="2400" b="0" i="0" dirty="0">
                <a:solidFill>
                  <a:srgbClr val="001320"/>
                </a:solidFill>
                <a:effectLst/>
                <a:latin typeface="Arial Rounded MT Bold" panose="020F0704030504030204" pitchFamily="34" charset="77"/>
              </a:rPr>
              <a:t>, and we his servants will arise and build…</a:t>
            </a:r>
          </a:p>
          <a:p>
            <a:pPr marL="293688" indent="-282575"/>
            <a:r>
              <a:rPr lang="en-US" sz="2400" b="1" i="0" u="none" strike="noStrike" dirty="0">
                <a:solidFill>
                  <a:srgbClr val="008AE6"/>
                </a:solidFill>
                <a:effectLst/>
                <a:latin typeface="Arial Rounded MT Bold" panose="020F0704030504030204" pitchFamily="34" charset="77"/>
                <a:hlinkClick r:id="rId4"/>
              </a:rPr>
              <a:t>9</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we </a:t>
            </a:r>
            <a:r>
              <a:rPr lang="en-US" sz="2400" b="0" i="0" u="sng" dirty="0">
                <a:solidFill>
                  <a:srgbClr val="001320"/>
                </a:solidFill>
                <a:effectLst/>
                <a:highlight>
                  <a:srgbClr val="FFFF00"/>
                </a:highlight>
                <a:latin typeface="Arial Rounded MT Bold" panose="020F0704030504030204" pitchFamily="34" charset="77"/>
              </a:rPr>
              <a:t>prayed</a:t>
            </a:r>
            <a:r>
              <a:rPr lang="en-US" sz="2400" b="0" i="0" u="sng" dirty="0">
                <a:solidFill>
                  <a:srgbClr val="001320"/>
                </a:solidFill>
                <a:effectLst/>
                <a:latin typeface="Arial Rounded MT Bold" panose="020F0704030504030204" pitchFamily="34" charset="77"/>
              </a:rPr>
              <a:t> to our God </a:t>
            </a:r>
            <a:r>
              <a:rPr lang="en-US" sz="2400" b="0" i="0" dirty="0">
                <a:solidFill>
                  <a:srgbClr val="001320"/>
                </a:solidFill>
                <a:effectLst/>
                <a:latin typeface="Arial Rounded MT Bold" panose="020F0704030504030204" pitchFamily="34" charset="77"/>
              </a:rPr>
              <a:t>and set a guard as a protection against them day and night.</a:t>
            </a:r>
            <a:endParaRPr lang="en-US" sz="24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8434" name="Picture 2" descr="Get Back Up, God Is On Your Side">
            <a:extLst>
              <a:ext uri="{FF2B5EF4-FFF2-40B4-BE49-F238E27FC236}">
                <a16:creationId xmlns:a16="http://schemas.microsoft.com/office/drawing/2014/main" id="{E4EFC7BE-1B81-2045-C020-71E28E8BD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113214"/>
            <a:ext cx="33528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1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28</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6093976"/>
          </a:xfrm>
          <a:prstGeom prst="rect">
            <a:avLst/>
          </a:prstGeom>
          <a:noFill/>
        </p:spPr>
        <p:txBody>
          <a:bodyPr wrap="square" rtlCol="0">
            <a:spAutoFit/>
          </a:bodyPr>
          <a:lstStyle/>
          <a:p>
            <a:r>
              <a:rPr lang="en-US" sz="2600" i="1" u="sng" dirty="0">
                <a:latin typeface="Arial Rounded MT Bold" panose="020F0704030504030204" pitchFamily="34" charset="77"/>
              </a:rPr>
              <a:t>Be vigilant day and night</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4:9, 14, 21</a:t>
            </a:r>
          </a:p>
          <a:p>
            <a:pPr marL="293688" indent="-293688"/>
            <a:r>
              <a:rPr lang="en-US" sz="2400" b="1" i="0" u="none" strike="noStrike" dirty="0">
                <a:solidFill>
                  <a:srgbClr val="008AE6"/>
                </a:solidFill>
                <a:effectLst/>
                <a:latin typeface="Arial Rounded MT Bold" panose="020F0704030504030204" pitchFamily="34" charset="77"/>
                <a:hlinkClick r:id="rId3"/>
              </a:rPr>
              <a:t>9</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we </a:t>
            </a:r>
            <a:r>
              <a:rPr lang="en-US" sz="2400" b="0" i="0" u="sng" dirty="0">
                <a:solidFill>
                  <a:srgbClr val="001320"/>
                </a:solidFill>
                <a:effectLst/>
                <a:highlight>
                  <a:srgbClr val="FFFF00"/>
                </a:highlight>
                <a:latin typeface="Arial Rounded MT Bold" panose="020F0704030504030204" pitchFamily="34" charset="77"/>
              </a:rPr>
              <a:t>prayed to our God </a:t>
            </a:r>
            <a:r>
              <a:rPr lang="en-US" sz="2400" b="0" i="0" dirty="0">
                <a:solidFill>
                  <a:srgbClr val="001320"/>
                </a:solidFill>
                <a:effectLst/>
                <a:latin typeface="Arial Rounded MT Bold" panose="020F0704030504030204" pitchFamily="34" charset="77"/>
              </a:rPr>
              <a:t>and set a guard as a protection against them day and night.</a:t>
            </a:r>
          </a:p>
          <a:p>
            <a:pPr marL="293688" indent="-293688"/>
            <a:endParaRPr lang="en-US" sz="2400" u="sng" dirty="0">
              <a:solidFill>
                <a:srgbClr val="001320"/>
              </a:solidFill>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4"/>
              </a:rPr>
              <a:t>14</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I looked and arose and said to the nobles and to the officials and to the rest of the people, “Do not be afraid of them. </a:t>
            </a:r>
            <a:r>
              <a:rPr lang="en-US" sz="2400" b="0" i="0" u="sng" dirty="0">
                <a:solidFill>
                  <a:srgbClr val="001320"/>
                </a:solidFill>
                <a:effectLst/>
                <a:latin typeface="Arial Rounded MT Bold" panose="020F0704030504030204" pitchFamily="34" charset="77"/>
              </a:rPr>
              <a:t>Remember the Lord, who is great and awesome, and fight for your brothers</a:t>
            </a:r>
            <a:r>
              <a:rPr lang="en-US" sz="2400" b="0" i="0" dirty="0">
                <a:solidFill>
                  <a:srgbClr val="001320"/>
                </a:solidFill>
                <a:effectLst/>
                <a:latin typeface="Arial Rounded MT Bold" panose="020F0704030504030204" pitchFamily="34" charset="77"/>
              </a:rPr>
              <a:t>, your sons, your daughters, your wives, and your homes.”</a:t>
            </a:r>
          </a:p>
          <a:p>
            <a:pPr marL="457200" indent="-457200"/>
            <a:endParaRPr lang="en-US" sz="2400" u="sng" dirty="0">
              <a:solidFill>
                <a:srgbClr val="001320"/>
              </a:solidFill>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5"/>
              </a:rPr>
              <a:t>21</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So we labored at the work, and half of them held the spears from the break of dawn until the stars came out.</a:t>
            </a:r>
            <a:endParaRPr lang="en-US" sz="24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1167362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29</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431435"/>
          </a:xfrm>
          <a:prstGeom prst="rect">
            <a:avLst/>
          </a:prstGeom>
          <a:noFill/>
        </p:spPr>
        <p:txBody>
          <a:bodyPr wrap="square" rtlCol="0">
            <a:spAutoFit/>
          </a:bodyPr>
          <a:lstStyle/>
          <a:p>
            <a:r>
              <a:rPr lang="en-US" sz="2600" i="1" u="sng" dirty="0">
                <a:latin typeface="Arial Rounded MT Bold" panose="020F0704030504030204" pitchFamily="34" charset="77"/>
              </a:rPr>
              <a:t>Do not listen to your own people who try to discourage you and conspire against you</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3:5</a:t>
            </a:r>
          </a:p>
          <a:p>
            <a:pPr marL="293688" indent="-293688"/>
            <a:r>
              <a:rPr lang="en-US" sz="2400" b="1" i="0" u="none" strike="noStrike" dirty="0">
                <a:solidFill>
                  <a:srgbClr val="008AE6"/>
                </a:solidFill>
                <a:effectLst/>
                <a:latin typeface="Arial Rounded MT Bold" panose="020F0704030504030204" pitchFamily="34" charset="77"/>
                <a:hlinkClick r:id="rId3"/>
              </a:rPr>
              <a:t>5</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next to them the </a:t>
            </a:r>
            <a:r>
              <a:rPr lang="en-US" sz="2400" b="0" i="0" dirty="0" err="1">
                <a:solidFill>
                  <a:srgbClr val="001320"/>
                </a:solidFill>
                <a:effectLst/>
                <a:latin typeface="Arial Rounded MT Bold" panose="020F0704030504030204" pitchFamily="34" charset="77"/>
              </a:rPr>
              <a:t>Tekoites</a:t>
            </a:r>
            <a:r>
              <a:rPr lang="en-US" sz="2400" b="0" i="0" dirty="0">
                <a:solidFill>
                  <a:srgbClr val="001320"/>
                </a:solidFill>
                <a:effectLst/>
                <a:latin typeface="Arial Rounded MT Bold" panose="020F0704030504030204" pitchFamily="34" charset="77"/>
              </a:rPr>
              <a:t> repaired, </a:t>
            </a:r>
            <a:r>
              <a:rPr lang="en-US" sz="2400" b="0" i="0" u="sng" dirty="0">
                <a:solidFill>
                  <a:srgbClr val="001320"/>
                </a:solidFill>
                <a:effectLst/>
                <a:latin typeface="Arial Rounded MT Bold" panose="020F0704030504030204" pitchFamily="34" charset="77"/>
              </a:rPr>
              <a:t>but their nobles would not stoop to serve their Lord</a:t>
            </a:r>
            <a:r>
              <a:rPr lang="en-US" sz="2400" b="0" i="0" dirty="0">
                <a:solidFill>
                  <a:srgbClr val="001320"/>
                </a:solidFill>
                <a:effectLst/>
                <a:latin typeface="Arial Rounded MT Bold" panose="020F0704030504030204" pitchFamily="34" charset="77"/>
              </a:rPr>
              <a:t>.</a:t>
            </a:r>
            <a:endParaRPr lang="en-US" sz="24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19458" name="Picture 2" descr="7 Ways To Stay Motivated When People Criticize You - Addicted 2 Success">
            <a:extLst>
              <a:ext uri="{FF2B5EF4-FFF2-40B4-BE49-F238E27FC236}">
                <a16:creationId xmlns:a16="http://schemas.microsoft.com/office/drawing/2014/main" id="{00476C89-71CE-C771-C582-8ED993711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002" y="3916264"/>
            <a:ext cx="36449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3</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6124754"/>
          </a:xfrm>
          <a:prstGeom prst="rect">
            <a:avLst/>
          </a:prstGeom>
          <a:noFill/>
        </p:spPr>
        <p:txBody>
          <a:bodyPr wrap="square" rtlCol="0">
            <a:spAutoFit/>
          </a:bodyPr>
          <a:lstStyle/>
          <a:p>
            <a:r>
              <a:rPr lang="en-US" sz="2600" u="sng" dirty="0">
                <a:latin typeface="Arial Rounded MT Bold" panose="020F0704030504030204" pitchFamily="34" charset="77"/>
              </a:rPr>
              <a:t>Neh. 1:4-5, 11</a:t>
            </a:r>
          </a:p>
          <a:p>
            <a:pPr marL="293688" indent="-293688"/>
            <a:r>
              <a:rPr lang="en-US" sz="2400" b="1" i="0" u="none" strike="noStrike" dirty="0">
                <a:solidFill>
                  <a:srgbClr val="008AE6"/>
                </a:solidFill>
                <a:effectLst/>
                <a:latin typeface="Arial Rounded MT Bold" panose="020F0704030504030204" pitchFamily="34" charset="77"/>
                <a:hlinkClick r:id="rId3"/>
              </a:rPr>
              <a:t>4</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As soon as I heard these words I sat down and </a:t>
            </a:r>
            <a:r>
              <a:rPr lang="en-US" sz="2400" b="0" i="0" u="sng" dirty="0">
                <a:solidFill>
                  <a:srgbClr val="001320"/>
                </a:solidFill>
                <a:effectLst/>
                <a:latin typeface="Arial Rounded MT Bold" panose="020F0704030504030204" pitchFamily="34" charset="77"/>
              </a:rPr>
              <a:t>wept and mourned</a:t>
            </a:r>
            <a:r>
              <a:rPr lang="en-US" sz="2400" b="0" i="0" dirty="0">
                <a:solidFill>
                  <a:srgbClr val="001320"/>
                </a:solidFill>
                <a:effectLst/>
                <a:latin typeface="Arial Rounded MT Bold" panose="020F0704030504030204" pitchFamily="34" charset="77"/>
              </a:rPr>
              <a:t> for days, and I continued </a:t>
            </a:r>
            <a:r>
              <a:rPr lang="en-US" sz="2400" b="0" i="0" u="sng" dirty="0">
                <a:solidFill>
                  <a:srgbClr val="001320"/>
                </a:solidFill>
                <a:effectLst/>
                <a:latin typeface="Arial Rounded MT Bold" panose="020F0704030504030204" pitchFamily="34" charset="77"/>
              </a:rPr>
              <a:t>fasting and </a:t>
            </a:r>
            <a:r>
              <a:rPr lang="en-US" sz="2400" b="0" i="0" u="sng" dirty="0">
                <a:solidFill>
                  <a:srgbClr val="001320"/>
                </a:solidFill>
                <a:effectLst/>
                <a:highlight>
                  <a:srgbClr val="FFFF00"/>
                </a:highlight>
                <a:latin typeface="Arial Rounded MT Bold" panose="020F0704030504030204" pitchFamily="34" charset="77"/>
              </a:rPr>
              <a:t>praying</a:t>
            </a:r>
            <a:r>
              <a:rPr lang="en-US" sz="2400" b="0" i="0" dirty="0">
                <a:solidFill>
                  <a:srgbClr val="001320"/>
                </a:solidFill>
                <a:effectLst/>
                <a:latin typeface="Arial Rounded MT Bold" panose="020F0704030504030204" pitchFamily="34" charset="77"/>
              </a:rPr>
              <a:t> before the God of heaven. </a:t>
            </a:r>
          </a:p>
          <a:p>
            <a:pPr marL="293688" indent="-293688"/>
            <a:r>
              <a:rPr lang="en-US" sz="2400" b="1" i="0" u="none" strike="noStrike" dirty="0">
                <a:solidFill>
                  <a:srgbClr val="008AE6"/>
                </a:solidFill>
                <a:effectLst/>
                <a:latin typeface="Arial Rounded MT Bold" panose="020F0704030504030204" pitchFamily="34" charset="77"/>
                <a:hlinkClick r:id="rId4"/>
              </a:rPr>
              <a:t>5</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I said, “</a:t>
            </a:r>
            <a:r>
              <a:rPr lang="en-US" sz="2400" b="0" i="0" u="sng" dirty="0">
                <a:solidFill>
                  <a:srgbClr val="001320"/>
                </a:solidFill>
                <a:effectLst/>
                <a:latin typeface="Arial Rounded MT Bold" panose="020F0704030504030204" pitchFamily="34" charset="77"/>
              </a:rPr>
              <a:t>O </a:t>
            </a:r>
            <a:r>
              <a:rPr lang="en-US" sz="2400" b="0" i="0" u="sng" strike="noStrike" cap="all" dirty="0">
                <a:solidFill>
                  <a:srgbClr val="001320"/>
                </a:solidFill>
                <a:effectLst/>
                <a:latin typeface="Arial Rounded MT Bold" panose="020F0704030504030204" pitchFamily="34" charset="77"/>
              </a:rPr>
              <a:t>LORD</a:t>
            </a:r>
            <a:r>
              <a:rPr lang="en-US" sz="2400" b="0" i="0" u="sng" dirty="0">
                <a:solidFill>
                  <a:srgbClr val="001320"/>
                </a:solidFill>
                <a:effectLst/>
                <a:latin typeface="Arial Rounded MT Bold" panose="020F0704030504030204" pitchFamily="34" charset="77"/>
              </a:rPr>
              <a:t> God of heaven</a:t>
            </a:r>
            <a:r>
              <a:rPr lang="en-US" sz="2400" b="0" i="0" dirty="0">
                <a:solidFill>
                  <a:srgbClr val="001320"/>
                </a:solidFill>
                <a:effectLst/>
                <a:latin typeface="Arial Rounded MT Bold" panose="020F0704030504030204" pitchFamily="34" charset="77"/>
              </a:rPr>
              <a:t>, the great and awesome God who keeps covenant and steadfast love with those who love him and keep his commandments,</a:t>
            </a:r>
          </a:p>
          <a:p>
            <a:pPr marL="457200" indent="-457200" algn="just"/>
            <a:r>
              <a:rPr lang="en-US" sz="2400" b="1" i="0" u="none" strike="noStrike" dirty="0">
                <a:solidFill>
                  <a:srgbClr val="008AE6"/>
                </a:solidFill>
                <a:effectLst/>
                <a:latin typeface="Arial Rounded MT Bold" panose="020F0704030504030204" pitchFamily="34" charset="77"/>
                <a:hlinkClick r:id="rId5"/>
              </a:rPr>
              <a:t>11</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O Lord, let your ear be attentive to the </a:t>
            </a:r>
            <a:r>
              <a:rPr lang="en-US" sz="2400" b="0" i="0" dirty="0">
                <a:solidFill>
                  <a:srgbClr val="001320"/>
                </a:solidFill>
                <a:effectLst/>
                <a:highlight>
                  <a:srgbClr val="FFFF00"/>
                </a:highlight>
                <a:latin typeface="Arial Rounded MT Bold" panose="020F0704030504030204" pitchFamily="34" charset="77"/>
              </a:rPr>
              <a:t>prayer</a:t>
            </a:r>
            <a:r>
              <a:rPr lang="en-US" sz="2400" b="0" i="0" dirty="0">
                <a:solidFill>
                  <a:srgbClr val="001320"/>
                </a:solidFill>
                <a:effectLst/>
                <a:latin typeface="Arial Rounded MT Bold" panose="020F0704030504030204" pitchFamily="34" charset="77"/>
              </a:rPr>
              <a:t> of your servant, and to the </a:t>
            </a:r>
            <a:r>
              <a:rPr lang="en-US" sz="2400" b="0" i="0" dirty="0">
                <a:solidFill>
                  <a:srgbClr val="001320"/>
                </a:solidFill>
                <a:effectLst/>
                <a:highlight>
                  <a:srgbClr val="FFFF00"/>
                </a:highlight>
                <a:latin typeface="Arial Rounded MT Bold" panose="020F0704030504030204" pitchFamily="34" charset="77"/>
              </a:rPr>
              <a:t>prayer</a:t>
            </a:r>
            <a:r>
              <a:rPr lang="en-US" sz="2400" b="0" i="0" dirty="0">
                <a:solidFill>
                  <a:srgbClr val="001320"/>
                </a:solidFill>
                <a:effectLst/>
                <a:latin typeface="Arial Rounded MT Bold" panose="020F0704030504030204" pitchFamily="34" charset="77"/>
              </a:rPr>
              <a:t> of your servants who delight to fear your name, and give success to your servant today, and grant him mercy in the sight of this man.”</a:t>
            </a:r>
          </a:p>
          <a:p>
            <a:pPr marL="574675" indent="-574675" algn="just"/>
            <a:r>
              <a:rPr lang="en-US" sz="2400" b="0" i="0" dirty="0">
                <a:solidFill>
                  <a:srgbClr val="001320"/>
                </a:solidFill>
                <a:effectLst/>
                <a:latin typeface="Arial Rounded MT Bold" panose="020F0704030504030204" pitchFamily="34" charset="77"/>
              </a:rPr>
              <a:t>Now I was cupbearer to the king.</a:t>
            </a:r>
          </a:p>
          <a:p>
            <a:pPr marL="463565" indent="-463565"/>
            <a:endParaRPr lang="en-US" sz="2800" b="0" i="0" dirty="0">
              <a:solidFill>
                <a:srgbClr val="001320"/>
              </a:solidFill>
              <a:effectLst/>
              <a:latin typeface="Arial Rounded MT Bold" panose="020F0704030504030204" pitchFamily="34" charset="77"/>
            </a:endParaRPr>
          </a:p>
          <a:p>
            <a:pPr marL="463565" indent="-463565"/>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233794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30</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031325"/>
          </a:xfrm>
          <a:prstGeom prst="rect">
            <a:avLst/>
          </a:prstGeom>
          <a:noFill/>
        </p:spPr>
        <p:txBody>
          <a:bodyPr wrap="square" rtlCol="0">
            <a:spAutoFit/>
          </a:bodyPr>
          <a:lstStyle/>
          <a:p>
            <a:r>
              <a:rPr lang="en-US" sz="2600" i="1" u="sng" dirty="0">
                <a:latin typeface="Arial Rounded MT Bold" panose="020F0704030504030204" pitchFamily="34" charset="77"/>
              </a:rPr>
              <a:t>Celebrate achievement of the goal</a:t>
            </a:r>
          </a:p>
          <a:p>
            <a:endParaRPr lang="en-US" sz="2600" u="sng" dirty="0">
              <a:latin typeface="Arial Rounded MT Bold" panose="020F0704030504030204" pitchFamily="34" charset="77"/>
            </a:endParaRPr>
          </a:p>
          <a:p>
            <a:r>
              <a:rPr lang="en-US" sz="2600" u="sng" dirty="0">
                <a:latin typeface="Arial Rounded MT Bold" panose="020F0704030504030204" pitchFamily="34" charset="77"/>
              </a:rPr>
              <a:t>Neh. 6:15</a:t>
            </a:r>
          </a:p>
          <a:p>
            <a:pPr marL="457200" indent="-457200"/>
            <a:r>
              <a:rPr lang="en-US" sz="2400" b="1" i="0" u="none" strike="noStrike" dirty="0">
                <a:solidFill>
                  <a:srgbClr val="008AE6"/>
                </a:solidFill>
                <a:effectLst/>
                <a:latin typeface="Arial Rounded MT Bold" panose="020F0704030504030204" pitchFamily="34" charset="77"/>
                <a:hlinkClick r:id="rId3"/>
              </a:rPr>
              <a:t>15</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So the wall was finished on the twenty-fifth day of the month Elul, in </a:t>
            </a:r>
            <a:r>
              <a:rPr lang="en-US" sz="2400" b="0" i="0" u="sng" dirty="0">
                <a:solidFill>
                  <a:srgbClr val="001320"/>
                </a:solidFill>
                <a:effectLst/>
                <a:latin typeface="Arial Rounded MT Bold" panose="020F0704030504030204" pitchFamily="34" charset="77"/>
              </a:rPr>
              <a:t>fifty-two days</a:t>
            </a:r>
            <a:r>
              <a:rPr lang="en-US" sz="2400" b="0" i="0" dirty="0">
                <a:solidFill>
                  <a:srgbClr val="001320"/>
                </a:solidFill>
                <a:effectLst/>
                <a:latin typeface="Arial Rounded MT Bold" panose="020F0704030504030204" pitchFamily="34" charset="77"/>
              </a:rPr>
              <a:t>.</a:t>
            </a:r>
            <a:endParaRPr lang="en-US" sz="2400" u="sng" dirty="0">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5" name="Picture 4" descr="7. Restoring the Wall (Nehemiah 2:9-7:73). Rebuild &amp; Renew: The Post-Exilic  Books, by Ralph F. Wilson. JesusWalk Bible Study Series.">
            <a:extLst>
              <a:ext uri="{FF2B5EF4-FFF2-40B4-BE49-F238E27FC236}">
                <a16:creationId xmlns:a16="http://schemas.microsoft.com/office/drawing/2014/main" id="{D270A844-30FC-729E-7003-AD32C44A3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994" y="3109008"/>
            <a:ext cx="2168011" cy="332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4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4</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5324535"/>
          </a:xfrm>
          <a:prstGeom prst="rect">
            <a:avLst/>
          </a:prstGeom>
          <a:noFill/>
        </p:spPr>
        <p:txBody>
          <a:bodyPr wrap="square" rtlCol="0">
            <a:spAutoFit/>
          </a:bodyPr>
          <a:lstStyle/>
          <a:p>
            <a:r>
              <a:rPr lang="en-US" sz="2600" u="sng" dirty="0">
                <a:latin typeface="Arial Rounded MT Bold" panose="020F0704030504030204" pitchFamily="34" charset="77"/>
              </a:rPr>
              <a:t>Neh. 2:1-3</a:t>
            </a:r>
          </a:p>
          <a:p>
            <a:pPr marL="293688" indent="-293688"/>
            <a:r>
              <a:rPr lang="en-US" sz="2400" b="1" i="0" u="none" strike="noStrike" dirty="0">
                <a:solidFill>
                  <a:srgbClr val="008AE6"/>
                </a:solidFill>
                <a:effectLst/>
                <a:latin typeface="Arial Rounded MT Bold" panose="020F0704030504030204" pitchFamily="34" charset="77"/>
                <a:hlinkClick r:id="rId3"/>
              </a:rPr>
              <a:t>1</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In the month of Nisan, in the twentieth year of King Artaxerxes, when wine was before him, I took up the wine and gave it to the king. Now I had not been sad in his presence. </a:t>
            </a:r>
          </a:p>
          <a:p>
            <a:pPr marL="293688" indent="-293688"/>
            <a:r>
              <a:rPr lang="en-US" sz="2400" b="1" i="0" u="none" strike="noStrike" dirty="0">
                <a:solidFill>
                  <a:srgbClr val="008AE6"/>
                </a:solidFill>
                <a:effectLst/>
                <a:latin typeface="Arial Rounded MT Bold" panose="020F0704030504030204" pitchFamily="34" charset="77"/>
                <a:hlinkClick r:id="rId4"/>
              </a:rPr>
              <a:t>2</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the king said to me, “Why is your face sad, seeing you are not sick? This is nothing but sadness of the heart.” Then I was very much afraid. </a:t>
            </a:r>
          </a:p>
          <a:p>
            <a:pPr marL="293688" indent="-293688"/>
            <a:r>
              <a:rPr lang="en-US" sz="2400" b="1" i="0" u="none" strike="noStrike" dirty="0">
                <a:solidFill>
                  <a:srgbClr val="008AE6"/>
                </a:solidFill>
                <a:effectLst/>
                <a:latin typeface="Arial Rounded MT Bold" panose="020F0704030504030204" pitchFamily="34" charset="77"/>
                <a:hlinkClick r:id="rId5"/>
              </a:rPr>
              <a:t>3</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I said to the king, “Let the king live forever! </a:t>
            </a:r>
            <a:r>
              <a:rPr lang="en-US" sz="2400" b="0" i="0" u="sng" dirty="0">
                <a:solidFill>
                  <a:srgbClr val="001320"/>
                </a:solidFill>
                <a:effectLst/>
                <a:latin typeface="Arial Rounded MT Bold" panose="020F0704030504030204" pitchFamily="34" charset="77"/>
              </a:rPr>
              <a:t>Why should not my face be sad</a:t>
            </a:r>
            <a:r>
              <a:rPr lang="en-US" sz="2400" b="0" i="0" dirty="0">
                <a:solidFill>
                  <a:srgbClr val="001320"/>
                </a:solidFill>
                <a:effectLst/>
                <a:latin typeface="Arial Rounded MT Bold" panose="020F0704030504030204" pitchFamily="34" charset="77"/>
              </a:rPr>
              <a:t>, when the city, the place of my fathers’ graves, lies in ruins, and its gates have been destroyed by fire?”</a:t>
            </a:r>
            <a:endParaRPr lang="en-US" sz="2800" b="0" i="0" dirty="0">
              <a:solidFill>
                <a:srgbClr val="001320"/>
              </a:solidFill>
              <a:effectLst/>
              <a:latin typeface="Arial Rounded MT Bold" panose="020F0704030504030204" pitchFamily="34" charset="77"/>
            </a:endParaRPr>
          </a:p>
          <a:p>
            <a:pPr marL="463565" indent="-463565"/>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5122" name="Picture 2" descr="Tuesday: Nehemiah Speaks Out | Sabbath School Net">
            <a:extLst>
              <a:ext uri="{FF2B5EF4-FFF2-40B4-BE49-F238E27FC236}">
                <a16:creationId xmlns:a16="http://schemas.microsoft.com/office/drawing/2014/main" id="{6A11D5A8-7E49-FC94-E41D-CAC4932F7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7950" y="5206581"/>
            <a:ext cx="1362421" cy="165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5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5</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092881"/>
          </a:xfrm>
          <a:prstGeom prst="rect">
            <a:avLst/>
          </a:prstGeom>
          <a:noFill/>
        </p:spPr>
        <p:txBody>
          <a:bodyPr wrap="square" rtlCol="0">
            <a:spAutoFit/>
          </a:bodyPr>
          <a:lstStyle/>
          <a:p>
            <a:r>
              <a:rPr lang="en-US" sz="2600" i="1" u="sng" dirty="0">
                <a:latin typeface="Arial Rounded MT Bold" panose="020F0704030504030204" pitchFamily="34" charset="77"/>
              </a:rPr>
              <a:t>Passion</a:t>
            </a:r>
          </a:p>
          <a:p>
            <a:pPr marL="463565" indent="-463565"/>
            <a:endParaRPr lang="en-US" sz="2600" dirty="0">
              <a:solidFill>
                <a:srgbClr val="001320"/>
              </a:solidFill>
              <a:latin typeface="Arial Rounded MT Bold" panose="020F0704030504030204" pitchFamily="34" charset="77"/>
            </a:endParaRPr>
          </a:p>
          <a:p>
            <a:pPr marL="463565" indent="-463565">
              <a:buFont typeface="Arial" panose="020B0604020202020204" pitchFamily="34" charset="0"/>
              <a:buChar char="•"/>
            </a:pPr>
            <a:r>
              <a:rPr lang="en-US" sz="2600" dirty="0">
                <a:solidFill>
                  <a:srgbClr val="001320"/>
                </a:solidFill>
                <a:latin typeface="Arial Rounded MT Bold" panose="020F0704030504030204" pitchFamily="34" charset="77"/>
              </a:rPr>
              <a:t>We must have passion about peoples’ souls!</a:t>
            </a:r>
          </a:p>
          <a:p>
            <a:pPr marL="463565" indent="-463565">
              <a:buFont typeface="Arial" panose="020B0604020202020204" pitchFamily="34" charset="0"/>
              <a:buChar char="•"/>
            </a:pPr>
            <a:endParaRPr lang="en-US" sz="2600" dirty="0">
              <a:solidFill>
                <a:srgbClr val="001320"/>
              </a:solidFill>
              <a:latin typeface="Arial Rounded MT Bold" panose="020F0704030504030204" pitchFamily="34" charset="77"/>
            </a:endParaRPr>
          </a:p>
          <a:p>
            <a:pPr marL="463565" indent="-463565">
              <a:buFont typeface="Arial" panose="020B0604020202020204" pitchFamily="34" charset="0"/>
              <a:buChar char="•"/>
            </a:pPr>
            <a:r>
              <a:rPr lang="en-US" sz="2600" dirty="0">
                <a:solidFill>
                  <a:srgbClr val="001320"/>
                </a:solidFill>
                <a:latin typeface="Arial Rounded MT Bold" panose="020F0704030504030204" pitchFamily="34" charset="77"/>
              </a:rPr>
              <a:t>If not, we won’t sacrifice to win them.</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6146" name="Picture 2" descr="A Passion For Souls by Roger Mendoza">
            <a:extLst>
              <a:ext uri="{FF2B5EF4-FFF2-40B4-BE49-F238E27FC236}">
                <a16:creationId xmlns:a16="http://schemas.microsoft.com/office/drawing/2014/main" id="{763C6E71-FC87-11C8-CE9D-074302F79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802" y="3574637"/>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5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6</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2893100"/>
          </a:xfrm>
          <a:prstGeom prst="rect">
            <a:avLst/>
          </a:prstGeom>
          <a:noFill/>
        </p:spPr>
        <p:txBody>
          <a:bodyPr wrap="square" rtlCol="0">
            <a:spAutoFit/>
          </a:bodyPr>
          <a:lstStyle/>
          <a:p>
            <a:r>
              <a:rPr lang="en-US" sz="2600" i="1" u="sng" dirty="0">
                <a:latin typeface="Arial Rounded MT Bold" panose="020F0704030504030204" pitchFamily="34" charset="77"/>
              </a:rPr>
              <a:t>Get someone to sponsor you</a:t>
            </a:r>
          </a:p>
          <a:p>
            <a:pPr marL="463565" indent="-463565"/>
            <a:endParaRPr lang="en-US" sz="2600" dirty="0">
              <a:solidFill>
                <a:srgbClr val="001320"/>
              </a:solidFill>
              <a:latin typeface="Arial Rounded MT Bold" panose="020F0704030504030204" pitchFamily="34" charset="77"/>
            </a:endParaRPr>
          </a:p>
          <a:p>
            <a:pPr marL="463565" indent="-463565">
              <a:buFont typeface="Arial" panose="020B0604020202020204" pitchFamily="34" charset="0"/>
              <a:buChar char="•"/>
            </a:pPr>
            <a:r>
              <a:rPr lang="en-US" sz="2600" dirty="0">
                <a:solidFill>
                  <a:srgbClr val="001320"/>
                </a:solidFill>
                <a:latin typeface="Arial Rounded MT Bold" panose="020F0704030504030204" pitchFamily="34" charset="77"/>
              </a:rPr>
              <a:t>Help you with materials, knowledge, strategy, etc.</a:t>
            </a:r>
          </a:p>
          <a:p>
            <a:pPr marL="463565" indent="-463565">
              <a:buFont typeface="Arial" panose="020B0604020202020204" pitchFamily="34" charset="0"/>
              <a:buChar char="•"/>
            </a:pPr>
            <a:endParaRPr lang="en-US" sz="2600" dirty="0">
              <a:solidFill>
                <a:srgbClr val="001320"/>
              </a:solidFill>
              <a:latin typeface="Arial Rounded MT Bold" panose="020F0704030504030204" pitchFamily="34" charset="77"/>
            </a:endParaRPr>
          </a:p>
          <a:p>
            <a:pPr marL="463565" indent="-463565">
              <a:buFont typeface="Arial" panose="020B0604020202020204" pitchFamily="34" charset="0"/>
              <a:buChar char="•"/>
            </a:pPr>
            <a:r>
              <a:rPr lang="en-US" sz="2600" dirty="0">
                <a:solidFill>
                  <a:srgbClr val="001320"/>
                </a:solidFill>
                <a:latin typeface="Arial Rounded MT Bold" panose="020F0704030504030204" pitchFamily="34" charset="77"/>
              </a:rPr>
              <a:t>Mentor for personal work, teaching a class, preaching, song leading…</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7170" name="Picture 2" descr="The Importance of Project Sponsor Role">
            <a:extLst>
              <a:ext uri="{FF2B5EF4-FFF2-40B4-BE49-F238E27FC236}">
                <a16:creationId xmlns:a16="http://schemas.microsoft.com/office/drawing/2014/main" id="{FF7A8099-3BFF-9948-05E5-F42E8B628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017864"/>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1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7</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3693319"/>
          </a:xfrm>
          <a:prstGeom prst="rect">
            <a:avLst/>
          </a:prstGeom>
          <a:noFill/>
        </p:spPr>
        <p:txBody>
          <a:bodyPr wrap="square" rtlCol="0">
            <a:spAutoFit/>
          </a:bodyPr>
          <a:lstStyle/>
          <a:p>
            <a:r>
              <a:rPr lang="en-US" sz="2600" i="1" u="sng" dirty="0">
                <a:latin typeface="Arial Rounded MT Bold" panose="020F0704030504030204" pitchFamily="34" charset="77"/>
              </a:rPr>
              <a:t>Assess current situation</a:t>
            </a:r>
          </a:p>
          <a:p>
            <a:endParaRPr lang="en-US" sz="2600" u="sng"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See what you’re up against </a:t>
            </a:r>
          </a:p>
          <a:p>
            <a:pPr marL="457200" indent="-457200">
              <a:buFont typeface="Arial" panose="020B0604020202020204" pitchFamily="34" charset="0"/>
              <a:buChar char="•"/>
            </a:pPr>
            <a:endParaRPr lang="en-US" sz="2600" dirty="0">
              <a:latin typeface="Arial Rounded MT Bold" panose="020F0704030504030204" pitchFamily="34" charset="77"/>
            </a:endParaRPr>
          </a:p>
          <a:p>
            <a:pPr marL="457200" indent="-457200">
              <a:buFont typeface="Arial" panose="020B0604020202020204" pitchFamily="34" charset="0"/>
              <a:buChar char="•"/>
            </a:pPr>
            <a:r>
              <a:rPr lang="en-US" sz="2600" dirty="0">
                <a:latin typeface="Arial Rounded MT Bold" panose="020F0704030504030204" pitchFamily="34" charset="77"/>
              </a:rPr>
              <a:t>SWOT analysis</a:t>
            </a:r>
          </a:p>
          <a:p>
            <a:pPr marL="914400" lvl="1" indent="-457200">
              <a:buFont typeface="Arial" panose="020B0604020202020204" pitchFamily="34" charset="0"/>
              <a:buChar char="•"/>
            </a:pPr>
            <a:r>
              <a:rPr lang="en-US" sz="2600" dirty="0">
                <a:latin typeface="Arial Rounded MT Bold" panose="020F0704030504030204" pitchFamily="34" charset="77"/>
              </a:rPr>
              <a:t>Strengths</a:t>
            </a:r>
          </a:p>
          <a:p>
            <a:pPr marL="914400" lvl="1" indent="-457200">
              <a:buFont typeface="Arial" panose="020B0604020202020204" pitchFamily="34" charset="0"/>
              <a:buChar char="•"/>
            </a:pPr>
            <a:r>
              <a:rPr lang="en-US" sz="2600" dirty="0">
                <a:latin typeface="Arial Rounded MT Bold" panose="020F0704030504030204" pitchFamily="34" charset="77"/>
              </a:rPr>
              <a:t>Weaknesses</a:t>
            </a:r>
          </a:p>
          <a:p>
            <a:pPr marL="914400" lvl="1" indent="-457200">
              <a:buFont typeface="Arial" panose="020B0604020202020204" pitchFamily="34" charset="0"/>
              <a:buChar char="•"/>
            </a:pPr>
            <a:r>
              <a:rPr lang="en-US" sz="2600" dirty="0">
                <a:latin typeface="Arial Rounded MT Bold" panose="020F0704030504030204" pitchFamily="34" charset="77"/>
              </a:rPr>
              <a:t>Opportunities </a:t>
            </a:r>
          </a:p>
          <a:p>
            <a:pPr marL="914400" lvl="1" indent="-457200">
              <a:buFont typeface="Arial" panose="020B0604020202020204" pitchFamily="34" charset="0"/>
              <a:buChar char="•"/>
            </a:pPr>
            <a:r>
              <a:rPr lang="en-US" sz="2600" dirty="0">
                <a:latin typeface="Arial Rounded MT Bold" panose="020F0704030504030204" pitchFamily="34" charset="77"/>
              </a:rPr>
              <a:t>Threats</a:t>
            </a: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pic>
        <p:nvPicPr>
          <p:cNvPr id="8194" name="Picture 2" descr="How to Do a SWOT Analysis (Examples &amp; Free Template!)">
            <a:extLst>
              <a:ext uri="{FF2B5EF4-FFF2-40B4-BE49-F238E27FC236}">
                <a16:creationId xmlns:a16="http://schemas.microsoft.com/office/drawing/2014/main" id="{32004C87-1070-5C15-82DB-280988550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14" y="3577134"/>
            <a:ext cx="4120738" cy="296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0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8</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924425"/>
          </a:xfrm>
          <a:prstGeom prst="rect">
            <a:avLst/>
          </a:prstGeom>
          <a:noFill/>
        </p:spPr>
        <p:txBody>
          <a:bodyPr wrap="square" rtlCol="0">
            <a:spAutoFit/>
          </a:bodyPr>
          <a:lstStyle/>
          <a:p>
            <a:r>
              <a:rPr lang="en-US" sz="2600" u="sng" dirty="0">
                <a:latin typeface="Arial Rounded MT Bold" panose="020F0704030504030204" pitchFamily="34" charset="77"/>
              </a:rPr>
              <a:t>Neh. 2:11-13</a:t>
            </a:r>
          </a:p>
          <a:p>
            <a:pPr marL="457200" indent="-457200"/>
            <a:r>
              <a:rPr lang="en-US" sz="2400" b="1" i="0" u="none" strike="noStrike" dirty="0">
                <a:solidFill>
                  <a:srgbClr val="008AE6"/>
                </a:solidFill>
                <a:effectLst/>
                <a:latin typeface="Arial Rounded MT Bold" panose="020F0704030504030204" pitchFamily="34" charset="77"/>
                <a:hlinkClick r:id="rId3"/>
              </a:rPr>
              <a:t>11</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So I went to Jerusalem and was there three days.</a:t>
            </a:r>
          </a:p>
          <a:p>
            <a:pPr marL="457200" indent="-457200"/>
            <a:r>
              <a:rPr lang="en-US" sz="2400" b="0" i="0" dirty="0">
                <a:solidFill>
                  <a:srgbClr val="001320"/>
                </a:solidFill>
                <a:effectLst/>
                <a:latin typeface="Arial Rounded MT Bold" panose="020F0704030504030204" pitchFamily="34" charset="77"/>
              </a:rPr>
              <a:t> </a:t>
            </a:r>
          </a:p>
          <a:p>
            <a:pPr marL="457200" indent="-457200"/>
            <a:r>
              <a:rPr lang="en-US" sz="2400" b="1" i="0" u="none" strike="noStrike" dirty="0">
                <a:solidFill>
                  <a:srgbClr val="008AE6"/>
                </a:solidFill>
                <a:effectLst/>
                <a:latin typeface="Arial Rounded MT Bold" panose="020F0704030504030204" pitchFamily="34" charset="77"/>
                <a:hlinkClick r:id="rId4"/>
              </a:rPr>
              <a:t>12</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arose in the night, I and a few men with me. And I told no one what my God had put into my heart to do for Jerusalem. There was no animal with me but the one on which I rode. </a:t>
            </a:r>
          </a:p>
          <a:p>
            <a:pPr marL="457200" indent="-457200"/>
            <a:endParaRPr lang="en-US" sz="2400" b="0" i="0" dirty="0">
              <a:solidFill>
                <a:srgbClr val="001320"/>
              </a:solidFill>
              <a:effectLst/>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5"/>
              </a:rPr>
              <a:t>13</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I went out by night by the Valley Gate to the Dragon Spring and to the Dung Gate, and I </a:t>
            </a:r>
            <a:r>
              <a:rPr lang="en-US" sz="2400" b="0" i="0" u="sng" dirty="0">
                <a:solidFill>
                  <a:srgbClr val="001320"/>
                </a:solidFill>
                <a:effectLst/>
                <a:latin typeface="Arial Rounded MT Bold" panose="020F0704030504030204" pitchFamily="34" charset="77"/>
              </a:rPr>
              <a:t>inspected the walls of Jerusalem</a:t>
            </a:r>
            <a:r>
              <a:rPr lang="en-US" sz="2400" b="0" i="0" dirty="0">
                <a:solidFill>
                  <a:srgbClr val="001320"/>
                </a:solidFill>
                <a:effectLst/>
                <a:latin typeface="Arial Rounded MT Bold" panose="020F0704030504030204" pitchFamily="34" charset="77"/>
              </a:rPr>
              <a:t> that were broken down and its gates that had been destroyed by fire. </a:t>
            </a:r>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394572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B554AB-5BD3-414A-9E47-79D3B01DF7BF}" type="slidenum">
              <a:rPr lang="en-US" smtClean="0"/>
              <a:pPr/>
              <a:t>9</a:t>
            </a:fld>
            <a:endParaRPr lang="en-US" dirty="0"/>
          </a:p>
        </p:txBody>
      </p:sp>
      <p:sp>
        <p:nvSpPr>
          <p:cNvPr id="8" name="TextBox 7"/>
          <p:cNvSpPr txBox="1"/>
          <p:nvPr/>
        </p:nvSpPr>
        <p:spPr>
          <a:xfrm>
            <a:off x="-13902267" y="9025466"/>
            <a:ext cx="1798890" cy="830997"/>
          </a:xfrm>
          <a:prstGeom prst="rect">
            <a:avLst/>
          </a:prstGeom>
          <a:noFill/>
        </p:spPr>
        <p:txBody>
          <a:bodyPr wrap="none" rtlCol="0">
            <a:spAutoFit/>
          </a:bodyPr>
          <a:lstStyle/>
          <a:p>
            <a:r>
              <a:rPr lang="en-US" sz="4800" b="1">
                <a:solidFill>
                  <a:schemeClr val="accent1"/>
                </a:solidFill>
              </a:rPr>
              <a:t>(ruler)</a:t>
            </a:r>
            <a:endParaRPr lang="en-US" sz="4800" b="1" dirty="0">
              <a:solidFill>
                <a:schemeClr val="accent1"/>
              </a:solidFill>
            </a:endParaRPr>
          </a:p>
        </p:txBody>
      </p:sp>
      <p:sp>
        <p:nvSpPr>
          <p:cNvPr id="4" name="TextBox 3">
            <a:extLst>
              <a:ext uri="{FF2B5EF4-FFF2-40B4-BE49-F238E27FC236}">
                <a16:creationId xmlns:a16="http://schemas.microsoft.com/office/drawing/2014/main" id="{E933F6F7-F0BA-EB49-9826-DC103D4BF302}"/>
              </a:ext>
            </a:extLst>
          </p:cNvPr>
          <p:cNvSpPr txBox="1"/>
          <p:nvPr/>
        </p:nvSpPr>
        <p:spPr>
          <a:xfrm>
            <a:off x="503554" y="706536"/>
            <a:ext cx="8011796" cy="4924425"/>
          </a:xfrm>
          <a:prstGeom prst="rect">
            <a:avLst/>
          </a:prstGeom>
          <a:noFill/>
        </p:spPr>
        <p:txBody>
          <a:bodyPr wrap="square" rtlCol="0">
            <a:spAutoFit/>
          </a:bodyPr>
          <a:lstStyle/>
          <a:p>
            <a:r>
              <a:rPr lang="en-US" sz="2600" u="sng" dirty="0">
                <a:latin typeface="Arial Rounded MT Bold" panose="020F0704030504030204" pitchFamily="34" charset="77"/>
              </a:rPr>
              <a:t>Neh. 2:14-16</a:t>
            </a:r>
          </a:p>
          <a:p>
            <a:pPr marL="457200" indent="-457200"/>
            <a:r>
              <a:rPr lang="en-US" sz="2400" b="1" i="0" u="none" strike="noStrike" dirty="0">
                <a:solidFill>
                  <a:srgbClr val="008AE6"/>
                </a:solidFill>
                <a:effectLst/>
                <a:latin typeface="Arial Rounded MT Bold" panose="020F0704030504030204" pitchFamily="34" charset="77"/>
                <a:hlinkClick r:id="rId3"/>
              </a:rPr>
              <a:t>14</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went on to the Fountain Gate and to the King’s Pool, but there was no room for the animal that was under me to pass. </a:t>
            </a:r>
          </a:p>
          <a:p>
            <a:pPr marL="457200" indent="-457200"/>
            <a:endParaRPr lang="en-US" sz="2400" b="0" i="0" dirty="0">
              <a:solidFill>
                <a:srgbClr val="001320"/>
              </a:solidFill>
              <a:effectLst/>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4"/>
              </a:rPr>
              <a:t>15</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Then I went up in the night by the valley and </a:t>
            </a:r>
            <a:r>
              <a:rPr lang="en-US" sz="2400" b="0" i="0" u="sng" dirty="0">
                <a:solidFill>
                  <a:srgbClr val="001320"/>
                </a:solidFill>
                <a:effectLst/>
                <a:latin typeface="Arial Rounded MT Bold" panose="020F0704030504030204" pitchFamily="34" charset="77"/>
              </a:rPr>
              <a:t>inspected the wall</a:t>
            </a:r>
            <a:r>
              <a:rPr lang="en-US" sz="2400" b="0" i="0" dirty="0">
                <a:solidFill>
                  <a:srgbClr val="001320"/>
                </a:solidFill>
                <a:effectLst/>
                <a:latin typeface="Arial Rounded MT Bold" panose="020F0704030504030204" pitchFamily="34" charset="77"/>
              </a:rPr>
              <a:t>, and I turned back and entered by the Valley Gate, and so returned. </a:t>
            </a:r>
          </a:p>
          <a:p>
            <a:pPr marL="457200" indent="-457200"/>
            <a:endParaRPr lang="en-US" sz="2400" b="0" i="0" dirty="0">
              <a:solidFill>
                <a:srgbClr val="001320"/>
              </a:solidFill>
              <a:effectLst/>
              <a:latin typeface="Arial Rounded MT Bold" panose="020F0704030504030204" pitchFamily="34" charset="77"/>
            </a:endParaRPr>
          </a:p>
          <a:p>
            <a:pPr marL="457200" indent="-457200"/>
            <a:r>
              <a:rPr lang="en-US" sz="2400" b="1" i="0" u="none" strike="noStrike" dirty="0">
                <a:solidFill>
                  <a:srgbClr val="008AE6"/>
                </a:solidFill>
                <a:effectLst/>
                <a:latin typeface="Arial Rounded MT Bold" panose="020F0704030504030204" pitchFamily="34" charset="77"/>
                <a:hlinkClick r:id="rId5"/>
              </a:rPr>
              <a:t>16</a:t>
            </a:r>
            <a:r>
              <a:rPr lang="en-US" sz="2400" b="1" i="0" u="none" strike="noStrike" dirty="0">
                <a:solidFill>
                  <a:srgbClr val="008AE6"/>
                </a:solidFill>
                <a:effectLst/>
                <a:latin typeface="Arial Rounded MT Bold" panose="020F0704030504030204" pitchFamily="34" charset="77"/>
              </a:rPr>
              <a:t> </a:t>
            </a:r>
            <a:r>
              <a:rPr lang="en-US" sz="2400" b="0" i="0" dirty="0">
                <a:solidFill>
                  <a:srgbClr val="001320"/>
                </a:solidFill>
                <a:effectLst/>
                <a:latin typeface="Arial Rounded MT Bold" panose="020F0704030504030204" pitchFamily="34" charset="77"/>
              </a:rPr>
              <a:t>And the officials did not know where I had gone or what I was doing, and I had not yet told the Jews, the priests, the nobles, the officials, and the rest who were to do the work.</a:t>
            </a:r>
            <a:endParaRPr lang="en-US" sz="2600" dirty="0">
              <a:solidFill>
                <a:srgbClr val="00132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66E04B-3673-2D9C-250C-A920FFBD3DF1}"/>
              </a:ext>
            </a:extLst>
          </p:cNvPr>
          <p:cNvSpPr txBox="1"/>
          <p:nvPr/>
        </p:nvSpPr>
        <p:spPr>
          <a:xfrm>
            <a:off x="2132391" y="136523"/>
            <a:ext cx="4754122" cy="369332"/>
          </a:xfrm>
          <a:prstGeom prst="rect">
            <a:avLst/>
          </a:prstGeom>
          <a:noFill/>
        </p:spPr>
        <p:txBody>
          <a:bodyPr wrap="none" rtlCol="0">
            <a:spAutoFit/>
          </a:bodyPr>
          <a:lstStyle/>
          <a:p>
            <a:r>
              <a:rPr lang="en-US" sz="1800" dirty="0">
                <a:latin typeface="Arial Rounded MT Bold" panose="020F0704030504030204" pitchFamily="34" charset="77"/>
              </a:rPr>
              <a:t>Nehemiah Rebuilding Walls of Jerusalem</a:t>
            </a:r>
          </a:p>
        </p:txBody>
      </p:sp>
    </p:spTree>
    <p:extLst>
      <p:ext uri="{BB962C8B-B14F-4D97-AF65-F5344CB8AC3E}">
        <p14:creationId xmlns:p14="http://schemas.microsoft.com/office/powerpoint/2010/main" val="3014975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56780</TotalTime>
  <Words>2093</Words>
  <Application>Microsoft Macintosh PowerPoint</Application>
  <PresentationFormat>On-screen Show (4:3)</PresentationFormat>
  <Paragraphs>282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Dwain McMullin</dc:creator>
  <cp:lastModifiedBy>Dwain McMullin</cp:lastModifiedBy>
  <cp:revision>136</cp:revision>
  <cp:lastPrinted>2022-12-21T14:12:51Z</cp:lastPrinted>
  <dcterms:created xsi:type="dcterms:W3CDTF">2022-12-14T15:03:01Z</dcterms:created>
  <dcterms:modified xsi:type="dcterms:W3CDTF">2023-09-24T00:41:02Z</dcterms:modified>
</cp:coreProperties>
</file>