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8" r:id="rId2"/>
    <p:sldId id="274" r:id="rId3"/>
    <p:sldId id="276" r:id="rId4"/>
    <p:sldId id="287" r:id="rId5"/>
    <p:sldId id="296" r:id="rId6"/>
    <p:sldId id="288" r:id="rId7"/>
    <p:sldId id="297" r:id="rId8"/>
    <p:sldId id="301" r:id="rId9"/>
    <p:sldId id="302" r:id="rId10"/>
    <p:sldId id="299" r:id="rId11"/>
    <p:sldId id="298" r:id="rId12"/>
    <p:sldId id="300" r:id="rId13"/>
    <p:sldId id="303" r:id="rId14"/>
    <p:sldId id="289" r:id="rId15"/>
    <p:sldId id="306" r:id="rId16"/>
    <p:sldId id="305" r:id="rId17"/>
    <p:sldId id="304" r:id="rId18"/>
    <p:sldId id="307" r:id="rId19"/>
    <p:sldId id="275" r:id="rId20"/>
    <p:sldId id="291" r:id="rId21"/>
    <p:sldId id="292" r:id="rId22"/>
    <p:sldId id="293" r:id="rId23"/>
    <p:sldId id="320" r:id="rId24"/>
    <p:sldId id="309" r:id="rId25"/>
    <p:sldId id="310" r:id="rId26"/>
    <p:sldId id="311" r:id="rId27"/>
    <p:sldId id="312" r:id="rId28"/>
    <p:sldId id="313" r:id="rId29"/>
    <p:sldId id="314" r:id="rId30"/>
    <p:sldId id="315" r:id="rId31"/>
    <p:sldId id="316" r:id="rId32"/>
    <p:sldId id="317" r:id="rId33"/>
    <p:sldId id="318" r:id="rId34"/>
    <p:sldId id="319" r:id="rId35"/>
  </p:sldIdLst>
  <p:sldSz cx="9144000" cy="6858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7471"/>
    <a:srgbClr val="6C746B"/>
    <a:srgbClr val="697A7B"/>
    <a:srgbClr val="5B7071"/>
    <a:srgbClr val="4DECB5"/>
    <a:srgbClr val="707C6C"/>
    <a:srgbClr val="5E7A70"/>
    <a:srgbClr val="666B76"/>
    <a:srgbClr val="F6F9DB"/>
    <a:srgbClr val="4B494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65" autoAdjust="0"/>
    <p:restoredTop sz="77396" autoAdjust="0"/>
  </p:normalViewPr>
  <p:slideViewPr>
    <p:cSldViewPr snapToGrid="0" snapToObjects="1">
      <p:cViewPr varScale="1">
        <p:scale>
          <a:sx n="68" d="100"/>
          <a:sy n="68" d="100"/>
        </p:scale>
        <p:origin x="2035" y="53"/>
      </p:cViewPr>
      <p:guideLst>
        <p:guide orient="horz" pos="2160"/>
        <p:guide pos="2880"/>
      </p:guideLst>
    </p:cSldViewPr>
  </p:slideViewPr>
  <p:notesTextViewPr>
    <p:cViewPr>
      <p:scale>
        <a:sx n="3" d="2"/>
        <a:sy n="3" d="2"/>
      </p:scale>
      <p:origin x="0" y="0"/>
    </p:cViewPr>
  </p:notesTextViewPr>
  <p:notesViewPr>
    <p:cSldViewPr snapToGrid="0" snapToObjects="1">
      <p:cViewPr varScale="1">
        <p:scale>
          <a:sx n="104" d="100"/>
          <a:sy n="104" d="100"/>
        </p:scale>
        <p:origin x="3864" y="10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sz="quarter" idx="1"/>
          </p:nvPr>
        </p:nvSpPr>
        <p:spPr>
          <a:xfrm>
            <a:off x="4021294" y="0"/>
            <a:ext cx="3076363" cy="470895"/>
          </a:xfrm>
          <a:prstGeom prst="rect">
            <a:avLst/>
          </a:prstGeom>
        </p:spPr>
        <p:txBody>
          <a:bodyPr vert="horz" lIns="94192" tIns="47096" rIns="94192" bIns="47096" rtlCol="0"/>
          <a:lstStyle>
            <a:lvl1pPr algn="r">
              <a:defRPr sz="1200"/>
            </a:lvl1pPr>
          </a:lstStyle>
          <a:p>
            <a:fld id="{46C54387-D836-41BD-803E-ACDB36BA15F1}" type="datetimeFigureOut">
              <a:rPr lang="en-US" smtClean="0"/>
              <a:t>9/3/2023</a:t>
            </a:fld>
            <a:endParaRPr lang="en-US"/>
          </a:p>
        </p:txBody>
      </p:sp>
      <p:sp>
        <p:nvSpPr>
          <p:cNvPr id="4" name="Footer Placeholder 3"/>
          <p:cNvSpPr>
            <a:spLocks noGrp="1"/>
          </p:cNvSpPr>
          <p:nvPr>
            <p:ph type="ftr" sz="quarter" idx="2"/>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5" name="Slide Number Placeholder 4"/>
          <p:cNvSpPr>
            <a:spLocks noGrp="1"/>
          </p:cNvSpPr>
          <p:nvPr>
            <p:ph type="sldNum" sz="quarter" idx="3"/>
          </p:nvPr>
        </p:nvSpPr>
        <p:spPr>
          <a:xfrm>
            <a:off x="4021294" y="8914407"/>
            <a:ext cx="3076363" cy="470894"/>
          </a:xfrm>
          <a:prstGeom prst="rect">
            <a:avLst/>
          </a:prstGeom>
        </p:spPr>
        <p:txBody>
          <a:bodyPr vert="horz" lIns="94192" tIns="47096" rIns="94192" bIns="47096" rtlCol="0" anchor="b"/>
          <a:lstStyle>
            <a:lvl1pPr algn="r">
              <a:defRPr sz="1200"/>
            </a:lvl1pPr>
          </a:lstStyle>
          <a:p>
            <a:fld id="{53721327-FD12-456D-9F20-2FB843262207}" type="slidenum">
              <a:rPr lang="en-US" smtClean="0"/>
              <a:t>‹#›</a:t>
            </a:fld>
            <a:endParaRPr lang="en-US"/>
          </a:p>
        </p:txBody>
      </p:sp>
    </p:spTree>
    <p:extLst>
      <p:ext uri="{BB962C8B-B14F-4D97-AF65-F5344CB8AC3E}">
        <p14:creationId xmlns:p14="http://schemas.microsoft.com/office/powerpoint/2010/main" val="2403336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B5F0E147-02CC-4D14-9EF6-4995F03CFA1A}" type="datetimeFigureOut">
              <a:rPr lang="en-US" smtClean="0"/>
              <a:t>9/3/2023</a:t>
            </a:fld>
            <a:endParaRPr lang="en-US"/>
          </a:p>
        </p:txBody>
      </p:sp>
      <p:sp>
        <p:nvSpPr>
          <p:cNvPr id="4" name="Slide Image Placeholder 3"/>
          <p:cNvSpPr>
            <a:spLocks noGrp="1" noRot="1" noChangeAspect="1"/>
          </p:cNvSpPr>
          <p:nvPr>
            <p:ph type="sldImg" idx="2"/>
          </p:nvPr>
        </p:nvSpPr>
        <p:spPr>
          <a:xfrm>
            <a:off x="1438275" y="1173163"/>
            <a:ext cx="4222750"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3EE79458-776B-4EDD-BFF4-406EC7F38FDB}" type="slidenum">
              <a:rPr lang="en-US" smtClean="0"/>
              <a:t>‹#›</a:t>
            </a:fld>
            <a:endParaRPr lang="en-US"/>
          </a:p>
        </p:txBody>
      </p:sp>
    </p:spTree>
    <p:extLst>
      <p:ext uri="{BB962C8B-B14F-4D97-AF65-F5344CB8AC3E}">
        <p14:creationId xmlns:p14="http://schemas.microsoft.com/office/powerpoint/2010/main" val="926617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E79458-776B-4EDD-BFF4-406EC7F38FDB}" type="slidenum">
              <a:rPr lang="en-US" smtClean="0"/>
              <a:t>1</a:t>
            </a:fld>
            <a:endParaRPr lang="en-US" dirty="0"/>
          </a:p>
        </p:txBody>
      </p:sp>
    </p:spTree>
    <p:extLst>
      <p:ext uri="{BB962C8B-B14F-4D97-AF65-F5344CB8AC3E}">
        <p14:creationId xmlns:p14="http://schemas.microsoft.com/office/powerpoint/2010/main" val="3096028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79458-776B-4EDD-BFF4-406EC7F38FDB}" type="slidenum">
              <a:rPr lang="en-US" smtClean="0"/>
              <a:t>21</a:t>
            </a:fld>
            <a:endParaRPr lang="en-US"/>
          </a:p>
        </p:txBody>
      </p:sp>
    </p:spTree>
    <p:extLst>
      <p:ext uri="{BB962C8B-B14F-4D97-AF65-F5344CB8AC3E}">
        <p14:creationId xmlns:p14="http://schemas.microsoft.com/office/powerpoint/2010/main" val="343374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E79458-776B-4EDD-BFF4-406EC7F38FDB}" type="slidenum">
              <a:rPr lang="en-US" smtClean="0"/>
              <a:t>24</a:t>
            </a:fld>
            <a:endParaRPr lang="en-US" dirty="0"/>
          </a:p>
        </p:txBody>
      </p:sp>
    </p:spTree>
    <p:extLst>
      <p:ext uri="{BB962C8B-B14F-4D97-AF65-F5344CB8AC3E}">
        <p14:creationId xmlns:p14="http://schemas.microsoft.com/office/powerpoint/2010/main" val="419322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E79458-776B-4EDD-BFF4-406EC7F38FDB}" type="slidenum">
              <a:rPr lang="en-US" smtClean="0"/>
              <a:t>33</a:t>
            </a:fld>
            <a:endParaRPr lang="en-US" dirty="0"/>
          </a:p>
        </p:txBody>
      </p:sp>
    </p:spTree>
    <p:extLst>
      <p:ext uri="{BB962C8B-B14F-4D97-AF65-F5344CB8AC3E}">
        <p14:creationId xmlns:p14="http://schemas.microsoft.com/office/powerpoint/2010/main" val="2429818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2861053" y="4224669"/>
            <a:ext cx="3440510" cy="194671"/>
          </a:xfrm>
        </p:spPr>
        <p:txBody>
          <a:bodyPr anchor="ct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2861053" y="4224669"/>
            <a:ext cx="3440510" cy="194671"/>
          </a:xfrm>
        </p:spPr>
        <p:txBody>
          <a:bodyPr anchor="ctr">
            <a:normAutofit/>
          </a:bodyPr>
          <a:lstStyle>
            <a:lvl1pPr>
              <a:defRPr sz="1600"/>
            </a:lvl1pPr>
          </a:lstStyle>
          <a:p>
            <a:pPr lvl="0"/>
            <a:r>
              <a:rPr lang="en-US" dirty="0"/>
              <a:t>Add Your Subtitle</a:t>
            </a:r>
          </a:p>
        </p:txBody>
      </p:sp>
      <p:sp>
        <p:nvSpPr>
          <p:cNvPr id="7" name="Title 1"/>
          <p:cNvSpPr>
            <a:spLocks noGrp="1"/>
          </p:cNvSpPr>
          <p:nvPr>
            <p:ph type="title" hasCustomPrompt="1"/>
          </p:nvPr>
        </p:nvSpPr>
        <p:spPr>
          <a:xfrm>
            <a:off x="1335805" y="2424222"/>
            <a:ext cx="6503936" cy="1531089"/>
          </a:xfrm>
        </p:spPr>
        <p:txBody>
          <a:body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514969"/>
            <a:ext cx="8211824" cy="420592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514969"/>
            <a:ext cx="8211824" cy="420592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68313" y="514969"/>
            <a:ext cx="8211824" cy="420592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4" name="Title 1"/>
          <p:cNvSpPr>
            <a:spLocks noGrp="1"/>
          </p:cNvSpPr>
          <p:nvPr>
            <p:ph type="title" hasCustomPrompt="1"/>
          </p:nvPr>
        </p:nvSpPr>
        <p:spPr>
          <a:xfrm>
            <a:off x="2537637" y="5762847"/>
            <a:ext cx="5649433" cy="326066"/>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468316" y="5288337"/>
            <a:ext cx="8217685" cy="1059647"/>
          </a:xfrm>
        </p:spPr>
        <p:txBody>
          <a:bodyPr>
            <a:normAutofit/>
          </a:bodyPr>
          <a:lstStyle>
            <a:lvl1pPr>
              <a:defRPr sz="1400" baseline="0"/>
            </a:lvl1pPr>
          </a:lstStyle>
          <a:p>
            <a:pPr lvl="0"/>
            <a:r>
              <a:rPr lang="en-US" dirty="0"/>
              <a:t>Add Verse Here</a:t>
            </a:r>
          </a:p>
        </p:txBody>
      </p:sp>
      <p:sp>
        <p:nvSpPr>
          <p:cNvPr id="4" name="Text Placeholder 6"/>
          <p:cNvSpPr>
            <a:spLocks noGrp="1"/>
          </p:cNvSpPr>
          <p:nvPr>
            <p:ph type="body" sz="quarter" idx="10" hasCustomPrompt="1"/>
          </p:nvPr>
        </p:nvSpPr>
        <p:spPr>
          <a:xfrm>
            <a:off x="468316" y="514971"/>
            <a:ext cx="8211023" cy="447626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8315" y="514971"/>
            <a:ext cx="8219433" cy="5833012"/>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9/3/2023</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F6F9DB"/>
          </a:solidFill>
          <a:latin typeface="Tahoma" charset="0"/>
          <a:ea typeface="Tahoma" charset="0"/>
          <a:cs typeface="Tahoma" charset="0"/>
        </a:defRPr>
      </a:lvl1pPr>
    </p:titleStyle>
    <p:bodyStyle>
      <a:lvl1pPr marL="0" indent="0" algn="ctr" defTabSz="914400" rtl="0" eaLnBrk="1" latinLnBrk="0" hangingPunct="1">
        <a:spcBef>
          <a:spcPct val="20000"/>
        </a:spcBef>
        <a:buFont typeface="Arial"/>
        <a:buNone/>
        <a:defRPr sz="3000" kern="1200">
          <a:solidFill>
            <a:srgbClr val="4DECB5"/>
          </a:solidFill>
          <a:latin typeface="Tahoma" charset="0"/>
          <a:ea typeface="Tahoma" charset="0"/>
          <a:cs typeface="Tahoma" charset="0"/>
        </a:defRPr>
      </a:lvl1pPr>
      <a:lvl2pPr marL="914400" indent="-457200" algn="ctr" defTabSz="914400" rtl="0" eaLnBrk="1" latinLnBrk="0" hangingPunct="1">
        <a:spcBef>
          <a:spcPct val="20000"/>
        </a:spcBef>
        <a:buFont typeface="Arial"/>
        <a:buChar char="•"/>
        <a:defRPr sz="3000" kern="1200">
          <a:solidFill>
            <a:srgbClr val="4DECB5"/>
          </a:solidFill>
          <a:latin typeface="Tahoma" charset="0"/>
          <a:ea typeface="Tahoma" charset="0"/>
          <a:cs typeface="Tahoma" charset="0"/>
        </a:defRPr>
      </a:lvl2pPr>
      <a:lvl3pPr marL="914400" indent="0" algn="ctr" defTabSz="914400" rtl="0" eaLnBrk="1" latinLnBrk="0" hangingPunct="1">
        <a:spcBef>
          <a:spcPct val="20000"/>
        </a:spcBef>
        <a:buFont typeface="Arial" pitchFamily="34" charset="0"/>
        <a:buNone/>
        <a:defRPr sz="3000" kern="1200">
          <a:solidFill>
            <a:srgbClr val="4DECB5"/>
          </a:solidFill>
          <a:latin typeface="Tahoma" charset="0"/>
          <a:ea typeface="Tahoma" charset="0"/>
          <a:cs typeface="Tahoma" charset="0"/>
        </a:defRPr>
      </a:lvl3pPr>
      <a:lvl4pPr marL="1371600" indent="0" algn="ctr" defTabSz="914400" rtl="0" eaLnBrk="1" latinLnBrk="0" hangingPunct="1">
        <a:spcBef>
          <a:spcPct val="20000"/>
        </a:spcBef>
        <a:buFont typeface="Arial" pitchFamily="34" charset="0"/>
        <a:buNone/>
        <a:defRPr sz="3000" kern="1200">
          <a:solidFill>
            <a:srgbClr val="4DECB5"/>
          </a:solidFill>
          <a:latin typeface="Tahoma" charset="0"/>
          <a:ea typeface="Tahoma" charset="0"/>
          <a:cs typeface="Tahoma" charset="0"/>
        </a:defRPr>
      </a:lvl4pPr>
      <a:lvl5pPr marL="1828800" indent="0" algn="ctr" defTabSz="914400" rtl="0" eaLnBrk="1" latinLnBrk="0" hangingPunct="1">
        <a:spcBef>
          <a:spcPct val="20000"/>
        </a:spcBef>
        <a:buFont typeface="Arial" pitchFamily="34" charset="0"/>
        <a:buNone/>
        <a:defRPr sz="3000" kern="1200">
          <a:solidFill>
            <a:srgbClr val="4DECB5"/>
          </a:solidFill>
          <a:latin typeface="Tahoma" charset="0"/>
          <a:ea typeface="Tahoma" charset="0"/>
          <a:cs typeface="Tahoma"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315" y="1318707"/>
            <a:ext cx="8094784" cy="1531089"/>
          </a:xfrm>
        </p:spPr>
        <p:txBody>
          <a:bodyPr>
            <a:normAutofit fontScale="90000"/>
          </a:bodyPr>
          <a:lstStyle/>
          <a:p>
            <a:pPr algn="l"/>
            <a:r>
              <a:rPr lang="en-US" dirty="0" smtClean="0">
                <a:latin typeface="Segoe Print" panose="02000600000000000000" pitchFamily="2" charset="0"/>
              </a:rPr>
              <a:t>9-3-23</a:t>
            </a:r>
            <a:r>
              <a:rPr lang="en-US" dirty="0">
                <a:latin typeface="Segoe Print" panose="02000600000000000000" pitchFamily="2" charset="0"/>
              </a:rPr>
              <a:t/>
            </a:r>
            <a:br>
              <a:rPr lang="en-US" dirty="0">
                <a:latin typeface="Segoe Print" panose="02000600000000000000" pitchFamily="2" charset="0"/>
              </a:rPr>
            </a:br>
            <a:r>
              <a:rPr lang="en-US" dirty="0">
                <a:latin typeface="Segoe Print" panose="02000600000000000000" pitchFamily="2" charset="0"/>
              </a:rPr>
              <a:t> </a:t>
            </a:r>
            <a:br>
              <a:rPr lang="en-US" dirty="0">
                <a:latin typeface="Segoe Print" panose="02000600000000000000" pitchFamily="2" charset="0"/>
              </a:rPr>
            </a:br>
            <a:r>
              <a:rPr lang="en-US" dirty="0" smtClean="0">
                <a:latin typeface="Segoe Print" panose="02000600000000000000" pitchFamily="2" charset="0"/>
              </a:rPr>
              <a:t>Cultivate Hearts in regard to</a:t>
            </a:r>
            <a:r>
              <a:rPr lang="en-US" dirty="0">
                <a:latin typeface="Segoe Print" panose="02000600000000000000" pitchFamily="2" charset="0"/>
              </a:rPr>
              <a:t/>
            </a:r>
            <a:br>
              <a:rPr lang="en-US" dirty="0">
                <a:latin typeface="Segoe Print" panose="02000600000000000000" pitchFamily="2" charset="0"/>
              </a:rPr>
            </a:br>
            <a:r>
              <a:rPr lang="en-US" dirty="0">
                <a:latin typeface="Segoe Print" panose="02000600000000000000" pitchFamily="2" charset="0"/>
              </a:rPr>
              <a:t/>
            </a:r>
            <a:br>
              <a:rPr lang="en-US" dirty="0">
                <a:latin typeface="Segoe Print" panose="02000600000000000000" pitchFamily="2" charset="0"/>
              </a:rPr>
            </a:br>
            <a:endParaRPr lang="en-US" dirty="0">
              <a:latin typeface="Segoe Print" panose="02000600000000000000" pitchFamily="2" charset="0"/>
            </a:endParaRPr>
          </a:p>
        </p:txBody>
      </p:sp>
      <p:sp>
        <p:nvSpPr>
          <p:cNvPr id="5" name="Title 1">
            <a:extLst>
              <a:ext uri="{FF2B5EF4-FFF2-40B4-BE49-F238E27FC236}">
                <a16:creationId xmlns:a16="http://schemas.microsoft.com/office/drawing/2014/main" id="{4EBA881A-8FDF-45DB-B260-D4338DC9B4D1}"/>
              </a:ext>
            </a:extLst>
          </p:cNvPr>
          <p:cNvSpPr txBox="1">
            <a:spLocks/>
          </p:cNvSpPr>
          <p:nvPr/>
        </p:nvSpPr>
        <p:spPr>
          <a:xfrm>
            <a:off x="1380392" y="3446447"/>
            <a:ext cx="8094784" cy="102395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rgbClr val="F6F9DB"/>
                </a:solidFill>
                <a:latin typeface="Tahoma" charset="0"/>
                <a:ea typeface="Tahoma" charset="0"/>
                <a:cs typeface="Tahoma" charset="0"/>
              </a:defRPr>
            </a:lvl1pPr>
          </a:lstStyle>
          <a:p>
            <a:pPr algn="l"/>
            <a:r>
              <a:rPr lang="en-US" dirty="0">
                <a:latin typeface="Segoe Print" panose="02000600000000000000" pitchFamily="2" charset="0"/>
              </a:rPr>
              <a:t/>
            </a:r>
            <a:br>
              <a:rPr lang="en-US" dirty="0">
                <a:latin typeface="Segoe Print" panose="02000600000000000000" pitchFamily="2" charset="0"/>
              </a:rPr>
            </a:br>
            <a:r>
              <a:rPr lang="en-US" dirty="0">
                <a:latin typeface="Segoe Print" panose="02000600000000000000" pitchFamily="2" charset="0"/>
              </a:rPr>
              <a:t/>
            </a:r>
            <a:br>
              <a:rPr lang="en-US" dirty="0">
                <a:latin typeface="Segoe Print" panose="02000600000000000000" pitchFamily="2" charset="0"/>
              </a:rPr>
            </a:br>
            <a:r>
              <a:rPr lang="en-US" sz="12800" dirty="0">
                <a:latin typeface="Segoe Print" panose="02000600000000000000" pitchFamily="2" charset="0"/>
              </a:rPr>
              <a:t>* </a:t>
            </a:r>
            <a:r>
              <a:rPr lang="en-US" sz="12800" dirty="0" smtClean="0">
                <a:latin typeface="Segoe Print" panose="02000600000000000000" pitchFamily="2" charset="0"/>
              </a:rPr>
              <a:t>Reverence (Troy) </a:t>
            </a:r>
            <a:endParaRPr lang="en-US" sz="12800" dirty="0">
              <a:solidFill>
                <a:srgbClr val="FF0000"/>
              </a:solidFill>
              <a:latin typeface="Segoe Print" panose="02000600000000000000" pitchFamily="2" charset="0"/>
            </a:endParaRPr>
          </a:p>
          <a:p>
            <a:pPr algn="l"/>
            <a:r>
              <a:rPr lang="en-US" sz="12800" dirty="0">
                <a:solidFill>
                  <a:srgbClr val="FF0000"/>
                </a:solidFill>
                <a:latin typeface="Segoe Print" panose="02000600000000000000" pitchFamily="2" charset="0"/>
              </a:rPr>
              <a:t/>
            </a:r>
            <a:br>
              <a:rPr lang="en-US" sz="12800" dirty="0">
                <a:solidFill>
                  <a:srgbClr val="FF0000"/>
                </a:solidFill>
                <a:latin typeface="Segoe Print" panose="02000600000000000000" pitchFamily="2" charset="0"/>
              </a:rPr>
            </a:br>
            <a:r>
              <a:rPr lang="en-US" sz="12800" dirty="0">
                <a:latin typeface="Segoe Print" panose="02000600000000000000" pitchFamily="2" charset="0"/>
              </a:rPr>
              <a:t>* </a:t>
            </a:r>
            <a:r>
              <a:rPr lang="en-US" sz="12800" dirty="0" smtClean="0">
                <a:latin typeface="Segoe Print" panose="02000600000000000000" pitchFamily="2" charset="0"/>
              </a:rPr>
              <a:t>Evangelism (Sid)</a:t>
            </a:r>
            <a:endParaRPr lang="en-US" sz="12800" dirty="0">
              <a:latin typeface="Segoe Print" panose="02000600000000000000" pitchFamily="2" charset="0"/>
            </a:endParaRPr>
          </a:p>
          <a:p>
            <a:pPr algn="l"/>
            <a:r>
              <a:rPr lang="en-US" sz="12800" dirty="0">
                <a:latin typeface="Segoe Print" panose="02000600000000000000" pitchFamily="2" charset="0"/>
              </a:rPr>
              <a:t/>
            </a:r>
            <a:br>
              <a:rPr lang="en-US" sz="12800" dirty="0">
                <a:latin typeface="Segoe Print" panose="02000600000000000000" pitchFamily="2" charset="0"/>
              </a:rPr>
            </a:br>
            <a:r>
              <a:rPr lang="en-US" sz="12800" dirty="0">
                <a:latin typeface="Segoe Print" panose="02000600000000000000" pitchFamily="2" charset="0"/>
              </a:rPr>
              <a:t>* </a:t>
            </a:r>
            <a:r>
              <a:rPr lang="en-US" sz="12800" dirty="0" smtClean="0">
                <a:latin typeface="Segoe Print" panose="02000600000000000000" pitchFamily="2" charset="0"/>
              </a:rPr>
              <a:t>Soundness (Brent)</a:t>
            </a:r>
            <a:r>
              <a:rPr lang="en-US" sz="12800" dirty="0">
                <a:latin typeface="Segoe Print" panose="02000600000000000000" pitchFamily="2" charset="0"/>
              </a:rPr>
              <a:t/>
            </a:r>
            <a:br>
              <a:rPr lang="en-US" sz="12800" dirty="0">
                <a:latin typeface="Segoe Print" panose="02000600000000000000" pitchFamily="2" charset="0"/>
              </a:rPr>
            </a:br>
            <a:endParaRPr lang="en-US" sz="12800" dirty="0">
              <a:latin typeface="Segoe Print" panose="02000600000000000000" pitchFamily="2" charset="0"/>
            </a:endParaRPr>
          </a:p>
        </p:txBody>
      </p:sp>
    </p:spTree>
    <p:extLst>
      <p:ext uri="{BB962C8B-B14F-4D97-AF65-F5344CB8AC3E}">
        <p14:creationId xmlns:p14="http://schemas.microsoft.com/office/powerpoint/2010/main" val="389385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67855" y="514970"/>
            <a:ext cx="8419893" cy="6246047"/>
          </a:xfrm>
        </p:spPr>
        <p:txBody>
          <a:bodyPr>
            <a:normAutofit/>
          </a:bodyPr>
          <a:lstStyle/>
          <a:p>
            <a:r>
              <a:rPr lang="en-US" dirty="0"/>
              <a:t>When I think of reverence, </a:t>
            </a:r>
            <a:r>
              <a:rPr lang="en-US" u="sng" dirty="0"/>
              <a:t>focus</a:t>
            </a:r>
            <a:r>
              <a:rPr lang="en-US" dirty="0"/>
              <a:t> is the first word that comes to mind. As a family we have a routine to set the tone before coming to Sunday worship- we set out clothes the night before, Bible lessons are done early, we don’t turn on the </a:t>
            </a:r>
            <a:r>
              <a:rPr lang="en-US" dirty="0" err="1"/>
              <a:t>tv</a:t>
            </a:r>
            <a:r>
              <a:rPr lang="en-US" dirty="0"/>
              <a:t> Sunday morning, we listen to hymns getting ready and/or on the way to church and we have a set time we want to leave for church so we have time to talk to visitors beforehand. We’ve taught the kids this is the most important part of our week and I think placing that emphasis helps give the respect (reverence) that God deserves. </a:t>
            </a:r>
          </a:p>
        </p:txBody>
      </p:sp>
    </p:spTree>
    <p:extLst>
      <p:ext uri="{BB962C8B-B14F-4D97-AF65-F5344CB8AC3E}">
        <p14:creationId xmlns:p14="http://schemas.microsoft.com/office/powerpoint/2010/main" val="4125679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67855" y="514970"/>
            <a:ext cx="8419893" cy="6246047"/>
          </a:xfrm>
        </p:spPr>
        <p:txBody>
          <a:bodyPr>
            <a:normAutofit/>
          </a:bodyPr>
          <a:lstStyle/>
          <a:p>
            <a:r>
              <a:rPr lang="en-US" dirty="0" smtClean="0"/>
              <a:t>I </a:t>
            </a:r>
            <a:r>
              <a:rPr lang="en-US" dirty="0"/>
              <a:t>don’t want to give the impression that a family with busy toddlers coming in a little disheveled or someone that works the night shift on Saturday can’t have the same reverence as a routine oriented family. I can complete the checklist and my mind be all out of sorts overthinking something, intrusive thoughts and have a hard time being reverent during worship. In those moments, words from music that I know from memory helps clear my mind and push away the distractions.</a:t>
            </a:r>
          </a:p>
        </p:txBody>
      </p:sp>
    </p:spTree>
    <p:extLst>
      <p:ext uri="{BB962C8B-B14F-4D97-AF65-F5344CB8AC3E}">
        <p14:creationId xmlns:p14="http://schemas.microsoft.com/office/powerpoint/2010/main" val="2109716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a:p>
            <a:endParaRPr lang="en-US" dirty="0" smtClean="0"/>
          </a:p>
          <a:p>
            <a:endParaRPr lang="en-US" dirty="0"/>
          </a:p>
          <a:p>
            <a:r>
              <a:rPr lang="en-US" dirty="0" smtClean="0"/>
              <a:t>When </a:t>
            </a:r>
            <a:r>
              <a:rPr lang="en-US" dirty="0"/>
              <a:t>we come together to worship our God, it is very important to purge the worldly thoughts from our minds in order to focus more on God and be </a:t>
            </a:r>
            <a:r>
              <a:rPr lang="en-US" u="sng" dirty="0"/>
              <a:t>more intentional </a:t>
            </a:r>
            <a:r>
              <a:rPr lang="en-US" dirty="0"/>
              <a:t>with our </a:t>
            </a:r>
            <a:r>
              <a:rPr lang="en-US" dirty="0" smtClean="0"/>
              <a:t>worship.</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96735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r>
              <a:rPr lang="en-US" dirty="0"/>
              <a:t>I think depending on what season in life people are in depends on their ability to be truly reverent. Young parents needing to step out to feed their baby. Parents with children middle age trying to teach their children how to be respectful in worship and discipline for that. Adults with young adult children or high school aged who can focus more now that their children are grown up. </a:t>
            </a:r>
          </a:p>
          <a:p>
            <a:r>
              <a:rPr lang="en-US" dirty="0"/>
              <a:t> </a:t>
            </a:r>
          </a:p>
          <a:p>
            <a:r>
              <a:rPr lang="en-US" dirty="0"/>
              <a:t>Adults who have learned over the years how to be more reverent or what being reverent looks like for them. For some it’s truly honing in on the speaker and tuning everything out. Others can close their eyes. Some may need to take notes to help with their reverence. </a:t>
            </a:r>
          </a:p>
          <a:p>
            <a:endParaRPr lang="en-US" dirty="0"/>
          </a:p>
        </p:txBody>
      </p:sp>
    </p:spTree>
    <p:extLst>
      <p:ext uri="{BB962C8B-B14F-4D97-AF65-F5344CB8AC3E}">
        <p14:creationId xmlns:p14="http://schemas.microsoft.com/office/powerpoint/2010/main" val="3149904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514971"/>
            <a:ext cx="9144000" cy="5833012"/>
          </a:xfrm>
        </p:spPr>
        <p:txBody>
          <a:bodyPr/>
          <a:lstStyle/>
          <a:p>
            <a:r>
              <a:rPr lang="en-US" dirty="0"/>
              <a:t>Can I be more Reverent than I am? </a:t>
            </a:r>
          </a:p>
          <a:p>
            <a:endParaRPr lang="en-US" dirty="0"/>
          </a:p>
          <a:p>
            <a:r>
              <a:rPr lang="en-US" dirty="0"/>
              <a:t>What would that look like?</a:t>
            </a:r>
          </a:p>
          <a:p>
            <a:endParaRPr lang="en-US" dirty="0"/>
          </a:p>
          <a:p>
            <a:r>
              <a:rPr lang="en-US" b="1" u="sng" dirty="0"/>
              <a:t>What will I need to do to make that happen?</a:t>
            </a:r>
          </a:p>
        </p:txBody>
      </p:sp>
    </p:spTree>
    <p:extLst>
      <p:ext uri="{BB962C8B-B14F-4D97-AF65-F5344CB8AC3E}">
        <p14:creationId xmlns:p14="http://schemas.microsoft.com/office/powerpoint/2010/main" val="890244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Develop a better understanding of who God is and who I am.  Through prayer and study. </a:t>
            </a:r>
          </a:p>
        </p:txBody>
      </p:sp>
    </p:spTree>
    <p:extLst>
      <p:ext uri="{BB962C8B-B14F-4D97-AF65-F5344CB8AC3E}">
        <p14:creationId xmlns:p14="http://schemas.microsoft.com/office/powerpoint/2010/main" val="2191556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Arriving on </a:t>
            </a:r>
            <a:r>
              <a:rPr lang="en-US" dirty="0" smtClean="0"/>
              <a:t>time.  This </a:t>
            </a:r>
            <a:r>
              <a:rPr lang="en-US" dirty="0"/>
              <a:t>means I may need to get up earlier</a:t>
            </a:r>
            <a:r>
              <a:rPr lang="en-US" dirty="0" smtClean="0"/>
              <a:t>, listen </a:t>
            </a:r>
            <a:r>
              <a:rPr lang="en-US" dirty="0"/>
              <a:t>to praise songs before worship, have contribution ready. Have heart and mind focused. </a:t>
            </a:r>
          </a:p>
        </p:txBody>
      </p:sp>
    </p:spTree>
    <p:extLst>
      <p:ext uri="{BB962C8B-B14F-4D97-AF65-F5344CB8AC3E}">
        <p14:creationId xmlns:p14="http://schemas.microsoft.com/office/powerpoint/2010/main" val="1367442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A few minutes before worship starts, we try to get our minds in the right frame of mind to focus solely on our Lord.  Making sure anything that can be a distraction is attended to i.e. cell phones silenced, etc. American culture is a culture of distraction. I think it is a major obstacle that we have to overcome in this country.  </a:t>
            </a:r>
          </a:p>
          <a:p>
            <a:endParaRPr lang="en-US" dirty="0"/>
          </a:p>
        </p:txBody>
      </p:sp>
    </p:spTree>
    <p:extLst>
      <p:ext uri="{BB962C8B-B14F-4D97-AF65-F5344CB8AC3E}">
        <p14:creationId xmlns:p14="http://schemas.microsoft.com/office/powerpoint/2010/main" val="40937551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Emphasize it.  Be purposeful and intentional.  Prepare. </a:t>
            </a:r>
          </a:p>
          <a:p>
            <a:endParaRPr lang="en-US" dirty="0"/>
          </a:p>
        </p:txBody>
      </p:sp>
    </p:spTree>
    <p:extLst>
      <p:ext uri="{BB962C8B-B14F-4D97-AF65-F5344CB8AC3E}">
        <p14:creationId xmlns:p14="http://schemas.microsoft.com/office/powerpoint/2010/main" val="1090040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b="1" dirty="0"/>
              <a:t>Exodus 3:5</a:t>
            </a:r>
            <a:endParaRPr lang="en-US" dirty="0"/>
          </a:p>
          <a:p>
            <a:r>
              <a:rPr lang="en-US" dirty="0"/>
              <a:t>Then he said, “Do not come near; take your sandals off your feet, for the place on which you are standing is holy ground.”</a:t>
            </a:r>
          </a:p>
        </p:txBody>
      </p:sp>
    </p:spTree>
    <p:extLst>
      <p:ext uri="{BB962C8B-B14F-4D97-AF65-F5344CB8AC3E}">
        <p14:creationId xmlns:p14="http://schemas.microsoft.com/office/powerpoint/2010/main" val="1211009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b="1" dirty="0"/>
              <a:t>Hebrews 12:28  </a:t>
            </a:r>
            <a:endParaRPr lang="en-US" dirty="0"/>
          </a:p>
          <a:p>
            <a:r>
              <a:rPr lang="en-US" dirty="0"/>
              <a:t>Therefore let us be grateful for receiving a kingdom that cannot be shaken, and thus let us offer to God acceptable worship, with reverence and awe.</a:t>
            </a:r>
          </a:p>
          <a:p>
            <a:endParaRPr lang="en-US" dirty="0"/>
          </a:p>
        </p:txBody>
      </p:sp>
    </p:spTree>
    <p:extLst>
      <p:ext uri="{BB962C8B-B14F-4D97-AF65-F5344CB8AC3E}">
        <p14:creationId xmlns:p14="http://schemas.microsoft.com/office/powerpoint/2010/main" val="22875887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16089" y="146757"/>
            <a:ext cx="8692444" cy="6457244"/>
          </a:xfrm>
          <a:noFill/>
        </p:spPr>
        <p:txBody>
          <a:bodyPr>
            <a:normAutofit/>
          </a:bodyPr>
          <a:lstStyle/>
          <a:p>
            <a:r>
              <a:rPr lang="en-US" dirty="0">
                <a:solidFill>
                  <a:schemeClr val="tx1"/>
                </a:solidFill>
              </a:rPr>
              <a:t>Last Sunday morning was the last time I will ever attempt to assemble with the saints. I say “attempt” because I did not succeed in assembling. It was a debacle. About midway through the debacle, I resolved that I wasn't going to put myself or my wife through such misery anymore. Then, it got worse. I’m simply not capable of going anywhere, even to worship. </a:t>
            </a:r>
          </a:p>
          <a:p>
            <a:r>
              <a:rPr lang="en-US" dirty="0">
                <a:solidFill>
                  <a:schemeClr val="tx1"/>
                </a:solidFill>
              </a:rPr>
              <a:t> </a:t>
            </a:r>
          </a:p>
          <a:p>
            <a:endParaRPr lang="en-US" dirty="0"/>
          </a:p>
        </p:txBody>
      </p:sp>
    </p:spTree>
    <p:extLst>
      <p:ext uri="{BB962C8B-B14F-4D97-AF65-F5344CB8AC3E}">
        <p14:creationId xmlns:p14="http://schemas.microsoft.com/office/powerpoint/2010/main" val="542785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68315" y="175492"/>
            <a:ext cx="8219433" cy="6301508"/>
          </a:xfrm>
          <a:noFill/>
        </p:spPr>
        <p:txBody>
          <a:bodyPr>
            <a:normAutofit/>
          </a:bodyPr>
          <a:lstStyle/>
          <a:p>
            <a:endParaRPr lang="en-US" dirty="0"/>
          </a:p>
          <a:p>
            <a:r>
              <a:rPr lang="en-US" dirty="0" smtClean="0">
                <a:solidFill>
                  <a:schemeClr val="tx1"/>
                </a:solidFill>
              </a:rPr>
              <a:t>This </a:t>
            </a:r>
            <a:r>
              <a:rPr lang="en-US" dirty="0">
                <a:solidFill>
                  <a:schemeClr val="tx1"/>
                </a:solidFill>
              </a:rPr>
              <a:t>is bitter. If there is anything on earth that I love, it is the assembly. All of the things that we trivialize with the label “the five acts of worship” fill me with profound joy. I also love the opportunity to connect with my brethren before and after worship. Even when I am visiting an unfamiliar congregation, you might as well give me a key, because when the time comes to lock up, I'll still be around!</a:t>
            </a:r>
          </a:p>
          <a:p>
            <a:r>
              <a:rPr lang="en-US" dirty="0"/>
              <a:t> </a:t>
            </a:r>
          </a:p>
          <a:p>
            <a:endParaRPr lang="en-US" dirty="0"/>
          </a:p>
        </p:txBody>
      </p:sp>
    </p:spTree>
    <p:extLst>
      <p:ext uri="{BB962C8B-B14F-4D97-AF65-F5344CB8AC3E}">
        <p14:creationId xmlns:p14="http://schemas.microsoft.com/office/powerpoint/2010/main" val="21802188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27379" y="214489"/>
            <a:ext cx="8360370" cy="6445956"/>
          </a:xfrm>
          <a:noFill/>
        </p:spPr>
        <p:txBody>
          <a:bodyPr>
            <a:normAutofit/>
          </a:bodyPr>
          <a:lstStyle/>
          <a:p>
            <a:r>
              <a:rPr lang="en-US" dirty="0" smtClean="0">
                <a:solidFill>
                  <a:schemeClr val="tx1"/>
                </a:solidFill>
              </a:rPr>
              <a:t>These </a:t>
            </a:r>
            <a:r>
              <a:rPr lang="en-US" dirty="0">
                <a:solidFill>
                  <a:schemeClr val="tx1"/>
                </a:solidFill>
              </a:rPr>
              <a:t>times have become even more precious to me since my diagnosis. I knew that the time would come when I couldn't make it out anymore, so I strove to make my remaining opportunities to assemble as meaningful as I could. I worked to sink myself into each hymn and prayer. After services, I shunned small talk in an effort to speak to the hearts of my Christian family. Even when I wasn't talking to somebody, I would look around the auditorium and pray for each member I saw.</a:t>
            </a:r>
          </a:p>
          <a:p>
            <a:endParaRPr lang="en-US" dirty="0"/>
          </a:p>
        </p:txBody>
      </p:sp>
    </p:spTree>
    <p:extLst>
      <p:ext uri="{BB962C8B-B14F-4D97-AF65-F5344CB8AC3E}">
        <p14:creationId xmlns:p14="http://schemas.microsoft.com/office/powerpoint/2010/main" val="54760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835178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315" y="1318707"/>
            <a:ext cx="8094784" cy="1531089"/>
          </a:xfrm>
        </p:spPr>
        <p:txBody>
          <a:bodyPr>
            <a:normAutofit fontScale="90000"/>
          </a:bodyPr>
          <a:lstStyle/>
          <a:p>
            <a:pPr algn="l"/>
            <a:r>
              <a:rPr lang="en-US" dirty="0">
                <a:latin typeface="Segoe Print" panose="02000600000000000000" pitchFamily="2" charset="0"/>
              </a:rPr>
              <a:t/>
            </a:r>
            <a:br>
              <a:rPr lang="en-US" dirty="0">
                <a:latin typeface="Segoe Print" panose="02000600000000000000" pitchFamily="2" charset="0"/>
              </a:rPr>
            </a:br>
            <a:r>
              <a:rPr lang="en-US" dirty="0">
                <a:latin typeface="Segoe Print" panose="02000600000000000000" pitchFamily="2" charset="0"/>
              </a:rPr>
              <a:t> </a:t>
            </a:r>
            <a:br>
              <a:rPr lang="en-US" dirty="0">
                <a:latin typeface="Segoe Print" panose="02000600000000000000" pitchFamily="2" charset="0"/>
              </a:rPr>
            </a:br>
            <a:r>
              <a:rPr lang="en-US" dirty="0">
                <a:latin typeface="Segoe Print" panose="02000600000000000000" pitchFamily="2" charset="0"/>
              </a:rPr>
              <a:t>Cultivate Hearts in regard to</a:t>
            </a:r>
            <a:br>
              <a:rPr lang="en-US" dirty="0">
                <a:latin typeface="Segoe Print" panose="02000600000000000000" pitchFamily="2" charset="0"/>
              </a:rPr>
            </a:br>
            <a:r>
              <a:rPr lang="en-US" dirty="0">
                <a:latin typeface="Segoe Print" panose="02000600000000000000" pitchFamily="2" charset="0"/>
              </a:rPr>
              <a:t/>
            </a:r>
            <a:br>
              <a:rPr lang="en-US" dirty="0">
                <a:latin typeface="Segoe Print" panose="02000600000000000000" pitchFamily="2" charset="0"/>
              </a:rPr>
            </a:br>
            <a:endParaRPr lang="en-US" dirty="0">
              <a:latin typeface="Segoe Print" panose="02000600000000000000" pitchFamily="2" charset="0"/>
            </a:endParaRPr>
          </a:p>
        </p:txBody>
      </p:sp>
      <p:sp>
        <p:nvSpPr>
          <p:cNvPr id="5" name="Title 1">
            <a:extLst>
              <a:ext uri="{FF2B5EF4-FFF2-40B4-BE49-F238E27FC236}">
                <a16:creationId xmlns:a16="http://schemas.microsoft.com/office/drawing/2014/main" id="{4EBA881A-8FDF-45DB-B260-D4338DC9B4D1}"/>
              </a:ext>
            </a:extLst>
          </p:cNvPr>
          <p:cNvSpPr txBox="1">
            <a:spLocks/>
          </p:cNvSpPr>
          <p:nvPr/>
        </p:nvSpPr>
        <p:spPr>
          <a:xfrm>
            <a:off x="1380392" y="3446446"/>
            <a:ext cx="8094784" cy="1531089"/>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rgbClr val="F6F9DB"/>
                </a:solidFill>
                <a:latin typeface="Tahoma" charset="0"/>
                <a:ea typeface="Tahoma" charset="0"/>
                <a:cs typeface="Tahoma" charset="0"/>
              </a:defRPr>
            </a:lvl1pPr>
          </a:lstStyle>
          <a:p>
            <a:pPr algn="l"/>
            <a:r>
              <a:rPr lang="en-US" dirty="0">
                <a:latin typeface="Segoe Print" panose="02000600000000000000" pitchFamily="2" charset="0"/>
              </a:rPr>
              <a:t/>
            </a:r>
            <a:br>
              <a:rPr lang="en-US" dirty="0">
                <a:latin typeface="Segoe Print" panose="02000600000000000000" pitchFamily="2" charset="0"/>
              </a:rPr>
            </a:br>
            <a:r>
              <a:rPr lang="en-US" dirty="0">
                <a:latin typeface="Segoe Print" panose="02000600000000000000" pitchFamily="2" charset="0"/>
              </a:rPr>
              <a:t/>
            </a:r>
            <a:br>
              <a:rPr lang="en-US" dirty="0">
                <a:latin typeface="Segoe Print" panose="02000600000000000000" pitchFamily="2" charset="0"/>
              </a:rPr>
            </a:br>
            <a:r>
              <a:rPr lang="en-US" sz="12800" dirty="0">
                <a:latin typeface="Segoe Print" panose="02000600000000000000" pitchFamily="2" charset="0"/>
              </a:rPr>
              <a:t>* Reverence (Troy) </a:t>
            </a:r>
            <a:endParaRPr lang="en-US" sz="12800" dirty="0">
              <a:solidFill>
                <a:srgbClr val="FF0000"/>
              </a:solidFill>
              <a:latin typeface="Segoe Print" panose="02000600000000000000" pitchFamily="2" charset="0"/>
            </a:endParaRPr>
          </a:p>
          <a:p>
            <a:pPr algn="l"/>
            <a:r>
              <a:rPr lang="en-US" sz="12800" dirty="0">
                <a:solidFill>
                  <a:srgbClr val="FF0000"/>
                </a:solidFill>
                <a:latin typeface="Segoe Print" panose="02000600000000000000" pitchFamily="2" charset="0"/>
              </a:rPr>
              <a:t/>
            </a:r>
            <a:br>
              <a:rPr lang="en-US" sz="12800" dirty="0">
                <a:solidFill>
                  <a:srgbClr val="FF0000"/>
                </a:solidFill>
                <a:latin typeface="Segoe Print" panose="02000600000000000000" pitchFamily="2" charset="0"/>
              </a:rPr>
            </a:br>
            <a:r>
              <a:rPr lang="en-US" sz="12800" dirty="0">
                <a:latin typeface="Segoe Print" panose="02000600000000000000" pitchFamily="2" charset="0"/>
              </a:rPr>
              <a:t>* </a:t>
            </a:r>
            <a:r>
              <a:rPr lang="en-US" sz="12800" b="1" u="sng" dirty="0">
                <a:latin typeface="Segoe Print" panose="02000600000000000000" pitchFamily="2" charset="0"/>
              </a:rPr>
              <a:t>Evangelism (Sid)</a:t>
            </a:r>
          </a:p>
          <a:p>
            <a:pPr algn="l"/>
            <a:r>
              <a:rPr lang="en-US" sz="12800" dirty="0">
                <a:latin typeface="Segoe Print" panose="02000600000000000000" pitchFamily="2" charset="0"/>
              </a:rPr>
              <a:t/>
            </a:r>
            <a:br>
              <a:rPr lang="en-US" sz="12800" dirty="0">
                <a:latin typeface="Segoe Print" panose="02000600000000000000" pitchFamily="2" charset="0"/>
              </a:rPr>
            </a:br>
            <a:r>
              <a:rPr lang="en-US" sz="12800" dirty="0">
                <a:latin typeface="Segoe Print" panose="02000600000000000000" pitchFamily="2" charset="0"/>
              </a:rPr>
              <a:t>* Soundness (Brent)</a:t>
            </a:r>
            <a:br>
              <a:rPr lang="en-US" sz="12800" dirty="0">
                <a:latin typeface="Segoe Print" panose="02000600000000000000" pitchFamily="2" charset="0"/>
              </a:rPr>
            </a:br>
            <a:endParaRPr lang="en-US" sz="12800" dirty="0">
              <a:latin typeface="Segoe Print" panose="02000600000000000000" pitchFamily="2" charset="0"/>
            </a:endParaRPr>
          </a:p>
        </p:txBody>
      </p:sp>
    </p:spTree>
    <p:extLst>
      <p:ext uri="{BB962C8B-B14F-4D97-AF65-F5344CB8AC3E}">
        <p14:creationId xmlns:p14="http://schemas.microsoft.com/office/powerpoint/2010/main" val="19085591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514971"/>
            <a:ext cx="9144000" cy="5833012"/>
          </a:xfrm>
        </p:spPr>
        <p:txBody>
          <a:bodyPr>
            <a:normAutofit/>
          </a:bodyPr>
          <a:lstStyle/>
          <a:p>
            <a:r>
              <a:rPr lang="en-US" sz="7200" b="1" dirty="0">
                <a:solidFill>
                  <a:srgbClr val="F6F9DB"/>
                </a:solidFill>
              </a:rPr>
              <a:t>2023 Evangelistic Efforts</a:t>
            </a:r>
          </a:p>
        </p:txBody>
      </p:sp>
    </p:spTree>
    <p:extLst>
      <p:ext uri="{BB962C8B-B14F-4D97-AF65-F5344CB8AC3E}">
        <p14:creationId xmlns:p14="http://schemas.microsoft.com/office/powerpoint/2010/main" val="40403145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B248EC2F-53DF-FE00-E431-CDD418AAF0AC}"/>
              </a:ext>
            </a:extLst>
          </p:cNvPr>
          <p:cNvSpPr>
            <a:spLocks noGrp="1"/>
          </p:cNvSpPr>
          <p:nvPr>
            <p:ph type="body" sz="quarter" idx="14"/>
          </p:nvPr>
        </p:nvSpPr>
        <p:spPr>
          <a:xfrm>
            <a:off x="468316" y="5288337"/>
            <a:ext cx="8217685" cy="1059647"/>
          </a:xfrm>
        </p:spPr>
        <p:txBody>
          <a:bodyPr>
            <a:normAutofit/>
          </a:bodyPr>
          <a:lstStyle/>
          <a:p>
            <a:r>
              <a:rPr lang="en-US" sz="6000" dirty="0">
                <a:solidFill>
                  <a:srgbClr val="F6F9DB"/>
                </a:solidFill>
              </a:rPr>
              <a:t>Benevolence</a:t>
            </a:r>
          </a:p>
        </p:txBody>
      </p:sp>
      <p:sp>
        <p:nvSpPr>
          <p:cNvPr id="9" name="Text Placeholder 2">
            <a:extLst>
              <a:ext uri="{FF2B5EF4-FFF2-40B4-BE49-F238E27FC236}">
                <a16:creationId xmlns:a16="http://schemas.microsoft.com/office/drawing/2014/main" id="{6E734AB3-14B6-46DA-A356-9BEA83E3759F}"/>
              </a:ext>
            </a:extLst>
          </p:cNvPr>
          <p:cNvSpPr>
            <a:spLocks noGrp="1"/>
          </p:cNvSpPr>
          <p:nvPr>
            <p:ph type="body" sz="quarter" idx="10"/>
          </p:nvPr>
        </p:nvSpPr>
        <p:spPr>
          <a:xfrm>
            <a:off x="468316" y="514971"/>
            <a:ext cx="8211023" cy="4476268"/>
          </a:xfrm>
          <a:solidFill>
            <a:srgbClr val="F6F9DB"/>
          </a:solidFill>
        </p:spPr>
        <p:txBody>
          <a:bodyPr/>
          <a:lstStyle/>
          <a:p>
            <a:pPr algn="l"/>
            <a:r>
              <a:rPr lang="en-US" dirty="0">
                <a:solidFill>
                  <a:schemeClr val="tx2">
                    <a:lumMod val="10000"/>
                  </a:schemeClr>
                </a:solidFill>
              </a:rPr>
              <a:t>“And all those who had believed were together and had all things in common;” (Acts 2:44)</a:t>
            </a:r>
          </a:p>
          <a:p>
            <a:pPr algn="l"/>
            <a:endParaRPr lang="en-US" dirty="0">
              <a:solidFill>
                <a:schemeClr val="tx2">
                  <a:lumMod val="10000"/>
                </a:schemeClr>
              </a:solidFill>
            </a:endParaRPr>
          </a:p>
          <a:p>
            <a:pPr algn="l"/>
            <a:r>
              <a:rPr lang="en-US" dirty="0">
                <a:solidFill>
                  <a:schemeClr val="tx2">
                    <a:lumMod val="10000"/>
                  </a:schemeClr>
                </a:solidFill>
              </a:rPr>
              <a:t>2022 Benevolence: $2650.00</a:t>
            </a:r>
          </a:p>
          <a:p>
            <a:pPr algn="l"/>
            <a:endParaRPr lang="en-US" dirty="0">
              <a:solidFill>
                <a:schemeClr val="tx2">
                  <a:lumMod val="10000"/>
                </a:schemeClr>
              </a:solidFill>
            </a:endParaRPr>
          </a:p>
          <a:p>
            <a:pPr algn="l"/>
            <a:r>
              <a:rPr lang="en-US" dirty="0">
                <a:solidFill>
                  <a:schemeClr val="tx2">
                    <a:lumMod val="10000"/>
                  </a:schemeClr>
                </a:solidFill>
              </a:rPr>
              <a:t>2023 Year To Date Benevolence: $6790.94</a:t>
            </a:r>
          </a:p>
          <a:p>
            <a:pPr algn="l"/>
            <a:endParaRPr lang="en-US" dirty="0"/>
          </a:p>
        </p:txBody>
      </p:sp>
    </p:spTree>
    <p:extLst>
      <p:ext uri="{BB962C8B-B14F-4D97-AF65-F5344CB8AC3E}">
        <p14:creationId xmlns:p14="http://schemas.microsoft.com/office/powerpoint/2010/main" val="3788291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B248EC2F-53DF-FE00-E431-CDD418AAF0AC}"/>
              </a:ext>
            </a:extLst>
          </p:cNvPr>
          <p:cNvSpPr>
            <a:spLocks noGrp="1"/>
          </p:cNvSpPr>
          <p:nvPr>
            <p:ph type="body" sz="quarter" idx="14"/>
          </p:nvPr>
        </p:nvSpPr>
        <p:spPr>
          <a:xfrm>
            <a:off x="468316" y="5621711"/>
            <a:ext cx="8217685" cy="1059647"/>
          </a:xfrm>
        </p:spPr>
        <p:txBody>
          <a:bodyPr>
            <a:normAutofit/>
          </a:bodyPr>
          <a:lstStyle/>
          <a:p>
            <a:r>
              <a:rPr lang="en-US" sz="6000" dirty="0">
                <a:solidFill>
                  <a:srgbClr val="F6F9DB"/>
                </a:solidFill>
              </a:rPr>
              <a:t>Focus On Evangelism</a:t>
            </a:r>
          </a:p>
        </p:txBody>
      </p:sp>
      <p:sp>
        <p:nvSpPr>
          <p:cNvPr id="9" name="Text Placeholder 2">
            <a:extLst>
              <a:ext uri="{FF2B5EF4-FFF2-40B4-BE49-F238E27FC236}">
                <a16:creationId xmlns:a16="http://schemas.microsoft.com/office/drawing/2014/main" id="{6E734AB3-14B6-46DA-A356-9BEA83E3759F}"/>
              </a:ext>
            </a:extLst>
          </p:cNvPr>
          <p:cNvSpPr>
            <a:spLocks noGrp="1"/>
          </p:cNvSpPr>
          <p:nvPr>
            <p:ph type="body" sz="quarter" idx="10"/>
          </p:nvPr>
        </p:nvSpPr>
        <p:spPr>
          <a:xfrm>
            <a:off x="0" y="176642"/>
            <a:ext cx="9144000" cy="5535914"/>
          </a:xfrm>
          <a:solidFill>
            <a:srgbClr val="F6F9DB"/>
          </a:solidFill>
        </p:spPr>
        <p:txBody>
          <a:bodyPr anchor="t"/>
          <a:lstStyle/>
          <a:p>
            <a:r>
              <a:rPr lang="en-US" dirty="0">
                <a:solidFill>
                  <a:schemeClr val="tx2">
                    <a:lumMod val="10000"/>
                  </a:schemeClr>
                </a:solidFill>
              </a:rPr>
              <a:t>Fellowship in the Gospel</a:t>
            </a:r>
          </a:p>
          <a:p>
            <a:endParaRPr lang="en-US" dirty="0">
              <a:solidFill>
                <a:schemeClr val="tx2">
                  <a:lumMod val="10000"/>
                </a:schemeClr>
              </a:solidFill>
            </a:endParaRPr>
          </a:p>
          <a:p>
            <a:pPr algn="l"/>
            <a:endParaRPr lang="en-US" dirty="0"/>
          </a:p>
        </p:txBody>
      </p:sp>
      <p:pic>
        <p:nvPicPr>
          <p:cNvPr id="8194" name="Picture 2" descr="No photo description available.">
            <a:extLst>
              <a:ext uri="{FF2B5EF4-FFF2-40B4-BE49-F238E27FC236}">
                <a16:creationId xmlns:a16="http://schemas.microsoft.com/office/drawing/2014/main" id="{88ED60B9-501C-A97A-C328-D9D556DB6217}"/>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3847" r="37948" b="47409"/>
          <a:stretch/>
        </p:blipFill>
        <p:spPr bwMode="auto">
          <a:xfrm>
            <a:off x="855024" y="1202493"/>
            <a:ext cx="3348842" cy="274011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No photo description available.">
            <a:extLst>
              <a:ext uri="{FF2B5EF4-FFF2-40B4-BE49-F238E27FC236}">
                <a16:creationId xmlns:a16="http://schemas.microsoft.com/office/drawing/2014/main" id="{4994E9AF-5BD4-1AE0-24EB-B986F7CE9D6C}"/>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2467" t="33235" r="40909" b="26811"/>
          <a:stretch/>
        </p:blipFill>
        <p:spPr bwMode="auto">
          <a:xfrm>
            <a:off x="4999512" y="1202493"/>
            <a:ext cx="3348842" cy="27401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50C3D51-C3B0-52DA-4A3E-D4C86AA42541}"/>
              </a:ext>
            </a:extLst>
          </p:cNvPr>
          <p:cNvSpPr txBox="1"/>
          <p:nvPr/>
        </p:nvSpPr>
        <p:spPr>
          <a:xfrm>
            <a:off x="855024" y="4120738"/>
            <a:ext cx="3348842"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cs typeface="Calibri" panose="020F0502020204030204" pitchFamily="34" charset="0"/>
              </a:rPr>
              <a:t>Logan </a:t>
            </a:r>
            <a:r>
              <a:rPr lang="en-US" sz="2800" dirty="0" err="1">
                <a:solidFill>
                  <a:schemeClr val="bg1"/>
                </a:solidFill>
                <a:latin typeface="Calibri" panose="020F0502020204030204" pitchFamily="34" charset="0"/>
                <a:cs typeface="Calibri" panose="020F0502020204030204" pitchFamily="34" charset="0"/>
              </a:rPr>
              <a:t>Samons</a:t>
            </a:r>
            <a:r>
              <a:rPr lang="en-US" sz="2800" dirty="0">
                <a:solidFill>
                  <a:schemeClr val="bg1"/>
                </a:solidFill>
                <a:latin typeface="Calibri" panose="020F0502020204030204" pitchFamily="34" charset="0"/>
                <a:cs typeface="Calibri" panose="020F0502020204030204" pitchFamily="34" charset="0"/>
              </a:rPr>
              <a:t> in </a:t>
            </a:r>
          </a:p>
          <a:p>
            <a:pPr algn="ctr"/>
            <a:r>
              <a:rPr lang="en-US" sz="2800" dirty="0">
                <a:solidFill>
                  <a:schemeClr val="bg1"/>
                </a:solidFill>
                <a:latin typeface="Calibri" panose="020F0502020204030204" pitchFamily="34" charset="0"/>
                <a:cs typeface="Calibri" panose="020F0502020204030204" pitchFamily="34" charset="0"/>
              </a:rPr>
              <a:t>Mt. Sterling, KY</a:t>
            </a:r>
          </a:p>
        </p:txBody>
      </p:sp>
      <p:sp>
        <p:nvSpPr>
          <p:cNvPr id="5" name="TextBox 4">
            <a:extLst>
              <a:ext uri="{FF2B5EF4-FFF2-40B4-BE49-F238E27FC236}">
                <a16:creationId xmlns:a16="http://schemas.microsoft.com/office/drawing/2014/main" id="{341FAA78-FD17-AE63-D79F-E5039F90396D}"/>
              </a:ext>
            </a:extLst>
          </p:cNvPr>
          <p:cNvSpPr txBox="1"/>
          <p:nvPr/>
        </p:nvSpPr>
        <p:spPr>
          <a:xfrm>
            <a:off x="4999512" y="4120738"/>
            <a:ext cx="3348842"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cs typeface="Calibri" panose="020F0502020204030204" pitchFamily="34" charset="0"/>
              </a:rPr>
              <a:t>Simon Harris in</a:t>
            </a:r>
          </a:p>
          <a:p>
            <a:pPr algn="ctr"/>
            <a:r>
              <a:rPr lang="en-US" sz="2800" dirty="0">
                <a:solidFill>
                  <a:schemeClr val="bg1"/>
                </a:solidFill>
                <a:latin typeface="Calibri" panose="020F0502020204030204" pitchFamily="34" charset="0"/>
                <a:cs typeface="Calibri" panose="020F0502020204030204" pitchFamily="34" charset="0"/>
              </a:rPr>
              <a:t>Albany, NY</a:t>
            </a:r>
          </a:p>
        </p:txBody>
      </p:sp>
    </p:spTree>
    <p:extLst>
      <p:ext uri="{BB962C8B-B14F-4D97-AF65-F5344CB8AC3E}">
        <p14:creationId xmlns:p14="http://schemas.microsoft.com/office/powerpoint/2010/main" val="107090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B248EC2F-53DF-FE00-E431-CDD418AAF0AC}"/>
              </a:ext>
            </a:extLst>
          </p:cNvPr>
          <p:cNvSpPr>
            <a:spLocks noGrp="1"/>
          </p:cNvSpPr>
          <p:nvPr>
            <p:ph type="body" sz="quarter" idx="14"/>
          </p:nvPr>
        </p:nvSpPr>
        <p:spPr>
          <a:xfrm>
            <a:off x="468316" y="5621711"/>
            <a:ext cx="8217685" cy="1059647"/>
          </a:xfrm>
        </p:spPr>
        <p:txBody>
          <a:bodyPr>
            <a:normAutofit/>
          </a:bodyPr>
          <a:lstStyle/>
          <a:p>
            <a:r>
              <a:rPr lang="en-US" sz="6000" dirty="0">
                <a:solidFill>
                  <a:srgbClr val="F6F9DB"/>
                </a:solidFill>
              </a:rPr>
              <a:t>Focus On Evangelism</a:t>
            </a:r>
          </a:p>
        </p:txBody>
      </p:sp>
      <p:sp>
        <p:nvSpPr>
          <p:cNvPr id="9" name="Text Placeholder 2">
            <a:extLst>
              <a:ext uri="{FF2B5EF4-FFF2-40B4-BE49-F238E27FC236}">
                <a16:creationId xmlns:a16="http://schemas.microsoft.com/office/drawing/2014/main" id="{6E734AB3-14B6-46DA-A356-9BEA83E3759F}"/>
              </a:ext>
            </a:extLst>
          </p:cNvPr>
          <p:cNvSpPr>
            <a:spLocks noGrp="1"/>
          </p:cNvSpPr>
          <p:nvPr>
            <p:ph type="body" sz="quarter" idx="10"/>
          </p:nvPr>
        </p:nvSpPr>
        <p:spPr>
          <a:xfrm>
            <a:off x="0" y="176642"/>
            <a:ext cx="9144000" cy="5535914"/>
          </a:xfrm>
          <a:solidFill>
            <a:srgbClr val="F6F9DB"/>
          </a:solidFill>
        </p:spPr>
        <p:txBody>
          <a:bodyPr anchor="t"/>
          <a:lstStyle/>
          <a:p>
            <a:r>
              <a:rPr lang="en-US" dirty="0">
                <a:solidFill>
                  <a:schemeClr val="tx2">
                    <a:lumMod val="10000"/>
                  </a:schemeClr>
                </a:solidFill>
              </a:rPr>
              <a:t>2023 Gospel Meeting:</a:t>
            </a:r>
          </a:p>
          <a:p>
            <a:endParaRPr lang="en-US" dirty="0">
              <a:solidFill>
                <a:schemeClr val="tx2">
                  <a:lumMod val="10000"/>
                </a:schemeClr>
              </a:solidFill>
            </a:endParaRPr>
          </a:p>
          <a:p>
            <a:pPr algn="l"/>
            <a:endParaRPr lang="en-US" dirty="0"/>
          </a:p>
        </p:txBody>
      </p:sp>
      <p:pic>
        <p:nvPicPr>
          <p:cNvPr id="3" name="Picture 2">
            <a:extLst>
              <a:ext uri="{FF2B5EF4-FFF2-40B4-BE49-F238E27FC236}">
                <a16:creationId xmlns:a16="http://schemas.microsoft.com/office/drawing/2014/main" id="{D0C458CC-CB48-3CCD-C467-F0E2B598625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54933" y="767921"/>
            <a:ext cx="2913909" cy="3770940"/>
          </a:xfrm>
          <a:prstGeom prst="rect">
            <a:avLst/>
          </a:prstGeom>
        </p:spPr>
      </p:pic>
      <p:pic>
        <p:nvPicPr>
          <p:cNvPr id="1028" name="Picture 4">
            <a:extLst>
              <a:ext uri="{FF2B5EF4-FFF2-40B4-BE49-F238E27FC236}">
                <a16:creationId xmlns:a16="http://schemas.microsoft.com/office/drawing/2014/main" id="{F625E947-941E-8842-58BC-8B7F03F15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113" y="767439"/>
            <a:ext cx="2932954" cy="37709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1053CE9-3641-A21F-E847-82F9AFEEF008}"/>
              </a:ext>
            </a:extLst>
          </p:cNvPr>
          <p:cNvSpPr txBox="1"/>
          <p:nvPr/>
        </p:nvSpPr>
        <p:spPr>
          <a:xfrm>
            <a:off x="832870" y="4652909"/>
            <a:ext cx="7456197" cy="954107"/>
          </a:xfrm>
          <a:prstGeom prst="rect">
            <a:avLst/>
          </a:prstGeom>
          <a:noFill/>
        </p:spPr>
        <p:txBody>
          <a:bodyPr wrap="square" rtlCol="0">
            <a:spAutoFit/>
          </a:bodyPr>
          <a:lstStyle/>
          <a:p>
            <a:r>
              <a:rPr lang="en-US" sz="2800" dirty="0">
                <a:solidFill>
                  <a:schemeClr val="bg1"/>
                </a:solidFill>
                <a:latin typeface="Calibri" panose="020F0502020204030204" pitchFamily="34" charset="0"/>
                <a:cs typeface="Calibri" panose="020F0502020204030204" pitchFamily="34" charset="0"/>
              </a:rPr>
              <a:t>This flyer is going to 8000 homes on the east end of Lexington.</a:t>
            </a:r>
          </a:p>
        </p:txBody>
      </p:sp>
    </p:spTree>
    <p:extLst>
      <p:ext uri="{BB962C8B-B14F-4D97-AF65-F5344CB8AC3E}">
        <p14:creationId xmlns:p14="http://schemas.microsoft.com/office/powerpoint/2010/main" val="291309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B248EC2F-53DF-FE00-E431-CDD418AAF0AC}"/>
              </a:ext>
            </a:extLst>
          </p:cNvPr>
          <p:cNvSpPr>
            <a:spLocks noGrp="1"/>
          </p:cNvSpPr>
          <p:nvPr>
            <p:ph type="body" sz="quarter" idx="14"/>
          </p:nvPr>
        </p:nvSpPr>
        <p:spPr>
          <a:xfrm>
            <a:off x="468316" y="5621711"/>
            <a:ext cx="8217685" cy="1059647"/>
          </a:xfrm>
        </p:spPr>
        <p:txBody>
          <a:bodyPr>
            <a:normAutofit/>
          </a:bodyPr>
          <a:lstStyle/>
          <a:p>
            <a:r>
              <a:rPr lang="en-US" sz="6000" dirty="0">
                <a:solidFill>
                  <a:srgbClr val="F6F9DB"/>
                </a:solidFill>
              </a:rPr>
              <a:t>Focus On Evangelism</a:t>
            </a:r>
          </a:p>
        </p:txBody>
      </p:sp>
      <p:sp>
        <p:nvSpPr>
          <p:cNvPr id="9" name="Text Placeholder 2">
            <a:extLst>
              <a:ext uri="{FF2B5EF4-FFF2-40B4-BE49-F238E27FC236}">
                <a16:creationId xmlns:a16="http://schemas.microsoft.com/office/drawing/2014/main" id="{6E734AB3-14B6-46DA-A356-9BEA83E3759F}"/>
              </a:ext>
            </a:extLst>
          </p:cNvPr>
          <p:cNvSpPr>
            <a:spLocks noGrp="1"/>
          </p:cNvSpPr>
          <p:nvPr>
            <p:ph type="body" sz="quarter" idx="10"/>
          </p:nvPr>
        </p:nvSpPr>
        <p:spPr>
          <a:xfrm>
            <a:off x="0" y="176642"/>
            <a:ext cx="9144000" cy="5535914"/>
          </a:xfrm>
          <a:solidFill>
            <a:srgbClr val="F6F9DB"/>
          </a:solidFill>
        </p:spPr>
        <p:txBody>
          <a:bodyPr anchor="t"/>
          <a:lstStyle/>
          <a:p>
            <a:r>
              <a:rPr lang="en-US" dirty="0">
                <a:solidFill>
                  <a:schemeClr val="tx2">
                    <a:lumMod val="10000"/>
                  </a:schemeClr>
                </a:solidFill>
              </a:rPr>
              <a:t>2023 Gospel Meeting:</a:t>
            </a:r>
          </a:p>
          <a:p>
            <a:endParaRPr lang="en-US" dirty="0">
              <a:solidFill>
                <a:schemeClr val="tx2">
                  <a:lumMod val="10000"/>
                </a:schemeClr>
              </a:solidFill>
            </a:endParaRPr>
          </a:p>
          <a:p>
            <a:pPr algn="l"/>
            <a:endParaRPr lang="en-US" dirty="0"/>
          </a:p>
        </p:txBody>
      </p:sp>
      <p:sp>
        <p:nvSpPr>
          <p:cNvPr id="4" name="TextBox 3">
            <a:extLst>
              <a:ext uri="{FF2B5EF4-FFF2-40B4-BE49-F238E27FC236}">
                <a16:creationId xmlns:a16="http://schemas.microsoft.com/office/drawing/2014/main" id="{11053CE9-3641-A21F-E847-82F9AFEEF008}"/>
              </a:ext>
            </a:extLst>
          </p:cNvPr>
          <p:cNvSpPr txBox="1"/>
          <p:nvPr/>
        </p:nvSpPr>
        <p:spPr>
          <a:xfrm>
            <a:off x="10318" y="4652909"/>
            <a:ext cx="9143999" cy="584775"/>
          </a:xfrm>
          <a:prstGeom prst="rect">
            <a:avLst/>
          </a:prstGeom>
          <a:noFill/>
        </p:spPr>
        <p:txBody>
          <a:bodyPr wrap="square" rtlCol="0">
            <a:spAutoFit/>
          </a:bodyPr>
          <a:lstStyle/>
          <a:p>
            <a:pPr algn="ctr"/>
            <a:r>
              <a:rPr lang="en-US" sz="3200" dirty="0">
                <a:solidFill>
                  <a:schemeClr val="bg1"/>
                </a:solidFill>
                <a:latin typeface="Calibri" panose="020F0502020204030204" pitchFamily="34" charset="0"/>
                <a:cs typeface="Calibri" panose="020F0502020204030204" pitchFamily="34" charset="0"/>
              </a:rPr>
              <a:t>We are doing extensive Facebook advertising.</a:t>
            </a:r>
          </a:p>
        </p:txBody>
      </p:sp>
      <p:pic>
        <p:nvPicPr>
          <p:cNvPr id="3076" name="Picture 4" descr="official facebook clipart png - Clipground">
            <a:extLst>
              <a:ext uri="{FF2B5EF4-FFF2-40B4-BE49-F238E27FC236}">
                <a16:creationId xmlns:a16="http://schemas.microsoft.com/office/drawing/2014/main" id="{CC016167-6837-D8FE-0B3E-BAF1851C17A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46468" y="1001118"/>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065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Can I be more Reverent than I am? </a:t>
            </a:r>
          </a:p>
          <a:p>
            <a:endParaRPr lang="en-US" dirty="0"/>
          </a:p>
          <a:p>
            <a:r>
              <a:rPr lang="en-US" dirty="0"/>
              <a:t>What would that look like?</a:t>
            </a:r>
          </a:p>
          <a:p>
            <a:endParaRPr lang="en-US" dirty="0"/>
          </a:p>
          <a:p>
            <a:r>
              <a:rPr lang="en-US" dirty="0"/>
              <a:t>What will I need to do to make that happen?</a:t>
            </a:r>
          </a:p>
        </p:txBody>
      </p:sp>
    </p:spTree>
    <p:extLst>
      <p:ext uri="{BB962C8B-B14F-4D97-AF65-F5344CB8AC3E}">
        <p14:creationId xmlns:p14="http://schemas.microsoft.com/office/powerpoint/2010/main" val="211735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B248EC2F-53DF-FE00-E431-CDD418AAF0AC}"/>
              </a:ext>
            </a:extLst>
          </p:cNvPr>
          <p:cNvSpPr>
            <a:spLocks noGrp="1"/>
          </p:cNvSpPr>
          <p:nvPr>
            <p:ph type="body" sz="quarter" idx="14"/>
          </p:nvPr>
        </p:nvSpPr>
        <p:spPr>
          <a:xfrm>
            <a:off x="468316" y="5621711"/>
            <a:ext cx="8217685" cy="1059647"/>
          </a:xfrm>
        </p:spPr>
        <p:txBody>
          <a:bodyPr>
            <a:normAutofit/>
          </a:bodyPr>
          <a:lstStyle/>
          <a:p>
            <a:r>
              <a:rPr lang="en-US" sz="6000" dirty="0">
                <a:solidFill>
                  <a:srgbClr val="F6F9DB"/>
                </a:solidFill>
              </a:rPr>
              <a:t>Focus On Evangelism</a:t>
            </a:r>
          </a:p>
        </p:txBody>
      </p:sp>
      <p:sp>
        <p:nvSpPr>
          <p:cNvPr id="9" name="Text Placeholder 2">
            <a:extLst>
              <a:ext uri="{FF2B5EF4-FFF2-40B4-BE49-F238E27FC236}">
                <a16:creationId xmlns:a16="http://schemas.microsoft.com/office/drawing/2014/main" id="{6E734AB3-14B6-46DA-A356-9BEA83E3759F}"/>
              </a:ext>
            </a:extLst>
          </p:cNvPr>
          <p:cNvSpPr>
            <a:spLocks noGrp="1"/>
          </p:cNvSpPr>
          <p:nvPr>
            <p:ph type="body" sz="quarter" idx="10"/>
          </p:nvPr>
        </p:nvSpPr>
        <p:spPr>
          <a:xfrm>
            <a:off x="0" y="176642"/>
            <a:ext cx="9144000" cy="5535914"/>
          </a:xfrm>
          <a:solidFill>
            <a:srgbClr val="F6F9DB"/>
          </a:solidFill>
        </p:spPr>
        <p:txBody>
          <a:bodyPr anchor="t"/>
          <a:lstStyle/>
          <a:p>
            <a:r>
              <a:rPr lang="en-US" dirty="0">
                <a:solidFill>
                  <a:schemeClr val="tx2">
                    <a:lumMod val="10000"/>
                  </a:schemeClr>
                </a:solidFill>
              </a:rPr>
              <a:t>2023 Gospel Meeting:</a:t>
            </a:r>
          </a:p>
          <a:p>
            <a:endParaRPr lang="en-US" dirty="0">
              <a:solidFill>
                <a:schemeClr val="tx2">
                  <a:lumMod val="10000"/>
                </a:schemeClr>
              </a:solidFill>
            </a:endParaRPr>
          </a:p>
          <a:p>
            <a:pPr algn="l"/>
            <a:endParaRPr lang="en-US" dirty="0"/>
          </a:p>
        </p:txBody>
      </p:sp>
      <p:sp>
        <p:nvSpPr>
          <p:cNvPr id="4" name="TextBox 3">
            <a:extLst>
              <a:ext uri="{FF2B5EF4-FFF2-40B4-BE49-F238E27FC236}">
                <a16:creationId xmlns:a16="http://schemas.microsoft.com/office/drawing/2014/main" id="{11053CE9-3641-A21F-E847-82F9AFEEF008}"/>
              </a:ext>
            </a:extLst>
          </p:cNvPr>
          <p:cNvSpPr txBox="1"/>
          <p:nvPr/>
        </p:nvSpPr>
        <p:spPr>
          <a:xfrm>
            <a:off x="10318" y="4652909"/>
            <a:ext cx="9143999" cy="584775"/>
          </a:xfrm>
          <a:prstGeom prst="rect">
            <a:avLst/>
          </a:prstGeom>
          <a:noFill/>
        </p:spPr>
        <p:txBody>
          <a:bodyPr wrap="square" rtlCol="0">
            <a:spAutoFit/>
          </a:bodyPr>
          <a:lstStyle/>
          <a:p>
            <a:pPr algn="ctr"/>
            <a:r>
              <a:rPr lang="en-US" sz="3200" dirty="0">
                <a:solidFill>
                  <a:schemeClr val="bg1"/>
                </a:solidFill>
                <a:latin typeface="Calibri" panose="020F0502020204030204" pitchFamily="34" charset="0"/>
                <a:cs typeface="Calibri" panose="020F0502020204030204" pitchFamily="34" charset="0"/>
              </a:rPr>
              <a:t>We Need You!</a:t>
            </a:r>
          </a:p>
        </p:txBody>
      </p:sp>
      <p:pic>
        <p:nvPicPr>
          <p:cNvPr id="5122" name="Picture 2" descr="Free Pointing Finger photo and picture">
            <a:extLst>
              <a:ext uri="{FF2B5EF4-FFF2-40B4-BE49-F238E27FC236}">
                <a16:creationId xmlns:a16="http://schemas.microsoft.com/office/drawing/2014/main" id="{E3B0C977-7CE5-95CF-200B-A39EA2025F79}"/>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3896" t="8123" r="12078" b="8116"/>
          <a:stretch/>
        </p:blipFill>
        <p:spPr bwMode="auto">
          <a:xfrm>
            <a:off x="1900052" y="904533"/>
            <a:ext cx="5545777" cy="3593997"/>
          </a:xfrm>
          <a:prstGeom prst="ellipse">
            <a:avLst/>
          </a:prstGeom>
          <a:ln w="63500" cap="rnd">
            <a:noFill/>
          </a:ln>
          <a:effectLst>
            <a:outerShdw blurRad="381000" dist="292100" dir="5400000" sx="-80000" sy="-18000" rotWithShape="0">
              <a:srgbClr val="000000">
                <a:alpha val="22000"/>
              </a:srgbClr>
            </a:outerShdw>
            <a:softEdge rad="635000"/>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231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B248EC2F-53DF-FE00-E431-CDD418AAF0AC}"/>
              </a:ext>
            </a:extLst>
          </p:cNvPr>
          <p:cNvSpPr>
            <a:spLocks noGrp="1"/>
          </p:cNvSpPr>
          <p:nvPr>
            <p:ph type="body" sz="quarter" idx="14"/>
          </p:nvPr>
        </p:nvSpPr>
        <p:spPr>
          <a:xfrm>
            <a:off x="468316" y="5621711"/>
            <a:ext cx="8217685" cy="1059647"/>
          </a:xfrm>
        </p:spPr>
        <p:txBody>
          <a:bodyPr>
            <a:normAutofit/>
          </a:bodyPr>
          <a:lstStyle/>
          <a:p>
            <a:r>
              <a:rPr lang="en-US" sz="6000" dirty="0">
                <a:solidFill>
                  <a:srgbClr val="F6F9DB"/>
                </a:solidFill>
              </a:rPr>
              <a:t>Focus On Evangelism</a:t>
            </a:r>
          </a:p>
        </p:txBody>
      </p:sp>
      <p:sp>
        <p:nvSpPr>
          <p:cNvPr id="9" name="Text Placeholder 2">
            <a:extLst>
              <a:ext uri="{FF2B5EF4-FFF2-40B4-BE49-F238E27FC236}">
                <a16:creationId xmlns:a16="http://schemas.microsoft.com/office/drawing/2014/main" id="{6E734AB3-14B6-46DA-A356-9BEA83E3759F}"/>
              </a:ext>
            </a:extLst>
          </p:cNvPr>
          <p:cNvSpPr>
            <a:spLocks noGrp="1"/>
          </p:cNvSpPr>
          <p:nvPr>
            <p:ph type="body" sz="quarter" idx="10"/>
          </p:nvPr>
        </p:nvSpPr>
        <p:spPr>
          <a:xfrm>
            <a:off x="0" y="176642"/>
            <a:ext cx="9144000" cy="5535914"/>
          </a:xfrm>
          <a:solidFill>
            <a:srgbClr val="F6F9DB"/>
          </a:solidFill>
        </p:spPr>
        <p:txBody>
          <a:bodyPr anchor="t"/>
          <a:lstStyle/>
          <a:p>
            <a:r>
              <a:rPr lang="en-US" dirty="0">
                <a:solidFill>
                  <a:schemeClr val="tx2">
                    <a:lumMod val="10000"/>
                  </a:schemeClr>
                </a:solidFill>
              </a:rPr>
              <a:t>2023 Gospel Meeting:</a:t>
            </a:r>
          </a:p>
          <a:p>
            <a:endParaRPr lang="en-US" sz="2400" dirty="0">
              <a:solidFill>
                <a:schemeClr val="tx2">
                  <a:lumMod val="10000"/>
                </a:schemeClr>
              </a:solidFill>
            </a:endParaRPr>
          </a:p>
          <a:p>
            <a:pPr marL="457200" indent="-457200" algn="l">
              <a:buFont typeface="Arial" panose="020B0604020202020204" pitchFamily="34" charset="0"/>
              <a:buChar char="•"/>
            </a:pPr>
            <a:r>
              <a:rPr lang="en-US" dirty="0">
                <a:solidFill>
                  <a:schemeClr val="tx2">
                    <a:lumMod val="10000"/>
                  </a:schemeClr>
                </a:solidFill>
              </a:rPr>
              <a:t>There are roughly 100 households here.</a:t>
            </a:r>
          </a:p>
          <a:p>
            <a:pPr marL="457200" indent="-457200" algn="l">
              <a:buFont typeface="Arial" panose="020B0604020202020204" pitchFamily="34" charset="0"/>
              <a:buChar char="•"/>
            </a:pPr>
            <a:r>
              <a:rPr lang="en-US" dirty="0">
                <a:solidFill>
                  <a:schemeClr val="tx2">
                    <a:lumMod val="10000"/>
                  </a:schemeClr>
                </a:solidFill>
              </a:rPr>
              <a:t>If each household invites 5 people, we will need to order more invitations.</a:t>
            </a:r>
          </a:p>
          <a:p>
            <a:pPr marL="457200" indent="-457200" algn="l">
              <a:buFont typeface="Arial" panose="020B0604020202020204" pitchFamily="34" charset="0"/>
              <a:buChar char="•"/>
            </a:pPr>
            <a:r>
              <a:rPr lang="en-US" dirty="0">
                <a:solidFill>
                  <a:schemeClr val="tx2">
                    <a:lumMod val="10000"/>
                  </a:schemeClr>
                </a:solidFill>
              </a:rPr>
              <a:t>The relationships you have with friends, family, neighbors and coworkers matter!</a:t>
            </a:r>
          </a:p>
          <a:p>
            <a:pPr marL="457200" indent="-457200" algn="l">
              <a:buFont typeface="Arial" panose="020B0604020202020204" pitchFamily="34" charset="0"/>
              <a:buChar char="•"/>
            </a:pPr>
            <a:r>
              <a:rPr lang="en-US" dirty="0">
                <a:solidFill>
                  <a:schemeClr val="tx2">
                    <a:lumMod val="10000"/>
                  </a:schemeClr>
                </a:solidFill>
              </a:rPr>
              <a:t>“Let your light shine before men in such a way that they may see your good works, and glorify your Father who is in heaven.” (Matthew 5:16)</a:t>
            </a:r>
          </a:p>
          <a:p>
            <a:endParaRPr lang="en-US" dirty="0">
              <a:solidFill>
                <a:schemeClr val="tx2">
                  <a:lumMod val="10000"/>
                </a:schemeClr>
              </a:solidFill>
            </a:endParaRPr>
          </a:p>
          <a:p>
            <a:pPr algn="l"/>
            <a:endParaRPr lang="en-US" dirty="0"/>
          </a:p>
        </p:txBody>
      </p:sp>
    </p:spTree>
    <p:extLst>
      <p:ext uri="{BB962C8B-B14F-4D97-AF65-F5344CB8AC3E}">
        <p14:creationId xmlns:p14="http://schemas.microsoft.com/office/powerpoint/2010/main" val="1463905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B248EC2F-53DF-FE00-E431-CDD418AAF0AC}"/>
              </a:ext>
            </a:extLst>
          </p:cNvPr>
          <p:cNvSpPr>
            <a:spLocks noGrp="1"/>
          </p:cNvSpPr>
          <p:nvPr>
            <p:ph type="body" sz="quarter" idx="14"/>
          </p:nvPr>
        </p:nvSpPr>
        <p:spPr>
          <a:xfrm>
            <a:off x="468316" y="5621711"/>
            <a:ext cx="8217685" cy="1059647"/>
          </a:xfrm>
        </p:spPr>
        <p:txBody>
          <a:bodyPr>
            <a:normAutofit/>
          </a:bodyPr>
          <a:lstStyle/>
          <a:p>
            <a:r>
              <a:rPr lang="en-US" sz="6000" dirty="0">
                <a:solidFill>
                  <a:srgbClr val="F6F9DB"/>
                </a:solidFill>
              </a:rPr>
              <a:t>Focus On Evangelism</a:t>
            </a:r>
          </a:p>
        </p:txBody>
      </p:sp>
      <p:sp>
        <p:nvSpPr>
          <p:cNvPr id="9" name="Text Placeholder 2">
            <a:extLst>
              <a:ext uri="{FF2B5EF4-FFF2-40B4-BE49-F238E27FC236}">
                <a16:creationId xmlns:a16="http://schemas.microsoft.com/office/drawing/2014/main" id="{6E734AB3-14B6-46DA-A356-9BEA83E3759F}"/>
              </a:ext>
            </a:extLst>
          </p:cNvPr>
          <p:cNvSpPr>
            <a:spLocks noGrp="1"/>
          </p:cNvSpPr>
          <p:nvPr>
            <p:ph type="body" sz="quarter" idx="10"/>
          </p:nvPr>
        </p:nvSpPr>
        <p:spPr>
          <a:xfrm>
            <a:off x="0" y="176642"/>
            <a:ext cx="9144000" cy="5535914"/>
          </a:xfrm>
          <a:solidFill>
            <a:srgbClr val="F6F9DB"/>
          </a:solidFill>
        </p:spPr>
        <p:txBody>
          <a:bodyPr anchor="t"/>
          <a:lstStyle/>
          <a:p>
            <a:r>
              <a:rPr lang="en-US" dirty="0">
                <a:solidFill>
                  <a:schemeClr val="tx2">
                    <a:lumMod val="10000"/>
                  </a:schemeClr>
                </a:solidFill>
              </a:rPr>
              <a:t>2023 Gospel Meeting Format</a:t>
            </a:r>
          </a:p>
          <a:p>
            <a:endParaRPr lang="en-US" sz="2400" dirty="0">
              <a:solidFill>
                <a:schemeClr val="tx2">
                  <a:lumMod val="10000"/>
                </a:schemeClr>
              </a:solidFill>
            </a:endParaRPr>
          </a:p>
          <a:p>
            <a:pPr marL="457200" indent="-457200" algn="l">
              <a:buFont typeface="Arial" panose="020B0604020202020204" pitchFamily="34" charset="0"/>
              <a:buChar char="•"/>
            </a:pPr>
            <a:r>
              <a:rPr lang="en-US" dirty="0">
                <a:solidFill>
                  <a:schemeClr val="tx2">
                    <a:lumMod val="10000"/>
                  </a:schemeClr>
                </a:solidFill>
              </a:rPr>
              <a:t>This will be different.</a:t>
            </a:r>
          </a:p>
          <a:p>
            <a:pPr marL="457200" indent="-457200" algn="l">
              <a:buFont typeface="Arial" panose="020B0604020202020204" pitchFamily="34" charset="0"/>
              <a:buChar char="•"/>
            </a:pPr>
            <a:r>
              <a:rPr lang="en-US" dirty="0">
                <a:solidFill>
                  <a:schemeClr val="tx2">
                    <a:lumMod val="10000"/>
                  </a:schemeClr>
                </a:solidFill>
              </a:rPr>
              <a:t>Upon entering the building everyone will get a visitor’s card.</a:t>
            </a:r>
          </a:p>
          <a:p>
            <a:pPr marL="457200" indent="-457200" algn="l">
              <a:buFont typeface="Arial" panose="020B0604020202020204" pitchFamily="34" charset="0"/>
              <a:buChar char="•"/>
            </a:pPr>
            <a:r>
              <a:rPr lang="en-US" dirty="0">
                <a:solidFill>
                  <a:schemeClr val="tx2">
                    <a:lumMod val="10000"/>
                  </a:schemeClr>
                </a:solidFill>
              </a:rPr>
              <a:t>We will have an introduction and prayer and get straight to the message of the gospel.</a:t>
            </a:r>
          </a:p>
          <a:p>
            <a:pPr marL="457200" indent="-457200" algn="l">
              <a:buFont typeface="Arial" panose="020B0604020202020204" pitchFamily="34" charset="0"/>
              <a:buChar char="•"/>
            </a:pPr>
            <a:r>
              <a:rPr lang="en-US" dirty="0">
                <a:solidFill>
                  <a:schemeClr val="tx2">
                    <a:lumMod val="10000"/>
                  </a:schemeClr>
                </a:solidFill>
              </a:rPr>
              <a:t>We will take up the cards / questions.</a:t>
            </a:r>
          </a:p>
          <a:p>
            <a:pPr marL="457200" indent="-457200" algn="l">
              <a:buFont typeface="Arial" panose="020B0604020202020204" pitchFamily="34" charset="0"/>
              <a:buChar char="•"/>
            </a:pPr>
            <a:r>
              <a:rPr lang="en-US" dirty="0">
                <a:solidFill>
                  <a:schemeClr val="tx2">
                    <a:lumMod val="10000"/>
                  </a:schemeClr>
                </a:solidFill>
              </a:rPr>
              <a:t>There will be a brief recess after the lesson and then a short question and answer session.</a:t>
            </a:r>
          </a:p>
          <a:p>
            <a:endParaRPr lang="en-US" dirty="0">
              <a:solidFill>
                <a:schemeClr val="tx2">
                  <a:lumMod val="10000"/>
                </a:schemeClr>
              </a:solidFill>
            </a:endParaRPr>
          </a:p>
          <a:p>
            <a:pPr algn="l"/>
            <a:endParaRPr lang="en-US" dirty="0"/>
          </a:p>
        </p:txBody>
      </p:sp>
    </p:spTree>
    <p:extLst>
      <p:ext uri="{BB962C8B-B14F-4D97-AF65-F5344CB8AC3E}">
        <p14:creationId xmlns:p14="http://schemas.microsoft.com/office/powerpoint/2010/main" val="3133575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315" y="1318707"/>
            <a:ext cx="8094784" cy="1531089"/>
          </a:xfrm>
        </p:spPr>
        <p:txBody>
          <a:bodyPr>
            <a:normAutofit fontScale="90000"/>
          </a:bodyPr>
          <a:lstStyle/>
          <a:p>
            <a:pPr algn="l"/>
            <a:r>
              <a:rPr lang="en-US" dirty="0">
                <a:latin typeface="Segoe Print" panose="02000600000000000000" pitchFamily="2" charset="0"/>
              </a:rPr>
              <a:t/>
            </a:r>
            <a:br>
              <a:rPr lang="en-US" dirty="0">
                <a:latin typeface="Segoe Print" panose="02000600000000000000" pitchFamily="2" charset="0"/>
              </a:rPr>
            </a:br>
            <a:r>
              <a:rPr lang="en-US" dirty="0">
                <a:latin typeface="Segoe Print" panose="02000600000000000000" pitchFamily="2" charset="0"/>
              </a:rPr>
              <a:t> </a:t>
            </a:r>
            <a:br>
              <a:rPr lang="en-US" dirty="0">
                <a:latin typeface="Segoe Print" panose="02000600000000000000" pitchFamily="2" charset="0"/>
              </a:rPr>
            </a:br>
            <a:r>
              <a:rPr lang="en-US" dirty="0">
                <a:latin typeface="Segoe Print" panose="02000600000000000000" pitchFamily="2" charset="0"/>
              </a:rPr>
              <a:t>Cultivate Hearts in regard to</a:t>
            </a:r>
            <a:br>
              <a:rPr lang="en-US" dirty="0">
                <a:latin typeface="Segoe Print" panose="02000600000000000000" pitchFamily="2" charset="0"/>
              </a:rPr>
            </a:br>
            <a:r>
              <a:rPr lang="en-US" dirty="0">
                <a:latin typeface="Segoe Print" panose="02000600000000000000" pitchFamily="2" charset="0"/>
              </a:rPr>
              <a:t/>
            </a:r>
            <a:br>
              <a:rPr lang="en-US" dirty="0">
                <a:latin typeface="Segoe Print" panose="02000600000000000000" pitchFamily="2" charset="0"/>
              </a:rPr>
            </a:br>
            <a:endParaRPr lang="en-US" dirty="0">
              <a:latin typeface="Segoe Print" panose="02000600000000000000" pitchFamily="2" charset="0"/>
            </a:endParaRPr>
          </a:p>
        </p:txBody>
      </p:sp>
      <p:sp>
        <p:nvSpPr>
          <p:cNvPr id="5" name="Title 1">
            <a:extLst>
              <a:ext uri="{FF2B5EF4-FFF2-40B4-BE49-F238E27FC236}">
                <a16:creationId xmlns:a16="http://schemas.microsoft.com/office/drawing/2014/main" id="{4EBA881A-8FDF-45DB-B260-D4338DC9B4D1}"/>
              </a:ext>
            </a:extLst>
          </p:cNvPr>
          <p:cNvSpPr txBox="1">
            <a:spLocks/>
          </p:cNvSpPr>
          <p:nvPr/>
        </p:nvSpPr>
        <p:spPr>
          <a:xfrm>
            <a:off x="1380392" y="3446446"/>
            <a:ext cx="8094784" cy="1531089"/>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rgbClr val="F6F9DB"/>
                </a:solidFill>
                <a:latin typeface="Tahoma" charset="0"/>
                <a:ea typeface="Tahoma" charset="0"/>
                <a:cs typeface="Tahoma" charset="0"/>
              </a:defRPr>
            </a:lvl1pPr>
          </a:lstStyle>
          <a:p>
            <a:pPr algn="l"/>
            <a:r>
              <a:rPr lang="en-US" dirty="0">
                <a:latin typeface="Segoe Print" panose="02000600000000000000" pitchFamily="2" charset="0"/>
              </a:rPr>
              <a:t/>
            </a:r>
            <a:br>
              <a:rPr lang="en-US" dirty="0">
                <a:latin typeface="Segoe Print" panose="02000600000000000000" pitchFamily="2" charset="0"/>
              </a:rPr>
            </a:br>
            <a:r>
              <a:rPr lang="en-US" dirty="0">
                <a:latin typeface="Segoe Print" panose="02000600000000000000" pitchFamily="2" charset="0"/>
              </a:rPr>
              <a:t/>
            </a:r>
            <a:br>
              <a:rPr lang="en-US" dirty="0">
                <a:latin typeface="Segoe Print" panose="02000600000000000000" pitchFamily="2" charset="0"/>
              </a:rPr>
            </a:br>
            <a:r>
              <a:rPr lang="en-US" sz="12800" dirty="0">
                <a:latin typeface="Segoe Print" panose="02000600000000000000" pitchFamily="2" charset="0"/>
              </a:rPr>
              <a:t>* Reverence (Troy) </a:t>
            </a:r>
            <a:endParaRPr lang="en-US" sz="12800" dirty="0">
              <a:solidFill>
                <a:srgbClr val="FF0000"/>
              </a:solidFill>
              <a:latin typeface="Segoe Print" panose="02000600000000000000" pitchFamily="2" charset="0"/>
            </a:endParaRPr>
          </a:p>
          <a:p>
            <a:pPr algn="l"/>
            <a:r>
              <a:rPr lang="en-US" sz="12800" dirty="0">
                <a:solidFill>
                  <a:srgbClr val="FF0000"/>
                </a:solidFill>
                <a:latin typeface="Segoe Print" panose="02000600000000000000" pitchFamily="2" charset="0"/>
              </a:rPr>
              <a:t/>
            </a:r>
            <a:br>
              <a:rPr lang="en-US" sz="12800" dirty="0">
                <a:solidFill>
                  <a:srgbClr val="FF0000"/>
                </a:solidFill>
                <a:latin typeface="Segoe Print" panose="02000600000000000000" pitchFamily="2" charset="0"/>
              </a:rPr>
            </a:br>
            <a:r>
              <a:rPr lang="en-US" sz="12800" dirty="0">
                <a:latin typeface="Segoe Print" panose="02000600000000000000" pitchFamily="2" charset="0"/>
              </a:rPr>
              <a:t>* Evangelism (Sid)</a:t>
            </a:r>
          </a:p>
          <a:p>
            <a:pPr algn="l"/>
            <a:r>
              <a:rPr lang="en-US" sz="12800" dirty="0">
                <a:latin typeface="Segoe Print" panose="02000600000000000000" pitchFamily="2" charset="0"/>
              </a:rPr>
              <a:t/>
            </a:r>
            <a:br>
              <a:rPr lang="en-US" sz="12800" dirty="0">
                <a:latin typeface="Segoe Print" panose="02000600000000000000" pitchFamily="2" charset="0"/>
              </a:rPr>
            </a:br>
            <a:r>
              <a:rPr lang="en-US" sz="12800" dirty="0">
                <a:latin typeface="Segoe Print" panose="02000600000000000000" pitchFamily="2" charset="0"/>
              </a:rPr>
              <a:t>* </a:t>
            </a:r>
            <a:r>
              <a:rPr lang="en-US" sz="12800" b="1" u="sng" dirty="0">
                <a:latin typeface="Segoe Print" panose="02000600000000000000" pitchFamily="2" charset="0"/>
              </a:rPr>
              <a:t>Soundness (Brent)</a:t>
            </a:r>
            <a:br>
              <a:rPr lang="en-US" sz="12800" b="1" u="sng" dirty="0">
                <a:latin typeface="Segoe Print" panose="02000600000000000000" pitchFamily="2" charset="0"/>
              </a:rPr>
            </a:br>
            <a:endParaRPr lang="en-US" sz="12800" b="1" u="sng" dirty="0">
              <a:latin typeface="Segoe Print" panose="02000600000000000000" pitchFamily="2" charset="0"/>
            </a:endParaRPr>
          </a:p>
        </p:txBody>
      </p:sp>
    </p:spTree>
    <p:extLst>
      <p:ext uri="{BB962C8B-B14F-4D97-AF65-F5344CB8AC3E}">
        <p14:creationId xmlns:p14="http://schemas.microsoft.com/office/powerpoint/2010/main" val="3417526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37E14D-7389-3000-E763-7597FA03F4B0}"/>
              </a:ext>
            </a:extLst>
          </p:cNvPr>
          <p:cNvSpPr txBox="1"/>
          <p:nvPr/>
        </p:nvSpPr>
        <p:spPr>
          <a:xfrm>
            <a:off x="872289" y="2979821"/>
            <a:ext cx="7431504" cy="1015663"/>
          </a:xfrm>
          <a:prstGeom prst="rect">
            <a:avLst/>
          </a:prstGeom>
          <a:noFill/>
        </p:spPr>
        <p:txBody>
          <a:bodyPr wrap="square" rtlCol="0">
            <a:spAutoFit/>
          </a:bodyPr>
          <a:lstStyle/>
          <a:p>
            <a:r>
              <a:rPr lang="en-US" sz="3000" dirty="0">
                <a:latin typeface="Tahoma" panose="020B0604030504040204" pitchFamily="34" charset="0"/>
                <a:ea typeface="Tahoma" panose="020B0604030504040204" pitchFamily="34" charset="0"/>
                <a:cs typeface="Tahoma" panose="020B0604030504040204" pitchFamily="34" charset="0"/>
              </a:rPr>
              <a:t>* Need qualified men: </a:t>
            </a:r>
          </a:p>
          <a:p>
            <a:r>
              <a:rPr lang="en-US" sz="3000" dirty="0">
                <a:latin typeface="Tahoma" panose="020B0604030504040204" pitchFamily="34" charset="0"/>
                <a:ea typeface="Tahoma" panose="020B0604030504040204" pitchFamily="34" charset="0"/>
                <a:cs typeface="Tahoma" panose="020B0604030504040204" pitchFamily="34" charset="0"/>
              </a:rPr>
              <a:t>		then have them step up!</a:t>
            </a:r>
          </a:p>
        </p:txBody>
      </p:sp>
      <p:sp>
        <p:nvSpPr>
          <p:cNvPr id="4" name="TextBox 3">
            <a:extLst>
              <a:ext uri="{FF2B5EF4-FFF2-40B4-BE49-F238E27FC236}">
                <a16:creationId xmlns:a16="http://schemas.microsoft.com/office/drawing/2014/main" id="{5A06F4E8-01F4-D265-FD6A-481C070DFD04}"/>
              </a:ext>
            </a:extLst>
          </p:cNvPr>
          <p:cNvSpPr txBox="1"/>
          <p:nvPr/>
        </p:nvSpPr>
        <p:spPr>
          <a:xfrm>
            <a:off x="872289" y="1592178"/>
            <a:ext cx="5247774" cy="553998"/>
          </a:xfrm>
          <a:prstGeom prst="rect">
            <a:avLst/>
          </a:prstGeom>
          <a:noFill/>
        </p:spPr>
        <p:txBody>
          <a:bodyPr wrap="square" rtlCol="0">
            <a:spAutoFit/>
          </a:bodyPr>
          <a:lstStyle/>
          <a:p>
            <a:r>
              <a:rPr lang="en-US" sz="3000" dirty="0">
                <a:latin typeface="Tahoma" panose="020B0604030504040204" pitchFamily="34" charset="0"/>
                <a:ea typeface="Tahoma" panose="020B0604030504040204" pitchFamily="34" charset="0"/>
                <a:cs typeface="Tahoma" panose="020B0604030504040204" pitchFamily="34" charset="0"/>
              </a:rPr>
              <a:t>* Your elders need help!</a:t>
            </a:r>
          </a:p>
        </p:txBody>
      </p:sp>
    </p:spTree>
    <p:extLst>
      <p:ext uri="{BB962C8B-B14F-4D97-AF65-F5344CB8AC3E}">
        <p14:creationId xmlns:p14="http://schemas.microsoft.com/office/powerpoint/2010/main" val="2303702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b="1" u="sng" dirty="0"/>
              <a:t>Can I be more Reverent than I am? </a:t>
            </a:r>
          </a:p>
          <a:p>
            <a:endParaRPr lang="en-US" dirty="0"/>
          </a:p>
          <a:p>
            <a:r>
              <a:rPr lang="en-US" dirty="0"/>
              <a:t>What would that look like?</a:t>
            </a:r>
          </a:p>
          <a:p>
            <a:endParaRPr lang="en-US" dirty="0"/>
          </a:p>
          <a:p>
            <a:r>
              <a:rPr lang="en-US" dirty="0"/>
              <a:t>What will I need to do to make that happen?</a:t>
            </a:r>
          </a:p>
        </p:txBody>
      </p:sp>
    </p:spTree>
    <p:extLst>
      <p:ext uri="{BB962C8B-B14F-4D97-AF65-F5344CB8AC3E}">
        <p14:creationId xmlns:p14="http://schemas.microsoft.com/office/powerpoint/2010/main" val="2736364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r>
              <a:rPr lang="en-US" dirty="0" smtClean="0"/>
              <a:t>I </a:t>
            </a:r>
            <a:r>
              <a:rPr lang="en-US" dirty="0"/>
              <a:t>am of the mindset that I could always improve, so yes, I could be more reverent. </a:t>
            </a:r>
            <a:endParaRPr lang="en-US" dirty="0" smtClean="0"/>
          </a:p>
          <a:p>
            <a:endParaRPr lang="en-US" dirty="0"/>
          </a:p>
          <a:p>
            <a:r>
              <a:rPr lang="en-US" dirty="0"/>
              <a:t>Of course! I think that would always be a yes. We can always be more reverent. </a:t>
            </a:r>
            <a:endParaRPr lang="en-US" dirty="0" smtClean="0"/>
          </a:p>
          <a:p>
            <a:endParaRPr lang="en-US" dirty="0"/>
          </a:p>
          <a:p>
            <a:r>
              <a:rPr lang="en-US" dirty="0" smtClean="0"/>
              <a:t>Absolutely! </a:t>
            </a:r>
          </a:p>
          <a:p>
            <a:endParaRPr lang="en-US" dirty="0"/>
          </a:p>
          <a:p>
            <a:r>
              <a:rPr lang="en-US" dirty="0"/>
              <a:t>A</a:t>
            </a:r>
            <a:r>
              <a:rPr lang="en-US" dirty="0" smtClean="0"/>
              <a:t>t </a:t>
            </a:r>
            <a:r>
              <a:rPr lang="en-US" dirty="0"/>
              <a:t>times I feel all of us are distracted and not fully tuned in during worship!  As hard as we try to prevent it, other thoughts enter our minds and cause us to wander, drift and lose focus!  I believe this is something that affects us all, perhaps some more than others. </a:t>
            </a:r>
          </a:p>
          <a:p>
            <a:endParaRPr lang="en-US" dirty="0"/>
          </a:p>
        </p:txBody>
      </p:sp>
    </p:spTree>
    <p:extLst>
      <p:ext uri="{BB962C8B-B14F-4D97-AF65-F5344CB8AC3E}">
        <p14:creationId xmlns:p14="http://schemas.microsoft.com/office/powerpoint/2010/main" val="60198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Can I be more Reverent than I am? </a:t>
            </a:r>
          </a:p>
          <a:p>
            <a:endParaRPr lang="en-US" dirty="0"/>
          </a:p>
          <a:p>
            <a:r>
              <a:rPr lang="en-US" b="1" u="sng" dirty="0"/>
              <a:t>What would that look like?</a:t>
            </a:r>
          </a:p>
          <a:p>
            <a:endParaRPr lang="en-US" dirty="0"/>
          </a:p>
          <a:p>
            <a:r>
              <a:rPr lang="en-US" dirty="0"/>
              <a:t>What will I need to do to make that happen?</a:t>
            </a:r>
          </a:p>
        </p:txBody>
      </p:sp>
    </p:spTree>
    <p:extLst>
      <p:ext uri="{BB962C8B-B14F-4D97-AF65-F5344CB8AC3E}">
        <p14:creationId xmlns:p14="http://schemas.microsoft.com/office/powerpoint/2010/main" val="353982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smtClean="0"/>
          </a:p>
          <a:p>
            <a:endParaRPr lang="en-US" dirty="0"/>
          </a:p>
          <a:p>
            <a:endParaRPr lang="en-US" dirty="0" smtClean="0"/>
          </a:p>
          <a:p>
            <a:r>
              <a:rPr lang="en-US" dirty="0" smtClean="0"/>
              <a:t>I </a:t>
            </a:r>
            <a:r>
              <a:rPr lang="en-US" dirty="0"/>
              <a:t>can show up on time for </a:t>
            </a:r>
            <a:r>
              <a:rPr lang="en-US" dirty="0" smtClean="0"/>
              <a:t>worship and be </a:t>
            </a:r>
            <a:r>
              <a:rPr lang="en-US" dirty="0"/>
              <a:t>in my pew </a:t>
            </a:r>
            <a:r>
              <a:rPr lang="en-US" dirty="0" smtClean="0"/>
              <a:t>ready </a:t>
            </a:r>
            <a:r>
              <a:rPr lang="en-US" dirty="0"/>
              <a:t>to worship. </a:t>
            </a:r>
            <a:r>
              <a:rPr lang="en-US" dirty="0" smtClean="0"/>
              <a:t>Reading </a:t>
            </a:r>
            <a:r>
              <a:rPr lang="en-US" dirty="0"/>
              <a:t>a few scriptures to get mentally focused. </a:t>
            </a:r>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592135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14037" y="514970"/>
            <a:ext cx="8373712" cy="6246047"/>
          </a:xfrm>
        </p:spPr>
        <p:txBody>
          <a:bodyPr>
            <a:normAutofit lnSpcReduction="10000"/>
          </a:bodyPr>
          <a:lstStyle/>
          <a:p>
            <a:r>
              <a:rPr lang="en-US" dirty="0"/>
              <a:t>One area that this is seen is in posture and body language.   If I have deep respect for my God  and know that I'm in his presence then how can I slouch, or not give it my all?  I also think this can be seen in my desire to worship and my desire to be ready to worship. I think it pretty much boils down to my understanding of who God is.  Only when I truly understand who He is can I then understand who I truly am.  And that should lead to an automatic act to throw myself at his feet and worship with complete reverence.  If it doesn't lead to that then I believe that I'm lacking in my understanding of who He is.  </a:t>
            </a:r>
          </a:p>
        </p:txBody>
      </p:sp>
    </p:spTree>
    <p:extLst>
      <p:ext uri="{BB962C8B-B14F-4D97-AF65-F5344CB8AC3E}">
        <p14:creationId xmlns:p14="http://schemas.microsoft.com/office/powerpoint/2010/main" val="1464379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14037" y="514970"/>
            <a:ext cx="8373712" cy="6246047"/>
          </a:xfrm>
        </p:spPr>
        <p:txBody>
          <a:bodyPr>
            <a:normAutofit/>
          </a:bodyPr>
          <a:lstStyle/>
          <a:p>
            <a:r>
              <a:rPr lang="en-US" dirty="0" smtClean="0"/>
              <a:t>Also </a:t>
            </a:r>
            <a:r>
              <a:rPr lang="en-US" dirty="0"/>
              <a:t>being ready to worship is a display of this.   I understand the importance of the US President and if were attending a dinner with him you better believe I'd be early because I understand his importance.   If my understanding of that kind of meeting would lead to </a:t>
            </a:r>
            <a:r>
              <a:rPr lang="en-US" dirty="0" smtClean="0"/>
              <a:t>a certain </a:t>
            </a:r>
            <a:r>
              <a:rPr lang="en-US" dirty="0"/>
              <a:t>kind of behavior how much more should I be affected by my understanding of God.</a:t>
            </a:r>
          </a:p>
          <a:p>
            <a:endParaRPr lang="en-US" dirty="0"/>
          </a:p>
        </p:txBody>
      </p:sp>
    </p:spTree>
    <p:extLst>
      <p:ext uri="{BB962C8B-B14F-4D97-AF65-F5344CB8AC3E}">
        <p14:creationId xmlns:p14="http://schemas.microsoft.com/office/powerpoint/2010/main" val="875171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7863</TotalTime>
  <Words>1615</Words>
  <Application>Microsoft Office PowerPoint</Application>
  <PresentationFormat>On-screen Show (4:3)</PresentationFormat>
  <Paragraphs>116</Paragraphs>
  <Slides>34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Georgia</vt:lpstr>
      <vt:lpstr>Segoe Print</vt:lpstr>
      <vt:lpstr>Tahoma</vt:lpstr>
      <vt:lpstr>Default</vt:lpstr>
      <vt:lpstr>9-3-23   Cultivate Hearts in regard to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Cultivate Hearts in regard to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Cultivate Hearts in regard to  </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TROY SAMONS</cp:lastModifiedBy>
  <cp:revision>58</cp:revision>
  <cp:lastPrinted>2023-09-03T11:17:47Z</cp:lastPrinted>
  <dcterms:created xsi:type="dcterms:W3CDTF">2014-03-26T14:03:34Z</dcterms:created>
  <dcterms:modified xsi:type="dcterms:W3CDTF">2023-09-03T12:18:46Z</dcterms:modified>
</cp:coreProperties>
</file>