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61" r:id="rId4"/>
    <p:sldId id="260" r:id="rId5"/>
    <p:sldId id="262" r:id="rId6"/>
    <p:sldId id="258"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65"/>
  </p:normalViewPr>
  <p:slideViewPr>
    <p:cSldViewPr snapToGrid="0">
      <p:cViewPr varScale="1">
        <p:scale>
          <a:sx n="127" d="100"/>
          <a:sy n="127" d="100"/>
        </p:scale>
        <p:origin x="12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9/17/23</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6694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140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1722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9988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914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8492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9/17/23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72907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9/17/23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9520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9/17/23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8130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8913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48A87A34-81AB-432B-8DAE-1953F412C126}" type="datetimeFigureOut">
              <a:rPr lang="en-US" smtClean="0"/>
              <a:pPr/>
              <a:t>9/17/23</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1026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9/17/23</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5808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1026" name="Picture 2" descr="Free Man Portrait photo and picture">
            <a:extLst>
              <a:ext uri="{FF2B5EF4-FFF2-40B4-BE49-F238E27FC236}">
                <a16:creationId xmlns:a16="http://schemas.microsoft.com/office/drawing/2014/main" id="{0745259D-CA75-1B2C-FC0B-BFB1E295628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850" t="9091" r="2" b="2"/>
          <a:stretch/>
        </p:blipFill>
        <p:spPr bwMode="auto">
          <a:xfrm>
            <a:off x="1" y="10"/>
            <a:ext cx="9143771"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1" name="Rectangle 1030">
            <a:extLst>
              <a:ext uri="{FF2B5EF4-FFF2-40B4-BE49-F238E27FC236}">
                <a16:creationId xmlns:a16="http://schemas.microsoft.com/office/drawing/2014/main" id="{6A0FFA78-985C-4F50-B21A-77045C7DF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2589" y="3064931"/>
            <a:ext cx="6221411"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4E5D89-6054-D4A6-9644-149E7E58FB84}"/>
              </a:ext>
            </a:extLst>
          </p:cNvPr>
          <p:cNvSpPr>
            <a:spLocks noGrp="1"/>
          </p:cNvSpPr>
          <p:nvPr>
            <p:ph type="ctrTitle"/>
          </p:nvPr>
        </p:nvSpPr>
        <p:spPr>
          <a:xfrm>
            <a:off x="3049133" y="3236470"/>
            <a:ext cx="5293356" cy="1252601"/>
          </a:xfrm>
        </p:spPr>
        <p:txBody>
          <a:bodyPr>
            <a:normAutofit/>
          </a:bodyPr>
          <a:lstStyle/>
          <a:p>
            <a:r>
              <a:rPr lang="en-US" sz="3800" dirty="0">
                <a:solidFill>
                  <a:srgbClr val="FFFFFE"/>
                </a:solidFill>
                <a:latin typeface="Calibri" panose="020F0502020204030204" pitchFamily="34" charset="0"/>
                <a:cs typeface="Calibri" panose="020F0502020204030204" pitchFamily="34" charset="0"/>
              </a:rPr>
              <a:t>The Deeds of the Flesh</a:t>
            </a:r>
          </a:p>
        </p:txBody>
      </p:sp>
      <p:sp>
        <p:nvSpPr>
          <p:cNvPr id="3" name="Subtitle 2">
            <a:extLst>
              <a:ext uri="{FF2B5EF4-FFF2-40B4-BE49-F238E27FC236}">
                <a16:creationId xmlns:a16="http://schemas.microsoft.com/office/drawing/2014/main" id="{871831D1-E66D-9499-0355-0BBF319A79A6}"/>
              </a:ext>
            </a:extLst>
          </p:cNvPr>
          <p:cNvSpPr>
            <a:spLocks noGrp="1"/>
          </p:cNvSpPr>
          <p:nvPr>
            <p:ph type="subTitle" idx="1"/>
          </p:nvPr>
        </p:nvSpPr>
        <p:spPr>
          <a:xfrm>
            <a:off x="3049132" y="4669144"/>
            <a:ext cx="5250915" cy="716529"/>
          </a:xfrm>
        </p:spPr>
        <p:txBody>
          <a:bodyPr>
            <a:normAutofit/>
          </a:bodyPr>
          <a:lstStyle/>
          <a:p>
            <a:r>
              <a:rPr lang="en-US" sz="1400" dirty="0">
                <a:solidFill>
                  <a:srgbClr val="FFFFFE"/>
                </a:solidFill>
                <a:latin typeface="Calibri" panose="020F0502020204030204" pitchFamily="34" charset="0"/>
                <a:cs typeface="Calibri" panose="020F0502020204030204" pitchFamily="34" charset="0"/>
              </a:rPr>
              <a:t>Galatians 5:19-21 				         Part 2</a:t>
            </a:r>
          </a:p>
        </p:txBody>
      </p:sp>
      <p:cxnSp>
        <p:nvCxnSpPr>
          <p:cNvPr id="1033" name="Straight Connector 1032">
            <a:extLst>
              <a:ext uri="{FF2B5EF4-FFF2-40B4-BE49-F238E27FC236}">
                <a16:creationId xmlns:a16="http://schemas.microsoft.com/office/drawing/2014/main" id="{65409EC7-69B1-45CC-8FB7-1964C1AB67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9131" y="4666480"/>
            <a:ext cx="512437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2716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D597F-891E-5698-B086-D993E72E190F}"/>
              </a:ext>
            </a:extLst>
          </p:cNvPr>
          <p:cNvSpPr>
            <a:spLocks noGrp="1"/>
          </p:cNvSpPr>
          <p:nvPr>
            <p:ph type="title"/>
          </p:nvPr>
        </p:nvSpPr>
        <p:spPr>
          <a:xfrm>
            <a:off x="633357" y="1600199"/>
            <a:ext cx="2654449" cy="4297680"/>
          </a:xfrm>
        </p:spPr>
        <p:txBody>
          <a:bodyPr anchor="ctr">
            <a:normAutofit/>
          </a:bodyPr>
          <a:lstStyle/>
          <a:p>
            <a:r>
              <a:rPr lang="en-US" dirty="0"/>
              <a:t>The Deeds of the Flesh:</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EE292C-F02C-7448-CABB-4DD488E258E7}"/>
              </a:ext>
            </a:extLst>
          </p:cNvPr>
          <p:cNvSpPr>
            <a:spLocks noGrp="1"/>
          </p:cNvSpPr>
          <p:nvPr>
            <p:ph idx="1"/>
          </p:nvPr>
        </p:nvSpPr>
        <p:spPr>
          <a:xfrm>
            <a:off x="3693637" y="1600199"/>
            <a:ext cx="5292317" cy="4297680"/>
          </a:xfrm>
        </p:spPr>
        <p:txBody>
          <a:bodyPr anchor="ctr">
            <a:normAutofit/>
          </a:bodyPr>
          <a:lstStyle/>
          <a:p>
            <a:pPr marL="0" indent="0">
              <a:buNone/>
            </a:pPr>
            <a:r>
              <a:rPr lang="en-US" sz="2200" dirty="0">
                <a:effectLst/>
              </a:rPr>
              <a:t>“Now the deeds of the flesh are evident, which are: immorality, impurity, sensuality, </a:t>
            </a:r>
            <a:r>
              <a:rPr lang="en-US" sz="2200" u="sng" dirty="0">
                <a:effectLst/>
              </a:rPr>
              <a:t>idolatry, sorcery</a:t>
            </a:r>
            <a:r>
              <a:rPr lang="en-US" sz="2200" dirty="0">
                <a:effectLst/>
              </a:rPr>
              <a:t>, enmities, strife, jealousy, outbursts of anger, disputes, dissensions, factions, envying, drunkenness, carousing, and things like these, of which I forewarn you, just as I have forewarned you, that those who practice such things will not inherit the kingdom of God.” (Galatians 5:19-21)</a:t>
            </a:r>
          </a:p>
        </p:txBody>
      </p:sp>
    </p:spTree>
    <p:extLst>
      <p:ext uri="{BB962C8B-B14F-4D97-AF65-F5344CB8AC3E}">
        <p14:creationId xmlns:p14="http://schemas.microsoft.com/office/powerpoint/2010/main" val="3926413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D597F-891E-5698-B086-D993E72E190F}"/>
              </a:ext>
            </a:extLst>
          </p:cNvPr>
          <p:cNvSpPr>
            <a:spLocks noGrp="1"/>
          </p:cNvSpPr>
          <p:nvPr>
            <p:ph type="title"/>
          </p:nvPr>
        </p:nvSpPr>
        <p:spPr>
          <a:xfrm>
            <a:off x="633357" y="1600199"/>
            <a:ext cx="2654449" cy="4297680"/>
          </a:xfrm>
        </p:spPr>
        <p:txBody>
          <a:bodyPr anchor="ctr">
            <a:normAutofit/>
          </a:bodyPr>
          <a:lstStyle/>
          <a:p>
            <a:r>
              <a:rPr lang="en-US" dirty="0"/>
              <a:t>It Begins in the Heart:</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EE292C-F02C-7448-CABB-4DD488E258E7}"/>
              </a:ext>
            </a:extLst>
          </p:cNvPr>
          <p:cNvSpPr>
            <a:spLocks noGrp="1"/>
          </p:cNvSpPr>
          <p:nvPr>
            <p:ph idx="1"/>
          </p:nvPr>
        </p:nvSpPr>
        <p:spPr>
          <a:xfrm>
            <a:off x="3693637" y="1600199"/>
            <a:ext cx="5292317" cy="4297680"/>
          </a:xfrm>
        </p:spPr>
        <p:txBody>
          <a:bodyPr anchor="ctr">
            <a:normAutofit/>
          </a:bodyPr>
          <a:lstStyle/>
          <a:p>
            <a:pPr marL="0" indent="0">
              <a:buNone/>
            </a:pPr>
            <a:r>
              <a:rPr lang="en-US" sz="2200" dirty="0">
                <a:effectLst/>
              </a:rPr>
              <a:t>“But the things that proceed out of the mouth come from the heart, and those defile the man. For out of the heart come evil thoughts, murders, adulteries, fornications, thefts, false witness, slanders. These are the things which defile the man; but to eat with unwashed hands does not defile the man.” (Matthew 15:18-20)</a:t>
            </a:r>
          </a:p>
        </p:txBody>
      </p:sp>
    </p:spTree>
    <p:extLst>
      <p:ext uri="{BB962C8B-B14F-4D97-AF65-F5344CB8AC3E}">
        <p14:creationId xmlns:p14="http://schemas.microsoft.com/office/powerpoint/2010/main" val="2905942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D597F-891E-5698-B086-D993E72E190F}"/>
              </a:ext>
            </a:extLst>
          </p:cNvPr>
          <p:cNvSpPr>
            <a:spLocks noGrp="1"/>
          </p:cNvSpPr>
          <p:nvPr>
            <p:ph type="title"/>
          </p:nvPr>
        </p:nvSpPr>
        <p:spPr>
          <a:xfrm>
            <a:off x="633357" y="1600199"/>
            <a:ext cx="2654449" cy="4297680"/>
          </a:xfrm>
        </p:spPr>
        <p:txBody>
          <a:bodyPr anchor="ctr">
            <a:normAutofit/>
          </a:bodyPr>
          <a:lstStyle/>
          <a:p>
            <a:r>
              <a:rPr lang="en-US" dirty="0"/>
              <a:t>Idolatry</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EE292C-F02C-7448-CABB-4DD488E258E7}"/>
              </a:ext>
            </a:extLst>
          </p:cNvPr>
          <p:cNvSpPr>
            <a:spLocks noGrp="1"/>
          </p:cNvSpPr>
          <p:nvPr>
            <p:ph idx="1"/>
          </p:nvPr>
        </p:nvSpPr>
        <p:spPr>
          <a:xfrm>
            <a:off x="3693637" y="767643"/>
            <a:ext cx="5326179" cy="5971823"/>
          </a:xfrm>
        </p:spPr>
        <p:txBody>
          <a:bodyPr anchor="ctr">
            <a:normAutofit/>
          </a:bodyPr>
          <a:lstStyle/>
          <a:p>
            <a:pPr marL="0" indent="0">
              <a:buNone/>
            </a:pPr>
            <a:r>
              <a:rPr lang="en-US" sz="2400" dirty="0">
                <a:latin typeface="Calibri" panose="020F0502020204030204" pitchFamily="34" charset="0"/>
                <a:cs typeface="Calibri" panose="020F0502020204030204" pitchFamily="34" charset="0"/>
              </a:rPr>
              <a:t>Idolatry was a huge problem in the gentile world.</a:t>
            </a:r>
          </a:p>
          <a:p>
            <a:r>
              <a:rPr lang="en-US" sz="2400" dirty="0">
                <a:latin typeface="Calibri" panose="020F0502020204030204" pitchFamily="34" charset="0"/>
                <a:cs typeface="Calibri" panose="020F0502020204030204" pitchFamily="34" charset="0"/>
              </a:rPr>
              <a:t>Acts 17:16</a:t>
            </a:r>
          </a:p>
          <a:p>
            <a:r>
              <a:rPr lang="en-US" sz="2400" dirty="0">
                <a:latin typeface="Calibri" panose="020F0502020204030204" pitchFamily="34" charset="0"/>
                <a:cs typeface="Calibri" panose="020F0502020204030204" pitchFamily="34" charset="0"/>
              </a:rPr>
              <a:t>Romans 1:25</a:t>
            </a:r>
          </a:p>
          <a:p>
            <a:pPr marL="0" indent="0">
              <a:buNone/>
            </a:pPr>
            <a:r>
              <a:rPr lang="en-US" sz="2400" dirty="0">
                <a:latin typeface="Calibri" panose="020F0502020204030204" pitchFamily="34" charset="0"/>
                <a:cs typeface="Calibri" panose="020F0502020204030204" pitchFamily="34" charset="0"/>
              </a:rPr>
              <a:t>Idolatry was just as prevalent among the Jews.</a:t>
            </a:r>
          </a:p>
          <a:p>
            <a:r>
              <a:rPr lang="en-US" sz="2400" dirty="0">
                <a:latin typeface="Calibri" panose="020F0502020204030204" pitchFamily="34" charset="0"/>
                <a:cs typeface="Calibri" panose="020F0502020204030204" pitchFamily="34" charset="0"/>
              </a:rPr>
              <a:t>Romans 2:22</a:t>
            </a:r>
          </a:p>
          <a:p>
            <a:r>
              <a:rPr lang="en-US" sz="2400" dirty="0">
                <a:latin typeface="Calibri" panose="020F0502020204030204" pitchFamily="34" charset="0"/>
                <a:cs typeface="Calibri" panose="020F0502020204030204" pitchFamily="34" charset="0"/>
              </a:rPr>
              <a:t>Colossians 3:5</a:t>
            </a:r>
          </a:p>
          <a:p>
            <a:r>
              <a:rPr lang="en-US" sz="2400" dirty="0">
                <a:latin typeface="Calibri" panose="020F0502020204030204" pitchFamily="34" charset="0"/>
                <a:cs typeface="Calibri" panose="020F0502020204030204" pitchFamily="34" charset="0"/>
              </a:rPr>
              <a:t>Luke 16:14</a:t>
            </a:r>
          </a:p>
        </p:txBody>
      </p:sp>
    </p:spTree>
    <p:extLst>
      <p:ext uri="{BB962C8B-B14F-4D97-AF65-F5344CB8AC3E}">
        <p14:creationId xmlns:p14="http://schemas.microsoft.com/office/powerpoint/2010/main" val="3545555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D597F-891E-5698-B086-D993E72E190F}"/>
              </a:ext>
            </a:extLst>
          </p:cNvPr>
          <p:cNvSpPr>
            <a:spLocks noGrp="1"/>
          </p:cNvSpPr>
          <p:nvPr>
            <p:ph type="title"/>
          </p:nvPr>
        </p:nvSpPr>
        <p:spPr>
          <a:xfrm>
            <a:off x="633357" y="1600199"/>
            <a:ext cx="2654449" cy="4297680"/>
          </a:xfrm>
        </p:spPr>
        <p:txBody>
          <a:bodyPr anchor="ctr">
            <a:normAutofit/>
          </a:bodyPr>
          <a:lstStyle/>
          <a:p>
            <a:r>
              <a:rPr lang="en-US" dirty="0"/>
              <a:t>Idolatry</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EE292C-F02C-7448-CABB-4DD488E258E7}"/>
              </a:ext>
            </a:extLst>
          </p:cNvPr>
          <p:cNvSpPr>
            <a:spLocks noGrp="1"/>
          </p:cNvSpPr>
          <p:nvPr>
            <p:ph idx="1"/>
          </p:nvPr>
        </p:nvSpPr>
        <p:spPr>
          <a:xfrm>
            <a:off x="3693637" y="767643"/>
            <a:ext cx="5326179" cy="5971823"/>
          </a:xfrm>
        </p:spPr>
        <p:txBody>
          <a:bodyPr anchor="ctr">
            <a:normAutofit/>
          </a:bodyPr>
          <a:lstStyle/>
          <a:p>
            <a:pPr marL="0" indent="0">
              <a:buNone/>
            </a:pPr>
            <a:r>
              <a:rPr lang="en-US" sz="2400" b="1" dirty="0">
                <a:solidFill>
                  <a:schemeClr val="accent1">
                    <a:lumMod val="50000"/>
                  </a:schemeClr>
                </a:solidFill>
                <a:latin typeface="Calibri" panose="020F0502020204030204" pitchFamily="34" charset="0"/>
                <a:cs typeface="Calibri" panose="020F0502020204030204" pitchFamily="34" charset="0"/>
              </a:rPr>
              <a:t>What do we love?</a:t>
            </a:r>
          </a:p>
          <a:p>
            <a:r>
              <a:rPr lang="en-US" sz="2400" dirty="0">
                <a:latin typeface="Calibri" panose="020F0502020204030204" pitchFamily="34" charset="0"/>
                <a:cs typeface="Calibri" panose="020F0502020204030204" pitchFamily="34" charset="0"/>
              </a:rPr>
              <a:t>Mark 12:30</a:t>
            </a:r>
          </a:p>
          <a:p>
            <a:r>
              <a:rPr lang="en-US" sz="2400" dirty="0">
                <a:latin typeface="Calibri" panose="020F0502020204030204" pitchFamily="34" charset="0"/>
                <a:cs typeface="Calibri" panose="020F0502020204030204" pitchFamily="34" charset="0"/>
              </a:rPr>
              <a:t>Matthew 6:24</a:t>
            </a:r>
          </a:p>
          <a:p>
            <a:r>
              <a:rPr lang="en-US" sz="2400" dirty="0">
                <a:latin typeface="Calibri" panose="020F0502020204030204" pitchFamily="34" charset="0"/>
                <a:cs typeface="Calibri" panose="020F0502020204030204" pitchFamily="34" charset="0"/>
              </a:rPr>
              <a:t>James 4:4</a:t>
            </a:r>
          </a:p>
          <a:p>
            <a:pPr marL="0" indent="0">
              <a:buNone/>
            </a:pPr>
            <a:r>
              <a:rPr lang="en-US" sz="2400" b="1" dirty="0">
                <a:solidFill>
                  <a:schemeClr val="accent1">
                    <a:lumMod val="50000"/>
                  </a:schemeClr>
                </a:solidFill>
                <a:latin typeface="Calibri" panose="020F0502020204030204" pitchFamily="34" charset="0"/>
                <a:cs typeface="Calibri" panose="020F0502020204030204" pitchFamily="34" charset="0"/>
              </a:rPr>
              <a:t>What do we fear?</a:t>
            </a:r>
          </a:p>
          <a:p>
            <a:r>
              <a:rPr lang="en-US" sz="2400" dirty="0">
                <a:latin typeface="Calibri" panose="020F0502020204030204" pitchFamily="34" charset="0"/>
                <a:cs typeface="Calibri" panose="020F0502020204030204" pitchFamily="34" charset="0"/>
              </a:rPr>
              <a:t>Ecclesiastes 12:13</a:t>
            </a:r>
          </a:p>
          <a:p>
            <a:r>
              <a:rPr lang="en-US" sz="2400" dirty="0">
                <a:latin typeface="Calibri" panose="020F0502020204030204" pitchFamily="34" charset="0"/>
                <a:cs typeface="Calibri" panose="020F0502020204030204" pitchFamily="34" charset="0"/>
              </a:rPr>
              <a:t>Matthew 10:28</a:t>
            </a:r>
          </a:p>
          <a:p>
            <a:pPr marL="0" indent="0">
              <a:buNone/>
            </a:pPr>
            <a:r>
              <a:rPr lang="en-US" sz="2400" b="1" dirty="0">
                <a:solidFill>
                  <a:schemeClr val="accent1">
                    <a:lumMod val="50000"/>
                  </a:schemeClr>
                </a:solidFill>
                <a:latin typeface="Calibri" panose="020F0502020204030204" pitchFamily="34" charset="0"/>
                <a:cs typeface="Calibri" panose="020F0502020204030204" pitchFamily="34" charset="0"/>
              </a:rPr>
              <a:t>What do we trust?</a:t>
            </a:r>
          </a:p>
          <a:p>
            <a:r>
              <a:rPr lang="en-US" sz="2400" dirty="0">
                <a:latin typeface="Calibri" panose="020F0502020204030204" pitchFamily="34" charset="0"/>
                <a:cs typeface="Calibri" panose="020F0502020204030204" pitchFamily="34" charset="0"/>
              </a:rPr>
              <a:t>Jeremiah 9:23-24</a:t>
            </a:r>
          </a:p>
        </p:txBody>
      </p:sp>
    </p:spTree>
    <p:extLst>
      <p:ext uri="{BB962C8B-B14F-4D97-AF65-F5344CB8AC3E}">
        <p14:creationId xmlns:p14="http://schemas.microsoft.com/office/powerpoint/2010/main" val="1205812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D597F-891E-5698-B086-D993E72E190F}"/>
              </a:ext>
            </a:extLst>
          </p:cNvPr>
          <p:cNvSpPr>
            <a:spLocks noGrp="1"/>
          </p:cNvSpPr>
          <p:nvPr>
            <p:ph type="title"/>
          </p:nvPr>
        </p:nvSpPr>
        <p:spPr>
          <a:xfrm>
            <a:off x="633357" y="1600199"/>
            <a:ext cx="2654449" cy="4297680"/>
          </a:xfrm>
        </p:spPr>
        <p:txBody>
          <a:bodyPr anchor="ctr">
            <a:normAutofit/>
          </a:bodyPr>
          <a:lstStyle/>
          <a:p>
            <a:r>
              <a:rPr lang="en-US" dirty="0"/>
              <a:t>Sorcery</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EE292C-F02C-7448-CABB-4DD488E258E7}"/>
              </a:ext>
            </a:extLst>
          </p:cNvPr>
          <p:cNvSpPr>
            <a:spLocks noGrp="1"/>
          </p:cNvSpPr>
          <p:nvPr>
            <p:ph idx="1"/>
          </p:nvPr>
        </p:nvSpPr>
        <p:spPr>
          <a:xfrm>
            <a:off x="3693637" y="1600199"/>
            <a:ext cx="5348759" cy="4297680"/>
          </a:xfrm>
        </p:spPr>
        <p:txBody>
          <a:bodyPr anchor="ctr">
            <a:normAutofit/>
          </a:bodyPr>
          <a:lstStyle/>
          <a:p>
            <a:pPr rtl="0"/>
            <a:endParaRPr lang="en-US" dirty="0"/>
          </a:p>
          <a:p>
            <a:pPr algn="just">
              <a:lnSpc>
                <a:spcPct val="115000"/>
              </a:lnSpc>
              <a:spcAft>
                <a:spcPts val="792"/>
              </a:spcAft>
              <a:buFont typeface="+mj-lt"/>
              <a:buAutoNum type="arabicPeriod"/>
            </a:pPr>
            <a:r>
              <a:rPr lang="en-US" b="0" dirty="0">
                <a:effectLst/>
              </a:rPr>
              <a:t>the use or the administering of drugs</a:t>
            </a:r>
          </a:p>
          <a:p>
            <a:pPr algn="just">
              <a:lnSpc>
                <a:spcPct val="115000"/>
              </a:lnSpc>
              <a:spcAft>
                <a:spcPts val="792"/>
              </a:spcAft>
              <a:buFont typeface="+mj-lt"/>
              <a:buAutoNum type="arabicPeriod"/>
            </a:pPr>
            <a:r>
              <a:rPr lang="en-US" dirty="0">
                <a:effectLst/>
              </a:rPr>
              <a:t>poisoning</a:t>
            </a:r>
          </a:p>
          <a:p>
            <a:pPr algn="just">
              <a:lnSpc>
                <a:spcPct val="115000"/>
              </a:lnSpc>
              <a:spcAft>
                <a:spcPts val="792"/>
              </a:spcAft>
              <a:buFont typeface="+mj-lt"/>
              <a:buAutoNum type="arabicPeriod"/>
            </a:pPr>
            <a:r>
              <a:rPr lang="en-US" dirty="0">
                <a:effectLst/>
              </a:rPr>
              <a:t>sorcery, magical arts, often found in connection with idolatry and fostered by it</a:t>
            </a:r>
          </a:p>
          <a:p>
            <a:pPr algn="just">
              <a:lnSpc>
                <a:spcPct val="115000"/>
              </a:lnSpc>
              <a:spcAft>
                <a:spcPts val="792"/>
              </a:spcAft>
              <a:buFont typeface="+mj-lt"/>
              <a:buAutoNum type="arabicPeriod"/>
            </a:pPr>
            <a:r>
              <a:rPr lang="en-US" dirty="0">
                <a:effectLst/>
              </a:rPr>
              <a:t>metaphorically the deceptions and seductions of idolatry (Thayer)</a:t>
            </a:r>
          </a:p>
          <a:p>
            <a:pPr marL="0" indent="0">
              <a:buNone/>
            </a:pP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3639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D597F-891E-5698-B086-D993E72E190F}"/>
              </a:ext>
            </a:extLst>
          </p:cNvPr>
          <p:cNvSpPr>
            <a:spLocks noGrp="1"/>
          </p:cNvSpPr>
          <p:nvPr>
            <p:ph type="title"/>
          </p:nvPr>
        </p:nvSpPr>
        <p:spPr>
          <a:xfrm>
            <a:off x="633357" y="1600199"/>
            <a:ext cx="2654449" cy="4297680"/>
          </a:xfrm>
        </p:spPr>
        <p:txBody>
          <a:bodyPr anchor="ctr">
            <a:normAutofit/>
          </a:bodyPr>
          <a:lstStyle/>
          <a:p>
            <a:r>
              <a:rPr lang="en-US" dirty="0"/>
              <a:t>Sorcery</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EE292C-F02C-7448-CABB-4DD488E258E7}"/>
              </a:ext>
            </a:extLst>
          </p:cNvPr>
          <p:cNvSpPr>
            <a:spLocks noGrp="1"/>
          </p:cNvSpPr>
          <p:nvPr>
            <p:ph idx="1"/>
          </p:nvPr>
        </p:nvSpPr>
        <p:spPr>
          <a:xfrm>
            <a:off x="3693637" y="304800"/>
            <a:ext cx="5348759" cy="6389511"/>
          </a:xfrm>
        </p:spPr>
        <p:txBody>
          <a:bodyPr anchor="ctr">
            <a:normAutofit/>
          </a:bodyPr>
          <a:lstStyle/>
          <a:p>
            <a:pPr algn="just">
              <a:lnSpc>
                <a:spcPct val="115000"/>
              </a:lnSpc>
              <a:spcAft>
                <a:spcPts val="792"/>
              </a:spcAft>
            </a:pPr>
            <a:r>
              <a:rPr lang="en-US" dirty="0"/>
              <a:t>Galatians 5:20</a:t>
            </a:r>
          </a:p>
          <a:p>
            <a:pPr algn="just">
              <a:lnSpc>
                <a:spcPct val="115000"/>
              </a:lnSpc>
              <a:spcAft>
                <a:spcPts val="792"/>
              </a:spcAft>
            </a:pPr>
            <a:r>
              <a:rPr lang="en-US" dirty="0">
                <a:effectLst/>
              </a:rPr>
              <a:t>“...and the light of a lamp will not shine in you any longer; and the voice of the bridegroom and bride will not be heard in you any longer; for your merchants were the great men of the earth, because </a:t>
            </a:r>
            <a:r>
              <a:rPr lang="en-US" u="sng" dirty="0">
                <a:effectLst/>
              </a:rPr>
              <a:t>all the nations were deceived by your sorcery</a:t>
            </a:r>
            <a:r>
              <a:rPr lang="en-US" dirty="0">
                <a:effectLst/>
              </a:rPr>
              <a:t>.” (Revelation 18:23)</a:t>
            </a:r>
          </a:p>
          <a:p>
            <a:pPr algn="just">
              <a:lnSpc>
                <a:spcPct val="115000"/>
              </a:lnSpc>
              <a:spcAft>
                <a:spcPts val="792"/>
              </a:spcAft>
            </a:pPr>
            <a:r>
              <a:rPr lang="en-US" dirty="0">
                <a:effectLst/>
              </a:rPr>
              <a:t>“But for the cowardly and unbelieving and abominable and murderers and immoral persons and </a:t>
            </a:r>
            <a:r>
              <a:rPr lang="en-US" u="sng" dirty="0">
                <a:effectLst/>
              </a:rPr>
              <a:t>sorcerers and idolaters</a:t>
            </a:r>
            <a:r>
              <a:rPr lang="en-US" dirty="0">
                <a:effectLst/>
              </a:rPr>
              <a:t> and all liars, their part will be in the lake that burns with fire and brimstone, which is the second death.” (Revelation 21:8)</a:t>
            </a:r>
          </a:p>
        </p:txBody>
      </p:sp>
    </p:spTree>
    <p:extLst>
      <p:ext uri="{BB962C8B-B14F-4D97-AF65-F5344CB8AC3E}">
        <p14:creationId xmlns:p14="http://schemas.microsoft.com/office/powerpoint/2010/main" val="31830849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{D51FB2AC-8D60-E947-9A49-C6651607F72E}tf10001120</Template>
  <TotalTime>470</TotalTime>
  <Words>373</Words>
  <Application>Microsoft Macintosh PowerPoint</Application>
  <PresentationFormat>On-screen Show (4:3)</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Gill Sans MT</vt:lpstr>
      <vt:lpstr>Gallery</vt:lpstr>
      <vt:lpstr>The Deeds of the Flesh</vt:lpstr>
      <vt:lpstr>The Deeds of the Flesh:</vt:lpstr>
      <vt:lpstr>It Begins in the Heart:</vt:lpstr>
      <vt:lpstr>Idolatry</vt:lpstr>
      <vt:lpstr>Idolatry</vt:lpstr>
      <vt:lpstr>Sorcery</vt:lpstr>
      <vt:lpstr>Sorcery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Deeds of the Flesh</dc:title>
  <dc:creator>Sid Latham</dc:creator>
  <cp:lastModifiedBy>Sid Latham</cp:lastModifiedBy>
  <cp:revision>5</cp:revision>
  <dcterms:created xsi:type="dcterms:W3CDTF">2023-08-18T13:07:04Z</dcterms:created>
  <dcterms:modified xsi:type="dcterms:W3CDTF">2023-09-17T12:55:37Z</dcterms:modified>
</cp:coreProperties>
</file>