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9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4732"/>
    <a:srgbClr val="988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4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80CE5-8C46-4ECC-A83C-9C3C3B3650A6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AB6C-852B-4C07-AB87-CAD5C758B5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6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Jehoiachin began to reign and was taken captive in 597 BC (2 Kgs. 24:8).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0AB6C-852B-4C07-AB87-CAD5C758B5E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3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2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2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3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0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6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1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9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7775-5678-45EF-9AC3-16FC6344274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09EE1-9CED-4FD5-89FF-291AB1B74F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9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5389E1-E4BA-B2DE-5401-6CC23F9AA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Key Themes</a:t>
            </a:r>
          </a:p>
          <a:p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4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Hope</a:t>
            </a:r>
          </a:p>
          <a:p>
            <a:pPr marL="857250" indent="-857250">
              <a:buFont typeface="+mj-lt"/>
              <a:buAutoNum type="romanUcPeriod" startAt="4"/>
            </a:pPr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2 Kings ends with the release of Jehoiachin from prison while in Babylonian captivity     (2 Kgs. 25:27-30).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A reminder that hope is not lost for God’s people and His promises will be fulfilled. </a:t>
            </a:r>
          </a:p>
          <a:p>
            <a:pPr marL="914400" lvl="1" indent="-457200">
              <a:buFontTx/>
              <a:buChar char="-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4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4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4"/>
            </a:pPr>
            <a:endParaRPr lang="en-US" sz="2800" dirty="0">
              <a:solidFill>
                <a:srgbClr val="6A473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21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8510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Key Takeaways</a:t>
            </a:r>
          </a:p>
          <a:p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Influence</a:t>
            </a:r>
          </a:p>
          <a:p>
            <a:pPr marL="571500" indent="-571500">
              <a:buFont typeface="+mj-lt"/>
              <a:buAutoNum type="romanUcPeriod"/>
            </a:pPr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The actions of the kings influenced the actions of the people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Note the phrasing of 2 Kings 21:16; compare to Josiah’s influence (23:1-3)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We all have influence, especially those who are in positions of authority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How are we using our influence to positively or negatively                 impact others?</a:t>
            </a:r>
          </a:p>
          <a:p>
            <a:pPr marL="1371600" lvl="2" indent="-457200">
              <a:buFontTx/>
              <a:buChar char="-"/>
            </a:pPr>
            <a:endParaRPr lang="en-US" sz="32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endParaRPr lang="en-US" sz="7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2800" dirty="0">
              <a:solidFill>
                <a:srgbClr val="6A473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74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8510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Key Takeaways</a:t>
            </a:r>
          </a:p>
          <a:p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+mj-lt"/>
              <a:buAutoNum type="romanUcPeriod" startAt="2"/>
            </a:pPr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Restoration</a:t>
            </a:r>
          </a:p>
          <a:p>
            <a:pPr marL="571500" indent="-571500">
              <a:buFont typeface="+mj-lt"/>
              <a:buAutoNum type="romanUcPeriod" startAt="2"/>
            </a:pPr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Two requirements: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428750" lvl="2" indent="-514350">
              <a:buAutoNum type="arabicParenR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A recognition that God’s Word is holy and authoritative (2 Kgs. 22:11-13)</a:t>
            </a:r>
          </a:p>
          <a:p>
            <a:pPr marL="1428750" lvl="2" indent="-514350">
              <a:buAutoNum type="arabicParenR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428750" lvl="2" indent="-514350">
              <a:buAutoNum type="arabicParenR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A humble heart (2 Kgs. 22:18b-20)</a:t>
            </a:r>
          </a:p>
          <a:p>
            <a:pPr marL="1428750" lvl="2" indent="-514350">
              <a:buAutoNum type="arabicParenR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A recognition of God’s authority that lacks humility will not lead to restoration!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428750" lvl="2" indent="-514350">
              <a:buAutoNum type="arabicParenR"/>
            </a:pPr>
            <a:endParaRPr lang="en-US" sz="32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endParaRPr lang="en-US" sz="7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2800" dirty="0">
              <a:solidFill>
                <a:srgbClr val="6A473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85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Key Takeaways</a:t>
            </a:r>
          </a:p>
          <a:p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+mj-lt"/>
              <a:buAutoNum type="romanUcPeriod" startAt="2"/>
            </a:pPr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God is Patient and Longsuffering</a:t>
            </a:r>
          </a:p>
          <a:p>
            <a:pPr marL="571500" indent="-571500">
              <a:buFont typeface="+mj-lt"/>
              <a:buAutoNum type="romanUcPeriod" startAt="2"/>
            </a:pPr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Kings records around 400 years of God patiently warning and waiting for the people to repent.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This is who God is (2 Peter 3:9)!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There will come a point will God will render His righteous judgement (Rev. 21:8)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428750" lvl="2" indent="-514350">
              <a:buAutoNum type="arabicParenR"/>
            </a:pPr>
            <a:endParaRPr lang="en-US" sz="32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endParaRPr lang="en-US" sz="7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endParaRPr lang="en-US" sz="2800" dirty="0">
              <a:solidFill>
                <a:srgbClr val="6A473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38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5389E1-E4BA-B2DE-5401-6CC23F9AA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3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A4732"/>
                </a:solidFill>
                <a:latin typeface="Georgia" panose="02040502050405020303" pitchFamily="18" charset="0"/>
              </a:rPr>
              <a:t>About the Book</a:t>
            </a:r>
          </a:p>
          <a:p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One book in the Hebrew Bible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“1 &amp; 2 Kings” in modern English translations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“3-4 Reigns” in the LXX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6A473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8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A4732"/>
                </a:solidFill>
                <a:latin typeface="Georgia" panose="02040502050405020303" pitchFamily="18" charset="0"/>
              </a:rPr>
              <a:t>About the Book</a:t>
            </a:r>
          </a:p>
          <a:p>
            <a:pPr lvl="1"/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Part of the Prophets (Nevi’im) in the Hebrew Bible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Tells of several prophets and focuses on the work of Elijah and Elisha                   (1 Kgs. 17 – 2 Kgs. 13)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Grouped with the historical books in English translations (Joshua-Esther)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6A473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A4732"/>
                </a:solidFill>
                <a:latin typeface="Georgia" panose="02040502050405020303" pitchFamily="18" charset="0"/>
              </a:rPr>
              <a:t>About the Book</a:t>
            </a:r>
          </a:p>
          <a:p>
            <a:pPr lvl="1"/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Covers over 400 years of history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Begins toward the end of David’s reign (around 970BC) and ends with the release of Jehoiachin from prison in Babylonian captivity (562-561BC)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6A4732"/>
                </a:solidFill>
                <a:latin typeface="Georgia" panose="02040502050405020303" pitchFamily="18" charset="0"/>
              </a:rPr>
              <a:t>Records the history of the Israel and Judah’s kings with an emphasis on their devotion/lack of devotion to God. </a:t>
            </a:r>
          </a:p>
        </p:txBody>
      </p:sp>
    </p:spTree>
    <p:extLst>
      <p:ext uri="{BB962C8B-B14F-4D97-AF65-F5344CB8AC3E}">
        <p14:creationId xmlns:p14="http://schemas.microsoft.com/office/powerpoint/2010/main" val="195810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Structure</a:t>
            </a:r>
          </a:p>
          <a:p>
            <a:endParaRPr lang="en-US" sz="7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The final days of David and the reign of Solomon </a:t>
            </a: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(1 Kings 1-11 )</a:t>
            </a:r>
          </a:p>
          <a:p>
            <a:pPr marL="857250" indent="-857250">
              <a:buFont typeface="+mj-lt"/>
              <a:buAutoNum type="romanUcPeriod"/>
            </a:pPr>
            <a:endParaRPr lang="en-US" sz="7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The kingdom divided </a:t>
            </a: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(1 Kings 12-16 )</a:t>
            </a:r>
          </a:p>
          <a:p>
            <a:pPr marL="857250" indent="-857250">
              <a:buFont typeface="+mj-lt"/>
              <a:buAutoNum type="romanUcPeriod"/>
            </a:pPr>
            <a:endParaRPr lang="en-US" sz="7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The prophetic ministry of Elijah and Elisha </a:t>
            </a: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(1 Kings 17 - 2 Kings 13 )</a:t>
            </a:r>
          </a:p>
          <a:p>
            <a:pPr marL="857250" indent="-857250">
              <a:buFont typeface="+mj-lt"/>
              <a:buAutoNum type="romanUcPeriod"/>
            </a:pPr>
            <a:endParaRPr lang="en-US" sz="7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Israel taken into Assyrian Captivity  </a:t>
            </a: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(2 Kings 17)</a:t>
            </a:r>
          </a:p>
          <a:p>
            <a:pPr marL="857250" indent="-857250">
              <a:buFont typeface="+mj-lt"/>
              <a:buAutoNum type="romanUcPeriod"/>
            </a:pPr>
            <a:endParaRPr lang="en-US" sz="7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The final kings and Judah taken into Babylonian captivity </a:t>
            </a: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(2 Kings 18-25)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18B8BE-0C33-FE1C-FE91-1CE54CF93629}"/>
              </a:ext>
            </a:extLst>
          </p:cNvPr>
          <p:cNvSpPr txBox="1"/>
          <p:nvPr/>
        </p:nvSpPr>
        <p:spPr>
          <a:xfrm>
            <a:off x="428625" y="6011614"/>
            <a:ext cx="5938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6A4732"/>
                </a:solidFill>
                <a:latin typeface="Georgia" panose="02040502050405020303" pitchFamily="18" charset="0"/>
              </a:rPr>
              <a:t>Adapted from </a:t>
            </a:r>
            <a:r>
              <a:rPr lang="en-US" i="1" dirty="0">
                <a:solidFill>
                  <a:srgbClr val="6A4732"/>
                </a:solidFill>
                <a:latin typeface="Georgia" panose="02040502050405020303" pitchFamily="18" charset="0"/>
              </a:rPr>
              <a:t>The Bible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7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Key Themes</a:t>
            </a:r>
          </a:p>
          <a:p>
            <a:endParaRPr lang="en-US" sz="7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The Temple</a:t>
            </a:r>
          </a:p>
          <a:p>
            <a:pPr marL="857250" indent="-857250">
              <a:buFont typeface="+mj-lt"/>
              <a:buAutoNum type="romanUcPeriod"/>
            </a:pPr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God did not permit David, but Solomon to build the temple (2 Sam. 7:12-13)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The temple was the focal point of spiritual activity.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Represented God’s dwelling and desire to be with His people.  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Temple reaches back to the garden and forward to Christ and His church.</a:t>
            </a: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5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Key Themes</a:t>
            </a:r>
          </a:p>
          <a:p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2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Failure in Leadership</a:t>
            </a:r>
          </a:p>
          <a:p>
            <a:pPr marL="857250" indent="-857250">
              <a:buFont typeface="+mj-lt"/>
              <a:buAutoNum type="romanUcPeriod" startAt="2"/>
            </a:pPr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Israel had ZERO good kings, Judah had four.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The tone set by the leadership permeated the nation.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God had promised a Messianic King, none of these were Him.  </a:t>
            </a:r>
          </a:p>
          <a:p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2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2"/>
            </a:pPr>
            <a:endParaRPr lang="en-US" sz="2800" dirty="0">
              <a:solidFill>
                <a:srgbClr val="6A473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6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Key Themes</a:t>
            </a:r>
          </a:p>
          <a:p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3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Revival </a:t>
            </a:r>
          </a:p>
          <a:p>
            <a:pPr marL="857250" indent="-857250">
              <a:buFont typeface="+mj-lt"/>
              <a:buAutoNum type="romanUcPeriod" startAt="3"/>
            </a:pPr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Josiah recognized the nations failures and initiated sweeping religious reforms.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A bright spot in an otherwise dark time of Israel’s history.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Sadly, the zeal was short-lived. </a:t>
            </a:r>
          </a:p>
          <a:p>
            <a:pPr marL="914400" lvl="1" indent="-457200">
              <a:buFontTx/>
              <a:buChar char="-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3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3"/>
            </a:pPr>
            <a:endParaRPr lang="en-US" sz="2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3"/>
            </a:pPr>
            <a:endParaRPr lang="en-US" sz="2800" dirty="0">
              <a:solidFill>
                <a:srgbClr val="6A473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3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FEDEF3-27B3-BB7B-D6F5-44A243349EAB}"/>
              </a:ext>
            </a:extLst>
          </p:cNvPr>
          <p:cNvSpPr txBox="1"/>
          <p:nvPr/>
        </p:nvSpPr>
        <p:spPr>
          <a:xfrm>
            <a:off x="428625" y="342900"/>
            <a:ext cx="84391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6A4732"/>
                </a:solidFill>
                <a:latin typeface="Georgia" panose="02040502050405020303" pitchFamily="18" charset="0"/>
              </a:rPr>
              <a:t>Key Themes</a:t>
            </a:r>
          </a:p>
          <a:p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857250" indent="-857250">
              <a:buFont typeface="+mj-lt"/>
              <a:buAutoNum type="romanUcPeriod" startAt="4"/>
            </a:pPr>
            <a:r>
              <a:rPr lang="en-US" sz="2800" b="1" dirty="0">
                <a:solidFill>
                  <a:srgbClr val="6A4732"/>
                </a:solidFill>
                <a:latin typeface="Georgia" panose="02040502050405020303" pitchFamily="18" charset="0"/>
              </a:rPr>
              <a:t>Judgement</a:t>
            </a:r>
          </a:p>
          <a:p>
            <a:pPr marL="857250" indent="-857250">
              <a:buFont typeface="+mj-lt"/>
              <a:buAutoNum type="romanUcPeriod" startAt="4"/>
            </a:pPr>
            <a:endParaRPr lang="en-US" sz="800" b="1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God had been patient, waiting for repentance, but the actions of the people led to greater punishment.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As a result of Israel and Judah’s sins, both kingdoms we taken captive by opposing nations.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Israel into Assyrian captivity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rgbClr val="6A4732"/>
              </a:solidFill>
              <a:latin typeface="Georgia" panose="02040502050405020303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en-US" sz="2800" dirty="0">
                <a:solidFill>
                  <a:srgbClr val="6A4732"/>
                </a:solidFill>
                <a:latin typeface="Georgia" panose="02040502050405020303" pitchFamily="18" charset="0"/>
              </a:rPr>
              <a:t>Judah into Babylonian captivity</a:t>
            </a:r>
          </a:p>
        </p:txBody>
      </p:sp>
    </p:spTree>
    <p:extLst>
      <p:ext uri="{BB962C8B-B14F-4D97-AF65-F5344CB8AC3E}">
        <p14:creationId xmlns:p14="http://schemas.microsoft.com/office/powerpoint/2010/main" val="280649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5765</TotalTime>
  <Words>586</Words>
  <Application>Microsoft Office PowerPoint</Application>
  <PresentationFormat>On-screen Show (4:3)</PresentationFormat>
  <Paragraphs>133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2023-08-01T14:11:29Z</dcterms:created>
  <dcterms:modified xsi:type="dcterms:W3CDTF">2023-08-06T13:13:05Z</dcterms:modified>
</cp:coreProperties>
</file>