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3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5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3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4FD9-8450-45F5-AF59-2F15EB785A2F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F0EC-22C4-4740-8A54-64288552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EDF47-F3A3-205A-99CB-0571C879A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1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4" y="385010"/>
            <a:ext cx="79889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Lessons in Leadership</a:t>
            </a: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 startAt="2"/>
            </a:pPr>
            <a:r>
              <a:rPr lang="en-US" sz="3600" b="1" dirty="0">
                <a:latin typeface="Arial Narrow" panose="020B0606020202030204" pitchFamily="34" charset="0"/>
              </a:rPr>
              <a:t>Leaders Own Up</a:t>
            </a: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 startAt="2"/>
            </a:pPr>
            <a:r>
              <a:rPr lang="en-US" sz="3600" dirty="0">
                <a:latin typeface="Arial Narrow" panose="020B0606020202030204" pitchFamily="34" charset="0"/>
              </a:rPr>
              <a:t>Saul (1 Sam. 15)  </a:t>
            </a:r>
          </a:p>
          <a:p>
            <a:pPr marL="1657350" lvl="2" indent="-742950">
              <a:buFont typeface="+mj-lt"/>
              <a:buAutoNum type="alphaLcParenR" startAt="2"/>
            </a:pPr>
            <a:endParaRPr lang="en-US" sz="800" dirty="0">
              <a:latin typeface="Arial Narrow" panose="020B0606020202030204" pitchFamily="34" charset="0"/>
            </a:endParaRPr>
          </a:p>
          <a:p>
            <a:pPr marL="1943100" lvl="3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Failed to completely follow the Lord’s instructions.</a:t>
            </a:r>
          </a:p>
          <a:p>
            <a:pPr marL="1943100" lvl="3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1943100" lvl="3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Doubled-down on blaming the people for his actions. </a:t>
            </a:r>
          </a:p>
          <a:p>
            <a:pPr lvl="1"/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415088" y="2274838"/>
            <a:ext cx="8313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A failure to own up is seen as a lack of humility and an act of hypocrisy.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4" y="385010"/>
            <a:ext cx="79649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Lessons in Leadership</a:t>
            </a: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 startAt="2"/>
            </a:pPr>
            <a:r>
              <a:rPr lang="en-US" sz="3600" b="1" dirty="0">
                <a:latin typeface="Arial Narrow" panose="020B0606020202030204" pitchFamily="34" charset="0"/>
              </a:rPr>
              <a:t>Leaders Look Up </a:t>
            </a:r>
          </a:p>
          <a:p>
            <a:pPr marL="857250" indent="-857250">
              <a:buFont typeface="+mj-lt"/>
              <a:buAutoNum type="romanUcPeriod" startAt="2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r>
              <a:rPr lang="en-US" sz="3600" dirty="0">
                <a:latin typeface="Arial Narrow" panose="020B0606020202030204" pitchFamily="34" charset="0"/>
              </a:rPr>
              <a:t>David (1 Sam. 24) – Recognized that Saul was the </a:t>
            </a:r>
            <a:r>
              <a:rPr lang="en-US" sz="3600" i="1" dirty="0">
                <a:latin typeface="Arial Narrow" panose="020B0606020202030204" pitchFamily="34" charset="0"/>
              </a:rPr>
              <a:t>Lord’s </a:t>
            </a:r>
            <a:r>
              <a:rPr lang="en-US" sz="3600" dirty="0">
                <a:latin typeface="Arial Narrow" panose="020B0606020202030204" pitchFamily="34" charset="0"/>
              </a:rPr>
              <a:t>anointed  (v. 6, 10). </a:t>
            </a: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1943100" lvl="3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lvl="1"/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415088" y="2644170"/>
            <a:ext cx="831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Seeking God instead of self will impact a leader’s every decision.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4" y="385010"/>
            <a:ext cx="79649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Lessons in Leadership</a:t>
            </a: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 startAt="2"/>
            </a:pPr>
            <a:r>
              <a:rPr lang="en-US" sz="3600" b="1" dirty="0">
                <a:latin typeface="Arial Narrow" panose="020B0606020202030204" pitchFamily="34" charset="0"/>
              </a:rPr>
              <a:t>Leaders Look Up </a:t>
            </a:r>
          </a:p>
          <a:p>
            <a:pPr marL="857250" indent="-857250">
              <a:buFont typeface="+mj-lt"/>
              <a:buAutoNum type="romanUcPeriod" startAt="2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r>
              <a:rPr lang="en-US" sz="3600" dirty="0">
                <a:latin typeface="Arial Narrow" panose="020B0606020202030204" pitchFamily="34" charset="0"/>
              </a:rPr>
              <a:t>David (1 Sam. 24) – Recognized that Saul was the </a:t>
            </a:r>
            <a:r>
              <a:rPr lang="en-US" sz="3600" i="1" dirty="0">
                <a:latin typeface="Arial Narrow" panose="020B0606020202030204" pitchFamily="34" charset="0"/>
              </a:rPr>
              <a:t>Lord’s </a:t>
            </a:r>
            <a:r>
              <a:rPr lang="en-US" sz="3600" dirty="0">
                <a:latin typeface="Arial Narrow" panose="020B0606020202030204" pitchFamily="34" charset="0"/>
              </a:rPr>
              <a:t>anointed  (v. 6, 10). </a:t>
            </a: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r>
              <a:rPr lang="en-US" sz="3600" dirty="0">
                <a:latin typeface="Arial Narrow" panose="020B0606020202030204" pitchFamily="34" charset="0"/>
              </a:rPr>
              <a:t>Saul (1 Sam. 20) – His focus on David caused the world around him to crumble. </a:t>
            </a: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1943100" lvl="3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lvl="1"/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415088" y="2274838"/>
            <a:ext cx="8313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Self-centered leadership will destroy even the closest of relationships.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415088" y="2644170"/>
            <a:ext cx="831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This week, who will you lead and how will you lead them?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EDF47-F3A3-205A-99CB-0571C879A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4" y="505326"/>
            <a:ext cx="77483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1-2 Samuel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Covers the transition from the period of the judges to kings.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Three prominent figures: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b="1" dirty="0">
                <a:latin typeface="Arial Narrow" panose="020B0606020202030204" pitchFamily="34" charset="0"/>
              </a:rPr>
              <a:t>Samuel (prophet and last judge; anointed Israel’s first two kings)</a:t>
            </a:r>
          </a:p>
          <a:p>
            <a:pPr marL="1028700" lvl="1" indent="-571500">
              <a:buFontTx/>
              <a:buChar char="-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b="1" dirty="0">
                <a:latin typeface="Arial Narrow" panose="020B0606020202030204" pitchFamily="34" charset="0"/>
              </a:rPr>
              <a:t>Saul (1050-1010 BC)</a:t>
            </a:r>
          </a:p>
          <a:p>
            <a:pPr marL="1028700" lvl="1" indent="-571500">
              <a:buFontTx/>
              <a:buChar char="-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b="1" dirty="0">
                <a:latin typeface="Arial Narrow" panose="020B0606020202030204" pitchFamily="34" charset="0"/>
              </a:rPr>
              <a:t>David (1010-970 BC)</a:t>
            </a:r>
          </a:p>
        </p:txBody>
      </p:sp>
    </p:spTree>
    <p:extLst>
      <p:ext uri="{BB962C8B-B14F-4D97-AF65-F5344CB8AC3E}">
        <p14:creationId xmlns:p14="http://schemas.microsoft.com/office/powerpoint/2010/main" val="32583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3" y="385010"/>
            <a:ext cx="831382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Outline </a:t>
            </a: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r>
              <a:rPr lang="en-US" sz="3600" b="1" dirty="0">
                <a:latin typeface="Arial Narrow" panose="020B0606020202030204" pitchFamily="34" charset="0"/>
              </a:rPr>
              <a:t>1 Samuel</a:t>
            </a:r>
            <a:endParaRPr lang="en-US" sz="7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b="1" dirty="0">
                <a:latin typeface="Arial Narrow" panose="020B0606020202030204" pitchFamily="34" charset="0"/>
              </a:rPr>
              <a:t>The Story of Samuel (1:1–7:17)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>
                <a:latin typeface="Arial Narrow" panose="020B0606020202030204" pitchFamily="34" charset="0"/>
              </a:rPr>
              <a:t>Transition to the Monarchy (8:1–22)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>
                <a:latin typeface="Arial Narrow" panose="020B0606020202030204" pitchFamily="34" charset="0"/>
              </a:rPr>
              <a:t>The Story of Saul (9:1–15:35)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>
                <a:latin typeface="Arial Narrow" panose="020B0606020202030204" pitchFamily="34" charset="0"/>
              </a:rPr>
              <a:t>The Story of Saul and David (16:1–31:13)</a:t>
            </a:r>
          </a:p>
          <a:p>
            <a:endParaRPr lang="en-US" sz="1400" b="1" dirty="0">
              <a:latin typeface="Arial Narrow" panose="020B0606020202030204" pitchFamily="34" charset="0"/>
            </a:endParaRPr>
          </a:p>
          <a:p>
            <a:r>
              <a:rPr lang="en-US" sz="3600" b="1" dirty="0">
                <a:latin typeface="Arial Narrow" panose="020B0606020202030204" pitchFamily="34" charset="0"/>
              </a:rPr>
              <a:t>2 Samuel 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Arial Narrow" panose="020B0606020202030204" pitchFamily="34" charset="0"/>
              </a:rPr>
              <a:t>Story of King David (1:1–20:26)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Arial Narrow" panose="020B0606020202030204" pitchFamily="34" charset="0"/>
              </a:rPr>
              <a:t>Epilogue (21:1–24:25)</a:t>
            </a:r>
          </a:p>
          <a:p>
            <a:r>
              <a:rPr lang="en-US" sz="3600" b="1" dirty="0">
                <a:latin typeface="Arial Narrow" panose="020B0606020202030204" pitchFamily="34" charset="0"/>
              </a:rPr>
              <a:t>										    </a:t>
            </a:r>
            <a:r>
              <a:rPr lang="en-US" b="1" i="1" dirty="0">
                <a:latin typeface="Arial Narrow" panose="020B0606020202030204" pitchFamily="34" charset="0"/>
              </a:rPr>
              <a:t>From the ESV Global Study Bible</a:t>
            </a:r>
            <a:endParaRPr lang="en-US" sz="3600" b="1" i="1" dirty="0">
              <a:latin typeface="Arial Narrow" panose="020B0606020202030204" pitchFamily="34" charset="0"/>
            </a:endParaRPr>
          </a:p>
          <a:p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3" y="385010"/>
            <a:ext cx="83138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Books of Contrast</a:t>
            </a:r>
          </a:p>
          <a:p>
            <a:endParaRPr lang="en-US" sz="4400" b="1" dirty="0">
              <a:latin typeface="Arial Narrow" panose="020B0606020202030204" pitchFamily="34" charset="0"/>
            </a:endParaRP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Meekness --- Arrogance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Spiritual growth --- Spiritual decay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Godly leadership --- Selfish leadership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415088" y="2705725"/>
            <a:ext cx="8313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Narrow" panose="020B0606020202030204" pitchFamily="34" charset="0"/>
              </a:rPr>
              <a:t>We are all leaders because we all have influence. 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7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3" y="385010"/>
            <a:ext cx="83138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Lessons in Leadership</a:t>
            </a: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Arial Narrow" panose="020B0606020202030204" pitchFamily="34" charset="0"/>
              </a:rPr>
              <a:t>Leaders Step Up (1 Sam. 17)</a:t>
            </a:r>
          </a:p>
          <a:p>
            <a:pPr marL="857250" indent="-857250">
              <a:buFont typeface="+mj-lt"/>
              <a:buAutoNum type="romanUcPeriod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r>
              <a:rPr lang="en-US" sz="3600" dirty="0">
                <a:latin typeface="Arial Narrow" panose="020B0606020202030204" pitchFamily="34" charset="0"/>
              </a:rPr>
              <a:t>David – despite the opposition (1 Sam. 17:28, 33, 43, 44), he rose to the challenge at hand. </a:t>
            </a: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r>
              <a:rPr lang="en-US" sz="3600" dirty="0">
                <a:latin typeface="Arial Narrow" panose="020B0606020202030204" pitchFamily="34" charset="0"/>
              </a:rPr>
              <a:t>Saul – as leader of the people, he fostered a tone of fear among his troops (1 Sam. 17:11)</a:t>
            </a:r>
          </a:p>
          <a:p>
            <a:pPr lvl="1"/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415088" y="2705725"/>
            <a:ext cx="8313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Leaders set the tone!</a:t>
            </a:r>
            <a:endParaRPr lang="en-US" sz="4000" dirty="0">
              <a:latin typeface="Arial Narrow" panose="020B0606020202030204" pitchFamily="34" charset="0"/>
            </a:endParaRPr>
          </a:p>
          <a:p>
            <a:pPr lvl="1"/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565483" y="385010"/>
            <a:ext cx="83138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Lessons in Leadership</a:t>
            </a: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 startAt="2"/>
            </a:pPr>
            <a:r>
              <a:rPr lang="en-US" sz="3600" b="1" dirty="0">
                <a:latin typeface="Arial Narrow" panose="020B0606020202030204" pitchFamily="34" charset="0"/>
              </a:rPr>
              <a:t>Leaders Own Up (1 Sam. 22)</a:t>
            </a:r>
          </a:p>
          <a:p>
            <a:pPr marL="857250" indent="-857250">
              <a:buFont typeface="+mj-lt"/>
              <a:buAutoNum type="romanUcPeriod" startAt="2"/>
            </a:pPr>
            <a:endParaRPr lang="en-US" sz="800" b="1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r>
              <a:rPr lang="en-US" sz="3600" dirty="0">
                <a:latin typeface="Arial Narrow" panose="020B0606020202030204" pitchFamily="34" charset="0"/>
              </a:rPr>
              <a:t>David – Acknowledged his actions led to the death of many. </a:t>
            </a: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1943100" lvl="3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Similar attitude in 2 Sam. 12:13; 24:10</a:t>
            </a:r>
          </a:p>
          <a:p>
            <a:pPr marL="1943100" lvl="3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1657350" lvl="2" indent="-742950">
              <a:buFont typeface="+mj-lt"/>
              <a:buAutoNum type="alphaLcParenR"/>
            </a:pPr>
            <a:endParaRPr lang="en-US" sz="800" dirty="0">
              <a:latin typeface="Arial Narrow" panose="020B0606020202030204" pitchFamily="34" charset="0"/>
            </a:endParaRPr>
          </a:p>
          <a:p>
            <a:pPr lvl="1"/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3F4D-5BCB-BE3C-D6DD-9660B839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5" r="5605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14040-F957-1CFB-22E1-24A23AFEB766}"/>
              </a:ext>
            </a:extLst>
          </p:cNvPr>
          <p:cNvSpPr txBox="1"/>
          <p:nvPr/>
        </p:nvSpPr>
        <p:spPr>
          <a:xfrm>
            <a:off x="415088" y="2477125"/>
            <a:ext cx="83138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Leaders are humble enough to say, “I messed up.”</a:t>
            </a:r>
            <a:endParaRPr lang="en-US" sz="4000" dirty="0">
              <a:latin typeface="Arial Narrow" panose="020B0606020202030204" pitchFamily="34" charset="0"/>
            </a:endParaRPr>
          </a:p>
          <a:p>
            <a:pPr lvl="1"/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259</TotalTime>
  <Words>400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2023-06-26T12:14:33Z</dcterms:created>
  <dcterms:modified xsi:type="dcterms:W3CDTF">2023-07-02T13:10:27Z</dcterms:modified>
</cp:coreProperties>
</file>