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" r:id="rId2"/>
    <p:sldId id="257" r:id="rId3"/>
    <p:sldId id="258" r:id="rId4"/>
    <p:sldId id="262" r:id="rId5"/>
    <p:sldId id="263" r:id="rId6"/>
    <p:sldId id="260" r:id="rId7"/>
    <p:sldId id="259" r:id="rId8"/>
    <p:sldId id="261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B40"/>
    <a:srgbClr val="709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013" autoAdjust="0"/>
  </p:normalViewPr>
  <p:slideViewPr>
    <p:cSldViewPr snapToGrid="0">
      <p:cViewPr varScale="1">
        <p:scale>
          <a:sx n="47" d="100"/>
          <a:sy n="47" d="100"/>
        </p:scale>
        <p:origin x="18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15FFF-6740-4320-8914-472CFF2C6633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EF00C-7913-4A84-B2EB-AF778EAE4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6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EF00C-7913-4A84-B2EB-AF778EAE47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9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EF00C-7913-4A84-B2EB-AF778EAE47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5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EF00C-7913-4A84-B2EB-AF778EAE47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2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EF00C-7913-4A84-B2EB-AF778EAE47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6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EF00C-7913-4A84-B2EB-AF778EAE47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EF00C-7913-4A84-B2EB-AF778EAE47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5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5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8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6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8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0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6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1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8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F4C0-6902-4205-B582-27B7D4F7F7F7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3DBE-2B48-4E95-B90B-C77A0E7A2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964A5-8F33-BC15-0223-94FB1620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2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85E-6B45-3F10-25EC-E297A3A1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8926-18F1-6B75-64D9-BAEA8400BBD3}"/>
              </a:ext>
            </a:extLst>
          </p:cNvPr>
          <p:cNvSpPr txBox="1"/>
          <p:nvPr/>
        </p:nvSpPr>
        <p:spPr>
          <a:xfrm>
            <a:off x="442912" y="2767280"/>
            <a:ext cx="8258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what areas can we improve in showing honor to our parents?</a:t>
            </a:r>
            <a:endParaRPr lang="en-US" sz="32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964A5-8F33-BC15-0223-94FB1620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85E-6B45-3F10-25EC-E297A3A1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8926-18F1-6B75-64D9-BAEA8400BBD3}"/>
              </a:ext>
            </a:extLst>
          </p:cNvPr>
          <p:cNvSpPr txBox="1"/>
          <p:nvPr/>
        </p:nvSpPr>
        <p:spPr>
          <a:xfrm>
            <a:off x="476250" y="438150"/>
            <a:ext cx="84201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6:1-3;   						            </a:t>
            </a: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cf. Ex. 20:12; Deut. 5:16</a:t>
            </a:r>
          </a:p>
          <a:p>
            <a:endParaRPr lang="en-US" sz="12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aseline="300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Children, obey your parents in the Lord, for this is right. </a:t>
            </a:r>
            <a:r>
              <a:rPr lang="en-US" sz="4000" baseline="300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“Honor your father and mother” (this is the first commandment with a promise), </a:t>
            </a:r>
            <a:r>
              <a:rPr lang="en-US" sz="4000" baseline="300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“that it may go well with you and that you may live long in the land.” </a:t>
            </a:r>
          </a:p>
          <a:p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85E-6B45-3F10-25EC-E297A3A1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8926-18F1-6B75-64D9-BAEA8400BBD3}"/>
              </a:ext>
            </a:extLst>
          </p:cNvPr>
          <p:cNvSpPr txBox="1"/>
          <p:nvPr/>
        </p:nvSpPr>
        <p:spPr>
          <a:xfrm>
            <a:off x="323850" y="314325"/>
            <a:ext cx="825817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Significance of Honor</a:t>
            </a:r>
          </a:p>
          <a:p>
            <a:endParaRPr lang="en-US" sz="8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Weighty Command</a:t>
            </a:r>
          </a:p>
          <a:p>
            <a:pPr marL="857250" indent="-857250">
              <a:buFont typeface="+mj-lt"/>
              <a:buAutoNum type="romanUcPeriod"/>
            </a:pPr>
            <a:endParaRPr lang="en-US" sz="8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 (Heb. kabad; cf. Ex. 20:12) is often associated with matters of significance (weighty matters)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something to be taken lightly! 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the consequences for </a:t>
            </a:r>
            <a:r>
              <a:rPr lang="en-US" sz="3200" i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honoring in Ex. 21:15, 17; Lev. 20:9; Deut. 21:18-21</a:t>
            </a:r>
          </a:p>
          <a:p>
            <a:pPr lvl="1"/>
            <a:endParaRPr lang="en-US" sz="40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40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40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85E-6B45-3F10-25EC-E297A3A1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8926-18F1-6B75-64D9-BAEA8400BBD3}"/>
              </a:ext>
            </a:extLst>
          </p:cNvPr>
          <p:cNvSpPr txBox="1"/>
          <p:nvPr/>
        </p:nvSpPr>
        <p:spPr>
          <a:xfrm>
            <a:off x="323850" y="314325"/>
            <a:ext cx="8258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Significance of Honor</a:t>
            </a:r>
          </a:p>
          <a:p>
            <a:endParaRPr lang="en-US" sz="8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 startAt="2"/>
            </a:pPr>
            <a:r>
              <a:rPr lang="en-US" sz="32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Universal Command</a:t>
            </a:r>
          </a:p>
          <a:p>
            <a:pPr marL="857250" indent="-857250">
              <a:buFont typeface="+mj-lt"/>
              <a:buAutoNum type="romanUcPeriod" startAt="2"/>
            </a:pPr>
            <a:endParaRPr lang="en-US" sz="8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Not, “Honor if you think your parents are worthy of it.”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honored Saul because he recognized Saul’s God-given authority (1 Sam. 22:8).</a:t>
            </a:r>
            <a:endParaRPr lang="en-US" sz="40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40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85E-6B45-3F10-25EC-E297A3A1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8926-18F1-6B75-64D9-BAEA8400BBD3}"/>
              </a:ext>
            </a:extLst>
          </p:cNvPr>
          <p:cNvSpPr txBox="1"/>
          <p:nvPr/>
        </p:nvSpPr>
        <p:spPr>
          <a:xfrm>
            <a:off x="323850" y="314325"/>
            <a:ext cx="82581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Significance of Honor</a:t>
            </a:r>
          </a:p>
          <a:p>
            <a:endParaRPr lang="en-US" sz="8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+mj-lt"/>
              <a:buAutoNum type="romanUcPeriod" startAt="3"/>
            </a:pPr>
            <a:r>
              <a:rPr lang="en-US" sz="32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Command with a Promise</a:t>
            </a:r>
          </a:p>
          <a:p>
            <a:pPr marL="857250" indent="-857250">
              <a:buFont typeface="+mj-lt"/>
              <a:buAutoNum type="romanUcPeriod" startAt="3"/>
            </a:pPr>
            <a:endParaRPr lang="en-US" sz="8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 it may go well with you and that you may live long in the land” (Eph. 6:3; cf. Ex. 20:12; Deut. 5:16)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Honoring enhances: </a:t>
            </a:r>
          </a:p>
          <a:p>
            <a:pPr marL="1485900" lvl="2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one’s life</a:t>
            </a:r>
          </a:p>
          <a:p>
            <a:pPr marL="1485900" lvl="2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one’s family</a:t>
            </a:r>
          </a:p>
          <a:p>
            <a:pPr marL="1485900" lvl="2" indent="-5715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society </a:t>
            </a:r>
          </a:p>
          <a:p>
            <a:pPr marL="1028700" lvl="1" indent="-571500">
              <a:buFontTx/>
              <a:buChar char="-"/>
            </a:pPr>
            <a:endParaRPr lang="en-US" sz="32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85E-6B45-3F10-25EC-E297A3A1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8926-18F1-6B75-64D9-BAEA8400BBD3}"/>
              </a:ext>
            </a:extLst>
          </p:cNvPr>
          <p:cNvSpPr txBox="1"/>
          <p:nvPr/>
        </p:nvSpPr>
        <p:spPr>
          <a:xfrm>
            <a:off x="323850" y="314325"/>
            <a:ext cx="82581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Honoring in Our Younger Years</a:t>
            </a:r>
          </a:p>
          <a:p>
            <a:endParaRPr lang="en-US" sz="8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Obedience (Eph. 6:1)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attitude of Jesus (Lk. 2:51)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 startAt="2"/>
            </a:pPr>
            <a:r>
              <a:rPr lang="en-US" sz="32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(Pr. 16:24; 21:23; Js. 1:19)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Tone oftentimes communicates more than the spoken words.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best speech is no speech   (Pr. 10:19; 17:27)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talk about our parents to others? </a:t>
            </a: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85E-6B45-3F10-25EC-E297A3A1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8926-18F1-6B75-64D9-BAEA8400BBD3}"/>
              </a:ext>
            </a:extLst>
          </p:cNvPr>
          <p:cNvSpPr txBox="1"/>
          <p:nvPr/>
        </p:nvSpPr>
        <p:spPr>
          <a:xfrm>
            <a:off x="323850" y="314325"/>
            <a:ext cx="82581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Honoring in the Transitional Years</a:t>
            </a:r>
          </a:p>
          <a:p>
            <a:endParaRPr lang="en-US" sz="8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Honor through Life’s Changes 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increase of independence does not warrant a decrease in honor.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that their house is THEIR house.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with Appreciation (Pr. 4; 5:1; 12:15; 18:2; 19:27)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have faced many of the same challenges. 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instruct because they care (Pr. 4)</a:t>
            </a: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85E-6B45-3F10-25EC-E297A3A1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8926-18F1-6B75-64D9-BAEA8400BBD3}"/>
              </a:ext>
            </a:extLst>
          </p:cNvPr>
          <p:cNvSpPr txBox="1"/>
          <p:nvPr/>
        </p:nvSpPr>
        <p:spPr>
          <a:xfrm>
            <a:off x="323850" y="314325"/>
            <a:ext cx="82581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Honoring into Adulthood</a:t>
            </a:r>
          </a:p>
          <a:p>
            <a:endParaRPr lang="en-US" sz="800" b="1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there for them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them know they haven’t been forgotten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gestures are greatly appreciated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for them 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Financially, if needed/possible (Mk. 7:9-13; 1 Tim. 5:4)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and emotional necessities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willing to do for them what they   have done for us. </a:t>
            </a:r>
          </a:p>
        </p:txBody>
      </p:sp>
    </p:spTree>
    <p:extLst>
      <p:ext uri="{BB962C8B-B14F-4D97-AF65-F5344CB8AC3E}">
        <p14:creationId xmlns:p14="http://schemas.microsoft.com/office/powerpoint/2010/main" val="42747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85E-6B45-3F10-25EC-E297A3A1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8926-18F1-6B75-64D9-BAEA8400BBD3}"/>
              </a:ext>
            </a:extLst>
          </p:cNvPr>
          <p:cNvSpPr txBox="1"/>
          <p:nvPr/>
        </p:nvSpPr>
        <p:spPr>
          <a:xfrm>
            <a:off x="442912" y="2767280"/>
            <a:ext cx="8258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F5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honor our parents is a reflection of how we honor God. </a:t>
            </a:r>
            <a:endParaRPr lang="en-US" sz="3200" dirty="0">
              <a:solidFill>
                <a:srgbClr val="7F5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3955</TotalTime>
  <Words>434</Words>
  <Application>Microsoft Office PowerPoint</Application>
  <PresentationFormat>On-screen Show (4:3)</PresentationFormat>
  <Paragraphs>78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2023-07-17T14:41:18Z</dcterms:created>
  <dcterms:modified xsi:type="dcterms:W3CDTF">2023-07-23T13:14:20Z</dcterms:modified>
</cp:coreProperties>
</file>