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1" r:id="rId6"/>
    <p:sldId id="262" r:id="rId7"/>
    <p:sldId id="263" r:id="rId8"/>
    <p:sldId id="266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4EBF-36F2-45E6-8654-35667A88FCBD}" type="datetimeFigureOut">
              <a:rPr lang="en-US" smtClean="0"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83CE-7F0C-4D98-9B75-E560596C85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983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4EBF-36F2-45E6-8654-35667A88FCBD}" type="datetimeFigureOut">
              <a:rPr lang="en-US" smtClean="0"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83CE-7F0C-4D98-9B75-E560596C85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827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4EBF-36F2-45E6-8654-35667A88FCBD}" type="datetimeFigureOut">
              <a:rPr lang="en-US" smtClean="0"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83CE-7F0C-4D98-9B75-E560596C85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71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4EBF-36F2-45E6-8654-35667A88FCBD}" type="datetimeFigureOut">
              <a:rPr lang="en-US" smtClean="0"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83CE-7F0C-4D98-9B75-E560596C85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087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4EBF-36F2-45E6-8654-35667A88FCBD}" type="datetimeFigureOut">
              <a:rPr lang="en-US" smtClean="0"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83CE-7F0C-4D98-9B75-E560596C85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729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4EBF-36F2-45E6-8654-35667A88FCBD}" type="datetimeFigureOut">
              <a:rPr lang="en-US" smtClean="0"/>
              <a:t>6/11/2023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83CE-7F0C-4D98-9B75-E560596C85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86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4EBF-36F2-45E6-8654-35667A88FCBD}" type="datetimeFigureOut">
              <a:rPr lang="en-US" smtClean="0"/>
              <a:t>6/11/2023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83CE-7F0C-4D98-9B75-E560596C85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11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4EBF-36F2-45E6-8654-35667A88FCBD}" type="datetimeFigureOut">
              <a:rPr lang="en-US" smtClean="0"/>
              <a:t>6/11/2023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83CE-7F0C-4D98-9B75-E560596C85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12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4EBF-36F2-45E6-8654-35667A88FCBD}" type="datetimeFigureOut">
              <a:rPr lang="en-US" smtClean="0"/>
              <a:t>6/11/2023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83CE-7F0C-4D98-9B75-E560596C85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737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4EBF-36F2-45E6-8654-35667A88FCBD}" type="datetimeFigureOut">
              <a:rPr lang="en-US" smtClean="0"/>
              <a:t>6/11/2023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83CE-7F0C-4D98-9B75-E560596C85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87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4EBF-36F2-45E6-8654-35667A88FCBD}" type="datetimeFigureOut">
              <a:rPr lang="en-US" smtClean="0"/>
              <a:t>6/11/2023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83CE-7F0C-4D98-9B75-E560596C85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7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34EBF-36F2-45E6-8654-35667A88FCBD}" type="datetimeFigureOut">
              <a:rPr lang="en-US" smtClean="0"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883CE-7F0C-4D98-9B75-E560596C85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54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A0A522-4166-1CC9-7D7F-8410814DB8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23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61BC20-4800-10BE-D720-1263EBE27C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C61F124-3482-D3CF-937F-BC18DB7769B8}"/>
              </a:ext>
            </a:extLst>
          </p:cNvPr>
          <p:cNvSpPr/>
          <p:nvPr/>
        </p:nvSpPr>
        <p:spPr>
          <a:xfrm>
            <a:off x="0" y="7374"/>
            <a:ext cx="9144000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095FD2-103D-EBAB-AAB1-130F2CAC5ED6}"/>
              </a:ext>
            </a:extLst>
          </p:cNvPr>
          <p:cNvSpPr txBox="1"/>
          <p:nvPr/>
        </p:nvSpPr>
        <p:spPr>
          <a:xfrm>
            <a:off x="567037" y="854536"/>
            <a:ext cx="80099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21 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Then Peter came up and said to him, “Lord, how often will my brother sin against me, and I forgive him? As many as seven times?” </a:t>
            </a:r>
            <a:endParaRPr lang="en-US" sz="3600" dirty="0">
              <a:latin typeface="Arial Narrow" panose="020B0606020202030204" pitchFamily="34" charset="0"/>
              <a:cs typeface="Aharoni" panose="02010803020104030203" pitchFamily="2" charset="-79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742AAA-472B-8191-DF59-A26894664F86}"/>
              </a:ext>
            </a:extLst>
          </p:cNvPr>
          <p:cNvSpPr txBox="1"/>
          <p:nvPr/>
        </p:nvSpPr>
        <p:spPr>
          <a:xfrm>
            <a:off x="567037" y="2478193"/>
            <a:ext cx="80099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22</a:t>
            </a:r>
            <a:r>
              <a:rPr lang="en-US" sz="3600" dirty="0"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Jesus said to him, “I do not say to you seven times, but seventy-seven times.”</a:t>
            </a:r>
            <a:endParaRPr lang="en-US" sz="3600" dirty="0">
              <a:latin typeface="Arial Narrow" panose="020B0606020202030204" pitchFamily="34" charset="0"/>
              <a:cs typeface="Aharoni" panose="02010803020104030203" pitchFamily="2" charset="-79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0168FF-F6D2-B245-5879-1BDAC7085C70}"/>
              </a:ext>
            </a:extLst>
          </p:cNvPr>
          <p:cNvSpPr txBox="1"/>
          <p:nvPr/>
        </p:nvSpPr>
        <p:spPr>
          <a:xfrm>
            <a:off x="945579" y="4379807"/>
            <a:ext cx="725284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“Mercy is a quality, not a quantity.” </a:t>
            </a:r>
          </a:p>
          <a:p>
            <a:pPr algn="ctr"/>
            <a:endParaRPr lang="en-US" sz="600" b="1" dirty="0">
              <a:latin typeface="Arial Narrow" panose="020B0606020202030204" pitchFamily="34" charset="0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algn="ctr"/>
            <a:r>
              <a:rPr lang="en-US" sz="2000" dirty="0"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Paul Earnhardt, </a:t>
            </a:r>
            <a:r>
              <a:rPr lang="en-US" sz="2000" i="1" dirty="0"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Glimpses of Eternity</a:t>
            </a:r>
            <a:endParaRPr lang="en-US" sz="2000" i="1" dirty="0">
              <a:latin typeface="Arial Narrow" panose="020B060602020203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8841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61BC20-4800-10BE-D720-1263EBE27C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C61F124-3482-D3CF-937F-BC18DB7769B8}"/>
              </a:ext>
            </a:extLst>
          </p:cNvPr>
          <p:cNvSpPr/>
          <p:nvPr/>
        </p:nvSpPr>
        <p:spPr>
          <a:xfrm>
            <a:off x="0" y="7374"/>
            <a:ext cx="9144000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BEE015-EDD4-BE2F-C229-06695C000EEC}"/>
              </a:ext>
            </a:extLst>
          </p:cNvPr>
          <p:cNvSpPr txBox="1"/>
          <p:nvPr/>
        </p:nvSpPr>
        <p:spPr>
          <a:xfrm>
            <a:off x="586701" y="888233"/>
            <a:ext cx="797059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kern="100" baseline="30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23 </a:t>
            </a:r>
            <a:r>
              <a:rPr lang="en-US" sz="36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“Therefore the kingdom of heaven may be compared to a king who wished to settle accounts with his servants. </a:t>
            </a:r>
            <a:r>
              <a:rPr lang="en-US" sz="3600" kern="100" baseline="30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24 </a:t>
            </a:r>
            <a:r>
              <a:rPr lang="en-US" sz="36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he began to settle, one was brought to him who owed him ten thousand talents. </a:t>
            </a:r>
            <a:r>
              <a:rPr lang="en-US" sz="3600" kern="100" baseline="30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25 </a:t>
            </a:r>
            <a:r>
              <a:rPr lang="en-US" sz="36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since he could not pay, his master ordered him to be sold, with his wife and children and all that he had, and payment to be made.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28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61BC20-4800-10BE-D720-1263EBE27C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C61F124-3482-D3CF-937F-BC18DB7769B8}"/>
              </a:ext>
            </a:extLst>
          </p:cNvPr>
          <p:cNvSpPr/>
          <p:nvPr/>
        </p:nvSpPr>
        <p:spPr>
          <a:xfrm>
            <a:off x="0" y="7374"/>
            <a:ext cx="9144000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BD04B2-5773-8384-4A94-E3795A575CB7}"/>
              </a:ext>
            </a:extLst>
          </p:cNvPr>
          <p:cNvSpPr txBox="1"/>
          <p:nvPr/>
        </p:nvSpPr>
        <p:spPr>
          <a:xfrm>
            <a:off x="549765" y="884286"/>
            <a:ext cx="80444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kern="100" baseline="30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</a:t>
            </a:r>
            <a:r>
              <a:rPr lang="en-US" sz="36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 the servant fell on his knees, imploring him, ‘Have patience with me, and I will pay you everything.’</a:t>
            </a:r>
            <a:endParaRPr lang="en-US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EC2160-EEE5-5D84-018F-CF8E2DFD2AE9}"/>
              </a:ext>
            </a:extLst>
          </p:cNvPr>
          <p:cNvSpPr txBox="1"/>
          <p:nvPr/>
        </p:nvSpPr>
        <p:spPr>
          <a:xfrm>
            <a:off x="549764" y="1979030"/>
            <a:ext cx="80444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kern="100" baseline="30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27</a:t>
            </a:r>
            <a:r>
              <a:rPr lang="en-US" sz="36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out of pity for him, the master of that servant released him and forgave him the debt.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0048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61BC20-4800-10BE-D720-1263EBE27C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C61F124-3482-D3CF-937F-BC18DB7769B8}"/>
              </a:ext>
            </a:extLst>
          </p:cNvPr>
          <p:cNvSpPr/>
          <p:nvPr/>
        </p:nvSpPr>
        <p:spPr>
          <a:xfrm>
            <a:off x="0" y="7374"/>
            <a:ext cx="9144000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BD04B2-5773-8384-4A94-E3795A575CB7}"/>
              </a:ext>
            </a:extLst>
          </p:cNvPr>
          <p:cNvSpPr txBox="1"/>
          <p:nvPr/>
        </p:nvSpPr>
        <p:spPr>
          <a:xfrm>
            <a:off x="549765" y="884286"/>
            <a:ext cx="804446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100" baseline="30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</a:t>
            </a:r>
            <a:r>
              <a:rPr lang="en-US" sz="32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But when that same servant went out, he found one of his fellow servants who owed him a hundred denarii, and seizing him, he began to choke him, saying, ‘Pay what you owe.’ </a:t>
            </a:r>
            <a:r>
              <a:rPr lang="en-US" sz="3200" kern="1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 </a:t>
            </a:r>
            <a:r>
              <a:rPr lang="en-US" sz="32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his fellow servant fell down and pleaded with him, ‘Have patience with me, and I will pay you.’</a:t>
            </a:r>
            <a:endParaRPr lang="en-US" sz="1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A0DD7-C7D6-37F4-0E82-DD45CD5D7892}"/>
              </a:ext>
            </a:extLst>
          </p:cNvPr>
          <p:cNvSpPr txBox="1"/>
          <p:nvPr/>
        </p:nvSpPr>
        <p:spPr>
          <a:xfrm>
            <a:off x="549766" y="3305175"/>
            <a:ext cx="80444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1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30 </a:t>
            </a:r>
            <a:r>
              <a:rPr lang="en-US" sz="32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refused and went and put him in prison until he should pay the debt. </a:t>
            </a:r>
            <a:r>
              <a:rPr lang="en-US" sz="3200" kern="1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</a:t>
            </a:r>
            <a:r>
              <a:rPr lang="en-US" sz="32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When his fellow servants saw what had taken place, they were greatly distressed, and they went and reported to their master all that had taken place.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010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61BC20-4800-10BE-D720-1263EBE27C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C61F124-3482-D3CF-937F-BC18DB7769B8}"/>
              </a:ext>
            </a:extLst>
          </p:cNvPr>
          <p:cNvSpPr/>
          <p:nvPr/>
        </p:nvSpPr>
        <p:spPr>
          <a:xfrm>
            <a:off x="0" y="7374"/>
            <a:ext cx="9144000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BD04B2-5773-8384-4A94-E3795A575CB7}"/>
              </a:ext>
            </a:extLst>
          </p:cNvPr>
          <p:cNvSpPr txBox="1"/>
          <p:nvPr/>
        </p:nvSpPr>
        <p:spPr>
          <a:xfrm>
            <a:off x="549765" y="741411"/>
            <a:ext cx="804446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kern="1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</a:t>
            </a:r>
            <a:r>
              <a:rPr lang="en-US" sz="36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Then his master summoned him and said to him, ‘You wicked servant! I forgave you all that debt because you pleaded with me. </a:t>
            </a:r>
            <a:r>
              <a:rPr lang="en-US" sz="3600" kern="1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33</a:t>
            </a:r>
            <a:r>
              <a:rPr lang="en-US" sz="36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should not you have had mercy on your fellow servant, as I had mercy on you?’ </a:t>
            </a:r>
            <a:r>
              <a:rPr lang="en-US" sz="3600" kern="1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</a:t>
            </a:r>
            <a:r>
              <a:rPr lang="en-US" sz="36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in anger his master delivered him to the jailers, until he should pay all his debt. </a:t>
            </a:r>
            <a:r>
              <a:rPr lang="en-US" sz="3600" kern="1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 </a:t>
            </a:r>
            <a:r>
              <a:rPr lang="en-US" sz="36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also my heavenly Father will do to every one of you, if you do not forgive your brother from your heart.”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9532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61BC20-4800-10BE-D720-1263EBE27C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C61F124-3482-D3CF-937F-BC18DB7769B8}"/>
              </a:ext>
            </a:extLst>
          </p:cNvPr>
          <p:cNvSpPr/>
          <p:nvPr/>
        </p:nvSpPr>
        <p:spPr>
          <a:xfrm>
            <a:off x="0" y="7374"/>
            <a:ext cx="9144000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BD04B2-5773-8384-4A94-E3795A575CB7}"/>
              </a:ext>
            </a:extLst>
          </p:cNvPr>
          <p:cNvSpPr txBox="1"/>
          <p:nvPr/>
        </p:nvSpPr>
        <p:spPr>
          <a:xfrm>
            <a:off x="302115" y="303261"/>
            <a:ext cx="830848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Cultivating a Heart of Forgiveness</a:t>
            </a:r>
          </a:p>
          <a:p>
            <a:endParaRPr lang="en-US" sz="800" b="1" kern="1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b="1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Remember our desire for mercy       </a:t>
            </a:r>
            <a:r>
              <a:rPr lang="en-US" sz="4000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Eccl. 7:21; Matt. 7:12</a:t>
            </a:r>
          </a:p>
          <a:p>
            <a:pPr marL="742950" indent="-742950">
              <a:buFont typeface="+mj-lt"/>
              <a:buAutoNum type="arabicPeriod"/>
            </a:pPr>
            <a:endParaRPr lang="en-US" sz="800" kern="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b="1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Be a peace maker                               </a:t>
            </a:r>
            <a:r>
              <a:rPr lang="en-US" sz="4000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Rom. 12:18; Matt. 18:15</a:t>
            </a:r>
          </a:p>
          <a:p>
            <a:pPr marL="742950" indent="-742950">
              <a:buFont typeface="+mj-lt"/>
              <a:buAutoNum type="arabicPeriod"/>
            </a:pPr>
            <a:endParaRPr lang="en-US" sz="800" kern="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b="1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Consider the mercy of God             </a:t>
            </a:r>
            <a:r>
              <a:rPr lang="en-US" sz="4000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Ex. 34:6; Acts 2:22-23, 37-41; Titus 3:5</a:t>
            </a:r>
            <a:endParaRPr lang="en-US" sz="4000" b="1" kern="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48012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61BC20-4800-10BE-D720-1263EBE27C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C61F124-3482-D3CF-937F-BC18DB7769B8}"/>
              </a:ext>
            </a:extLst>
          </p:cNvPr>
          <p:cNvSpPr/>
          <p:nvPr/>
        </p:nvSpPr>
        <p:spPr>
          <a:xfrm>
            <a:off x="0" y="7374"/>
            <a:ext cx="9144000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BD04B2-5773-8384-4A94-E3795A575CB7}"/>
              </a:ext>
            </a:extLst>
          </p:cNvPr>
          <p:cNvSpPr txBox="1"/>
          <p:nvPr/>
        </p:nvSpPr>
        <p:spPr>
          <a:xfrm>
            <a:off x="493958" y="835662"/>
            <a:ext cx="815608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3:12-14 </a:t>
            </a:r>
          </a:p>
          <a:p>
            <a:pPr algn="ctr"/>
            <a:endParaRPr lang="en-US" sz="800" b="1" kern="1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kern="1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en-US" sz="36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Put on then, as God's chosen ones, holy and beloved, compassionate hearts, kindness, humility, meekness, and patience, </a:t>
            </a:r>
            <a:r>
              <a:rPr lang="en-US" sz="3600" kern="1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r>
              <a:rPr lang="en-US" sz="36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bearing with one another and, if one has a complaint against another, forgiving each other; as the Lord has forgiven you, so you also must forgive. </a:t>
            </a:r>
            <a:r>
              <a:rPr lang="en-US" sz="3600" kern="1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en-US" sz="36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above all these put on love, which binds everything together in perfect harmony.</a:t>
            </a:r>
          </a:p>
        </p:txBody>
      </p:sp>
    </p:spTree>
    <p:extLst>
      <p:ext uri="{BB962C8B-B14F-4D97-AF65-F5344CB8AC3E}">
        <p14:creationId xmlns:p14="http://schemas.microsoft.com/office/powerpoint/2010/main" val="211738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A0A522-4166-1CC9-7D7F-8410814DB8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42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729</TotalTime>
  <Words>517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3</cp:revision>
  <dcterms:created xsi:type="dcterms:W3CDTF">2023-06-11T00:27:05Z</dcterms:created>
  <dcterms:modified xsi:type="dcterms:W3CDTF">2023-06-11T13:15:17Z</dcterms:modified>
</cp:coreProperties>
</file>