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" userId="5ff6756a6fa47917" providerId="LiveId" clId="{E43CEF5D-186B-41A6-A9EA-A7782185AF8F}"/>
    <pc:docChg chg="modSld">
      <pc:chgData name="Robert" userId="5ff6756a6fa47917" providerId="LiveId" clId="{E43CEF5D-186B-41A6-A9EA-A7782185AF8F}" dt="2023-06-18T11:49:04.497" v="0" actId="14100"/>
      <pc:docMkLst>
        <pc:docMk/>
      </pc:docMkLst>
      <pc:sldChg chg="modSp mod">
        <pc:chgData name="Robert" userId="5ff6756a6fa47917" providerId="LiveId" clId="{E43CEF5D-186B-41A6-A9EA-A7782185AF8F}" dt="2023-06-18T11:49:04.497" v="0" actId="14100"/>
        <pc:sldMkLst>
          <pc:docMk/>
          <pc:sldMk cId="0" sldId="256"/>
        </pc:sldMkLst>
        <pc:spChg chg="mod">
          <ac:chgData name="Robert" userId="5ff6756a6fa47917" providerId="LiveId" clId="{E43CEF5D-186B-41A6-A9EA-A7782185AF8F}" dt="2023-06-18T11:49:04.497" v="0" actId="14100"/>
          <ac:spMkLst>
            <pc:docMk/>
            <pc:sldMk cId="0" sldId="256"/>
            <ac:spMk id="7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/>
          <p:nvPr/>
        </p:nvPicPr>
        <p:blipFill>
          <a:blip r:embed="rId2"/>
          <a:srcRect r="10957"/>
          <a:stretch/>
        </p:blipFill>
        <p:spPr>
          <a:xfrm>
            <a:off x="0" y="0"/>
            <a:ext cx="10078920" cy="7543080"/>
          </a:xfrm>
          <a:prstGeom prst="rect">
            <a:avLst/>
          </a:prstGeom>
          <a:ln w="0">
            <a:noFill/>
          </a:ln>
        </p:spPr>
      </p:pic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0" y="300600"/>
            <a:ext cx="9574920" cy="1475191"/>
          </a:xfrm>
          <a:prstGeom prst="rect">
            <a:avLst/>
          </a:prstGeom>
          <a:solidFill>
            <a:srgbClr val="B4C7DC"/>
          </a:solidFill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4800" b="0" strike="noStrike" spc="-1">
                <a:latin typeface="Arial Black"/>
              </a:rPr>
              <a:t>Grapes In The Wilderness</a:t>
            </a:r>
            <a:br/>
            <a:r>
              <a:rPr lang="en-US" sz="2200" b="0" strike="noStrike" spc="-1">
                <a:latin typeface="Arial"/>
              </a:rPr>
              <a:t>Hosea 9:10-17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/>
          </p:nvPr>
        </p:nvSpPr>
        <p:spPr>
          <a:xfrm>
            <a:off x="457200" y="457200"/>
            <a:ext cx="9143280" cy="685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algn="just">
              <a:lnSpc>
                <a:spcPct val="100000"/>
              </a:lnSpc>
              <a:spcBef>
                <a:spcPts val="1888"/>
              </a:spcBef>
              <a:buNone/>
            </a:pPr>
            <a:r>
              <a:rPr lang="en-US" sz="2800" b="0" strike="noStrike" spc="-1">
                <a:latin typeface="Arial"/>
              </a:rPr>
              <a:t>“I found Israel like grapes in the wilderness; I saw your forefathers as the earliest fruit on the fig tree in its first season. But they came to Baal-peor and devoted themselves to shame, And they became as detestable as that which they loved. As for Ephraim, their glory will fly away like a bird— No birth, no pregnancy, and no conception! Though they bring up their children, Yet I will bereave them of their children until not a person is left. Yes, woe to them indeed when I depart from them! Ephraim, as I have seen, Is planted in a pasture like Tyre; But Ephraim is going to bring out his children for slaughter. Give to them, LORD—what will You give? Give them a miscarrying womb and dried-up breasts.” (Hosea 9:10-14)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0" y="301320"/>
            <a:ext cx="9371880" cy="1069560"/>
          </a:xfrm>
          <a:prstGeom prst="rect">
            <a:avLst/>
          </a:prstGeom>
          <a:solidFill>
            <a:srgbClr val="B4C7DC"/>
          </a:solidFill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4800" b="0" strike="noStrike" spc="-1">
                <a:latin typeface="Arial Black"/>
              </a:rPr>
              <a:t>Grapes In The Wilderness</a:t>
            </a:r>
            <a:endParaRPr lang="en-US" sz="48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228600" y="1768680"/>
            <a:ext cx="9346320" cy="53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latin typeface="Arial"/>
              </a:rPr>
              <a:t>Grapes in the wilderness: 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600" b="0" strike="noStrike" spc="-1">
                <a:latin typeface="Arial"/>
              </a:rPr>
              <a:t>The illustration is seen in Micah 7:1-2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600" b="0" strike="noStrike" spc="-1">
                <a:latin typeface="Arial"/>
              </a:rPr>
              <a:t>What could have been. (Deuteronomy 4:6; 1 Kings 4:34)</a:t>
            </a:r>
          </a:p>
          <a:p>
            <a:pPr marL="432000" indent="-32400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latin typeface="Arial"/>
              </a:rPr>
              <a:t>Baal-peor: What actually was.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600" b="0" strike="noStrike" spc="-1">
                <a:latin typeface="Arial"/>
              </a:rPr>
              <a:t>Numbers 25:1-3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600" b="0" strike="noStrike" spc="-1">
                <a:latin typeface="Arial"/>
              </a:rPr>
              <a:t>This was one of the most notorious failures in Israel’s history. (Deut. 4:3; Psalm 106:28; Hosea 9:10)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600" b="0" strike="noStrike" spc="-1">
                <a:latin typeface="Arial"/>
              </a:rPr>
              <a:t>It could have been so different! (Deuteronomy 28:2-5)</a:t>
            </a:r>
          </a:p>
        </p:txBody>
      </p:sp>
      <p:sp>
        <p:nvSpPr>
          <p:cNvPr id="81" name="Straight Connector 80"/>
          <p:cNvSpPr/>
          <p:nvPr/>
        </p:nvSpPr>
        <p:spPr>
          <a:xfrm>
            <a:off x="0" y="1499040"/>
            <a:ext cx="8915400" cy="360"/>
          </a:xfrm>
          <a:prstGeom prst="line">
            <a:avLst/>
          </a:prstGeom>
          <a:ln w="19080">
            <a:solidFill>
              <a:srgbClr val="5983B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Straight Connector 81"/>
          <p:cNvSpPr/>
          <p:nvPr/>
        </p:nvSpPr>
        <p:spPr>
          <a:xfrm>
            <a:off x="-11520" y="1429560"/>
            <a:ext cx="9144000" cy="360"/>
          </a:xfrm>
          <a:prstGeom prst="line">
            <a:avLst/>
          </a:prstGeom>
          <a:ln w="19080">
            <a:solidFill>
              <a:srgbClr val="5983B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Straight Connector 82"/>
          <p:cNvSpPr/>
          <p:nvPr/>
        </p:nvSpPr>
        <p:spPr>
          <a:xfrm>
            <a:off x="0" y="1565280"/>
            <a:ext cx="8686800" cy="360"/>
          </a:xfrm>
          <a:prstGeom prst="line">
            <a:avLst/>
          </a:prstGeom>
          <a:ln w="19080">
            <a:solidFill>
              <a:srgbClr val="5983B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4" name="Picture 83"/>
          <p:cNvPicPr/>
          <p:nvPr/>
        </p:nvPicPr>
        <p:blipFill>
          <a:blip r:embed="rId2"/>
          <a:stretch/>
        </p:blipFill>
        <p:spPr>
          <a:xfrm>
            <a:off x="7863840" y="6067080"/>
            <a:ext cx="2215440" cy="147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/>
          </p:nvPr>
        </p:nvSpPr>
        <p:spPr>
          <a:xfrm>
            <a:off x="504000" y="914400"/>
            <a:ext cx="9070920" cy="594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algn="just">
              <a:lnSpc>
                <a:spcPct val="100000"/>
              </a:lnSpc>
              <a:spcBef>
                <a:spcPts val="1888"/>
              </a:spcBef>
              <a:buNone/>
            </a:pPr>
            <a:r>
              <a:rPr lang="en-US" sz="3200" b="0" strike="noStrike" spc="-1">
                <a:latin typeface="Arial"/>
              </a:rPr>
              <a:t>“All their evil is at Gilgal; Indeed, I came to hate them there! Because of the wickedness of their deeds I will drive them out of My house! I will no longer love them; All their leaders are rebels. Ephraim is stricken, their root is dried up, They will produce no fruit. Even though they give birth to children, I will put to death the precious ones of their womb. My God will reject them Because they have not listened to Him; And they will be wanderers among the nations.” (Hosea 9:15-17)</a:t>
            </a:r>
          </a:p>
          <a:p>
            <a:pPr>
              <a:lnSpc>
                <a:spcPct val="100000"/>
              </a:lnSpc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0" y="301320"/>
            <a:ext cx="9371880" cy="1069560"/>
          </a:xfrm>
          <a:prstGeom prst="rect">
            <a:avLst/>
          </a:prstGeom>
          <a:solidFill>
            <a:srgbClr val="B4C7DC"/>
          </a:solidFill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4800" b="0" strike="noStrike" spc="-1">
                <a:latin typeface="Arial Black"/>
              </a:rPr>
              <a:t>An Historical Example</a:t>
            </a:r>
            <a:endParaRPr lang="en-US" sz="48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092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00000"/>
              </a:lnSpc>
              <a:spcBef>
                <a:spcPts val="1888"/>
              </a:spcBef>
              <a:buNone/>
            </a:pPr>
            <a:r>
              <a:rPr lang="en-US" sz="2800" b="0" strike="noStrike" spc="-1">
                <a:latin typeface="Arial"/>
              </a:rPr>
              <a:t>Gilgal: A place of covenant renewal. (Joshua 5:7-9)</a:t>
            </a:r>
          </a:p>
          <a:p>
            <a:pPr>
              <a:lnSpc>
                <a:spcPct val="100000"/>
              </a:lnSpc>
              <a:spcBef>
                <a:spcPts val="1888"/>
              </a:spcBef>
              <a:buNone/>
            </a:pPr>
            <a:r>
              <a:rPr lang="en-US" sz="2800" b="0" strike="noStrike" spc="-1">
                <a:latin typeface="Arial"/>
              </a:rPr>
              <a:t>Lost potential (Judges 2:3, 10)</a:t>
            </a:r>
          </a:p>
          <a:p>
            <a:pPr>
              <a:lnSpc>
                <a:spcPct val="100000"/>
              </a:lnSpc>
              <a:spcBef>
                <a:spcPts val="1888"/>
              </a:spcBef>
              <a:buNone/>
            </a:pPr>
            <a:r>
              <a:rPr lang="en-US" sz="2800" b="0" strike="noStrike" spc="-1">
                <a:latin typeface="Arial"/>
              </a:rPr>
              <a:t>Gilgal: A place of unfaithfulness.</a:t>
            </a: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latin typeface="Arial"/>
              </a:rPr>
              <a:t>Saul (1 Samuel 15:10-26)</a:t>
            </a: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latin typeface="Arial"/>
              </a:rPr>
              <a:t>Israel (Hosea 4:15; Amos 4:4)</a:t>
            </a:r>
          </a:p>
        </p:txBody>
      </p:sp>
      <p:sp>
        <p:nvSpPr>
          <p:cNvPr id="88" name="Straight Connector 87"/>
          <p:cNvSpPr/>
          <p:nvPr/>
        </p:nvSpPr>
        <p:spPr>
          <a:xfrm>
            <a:off x="0" y="1499040"/>
            <a:ext cx="8915400" cy="360"/>
          </a:xfrm>
          <a:prstGeom prst="line">
            <a:avLst/>
          </a:prstGeom>
          <a:ln w="19080">
            <a:solidFill>
              <a:srgbClr val="5983B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Straight Connector 88"/>
          <p:cNvSpPr/>
          <p:nvPr/>
        </p:nvSpPr>
        <p:spPr>
          <a:xfrm>
            <a:off x="-11520" y="1429560"/>
            <a:ext cx="9144000" cy="360"/>
          </a:xfrm>
          <a:prstGeom prst="line">
            <a:avLst/>
          </a:prstGeom>
          <a:ln w="19080">
            <a:solidFill>
              <a:srgbClr val="5983B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Straight Connector 89"/>
          <p:cNvSpPr/>
          <p:nvPr/>
        </p:nvSpPr>
        <p:spPr>
          <a:xfrm>
            <a:off x="0" y="1565280"/>
            <a:ext cx="8686800" cy="360"/>
          </a:xfrm>
          <a:prstGeom prst="line">
            <a:avLst/>
          </a:prstGeom>
          <a:ln w="19080">
            <a:solidFill>
              <a:srgbClr val="5983B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1" name="Picture 90"/>
          <p:cNvPicPr/>
          <p:nvPr/>
        </p:nvPicPr>
        <p:blipFill>
          <a:blip r:embed="rId2"/>
          <a:stretch/>
        </p:blipFill>
        <p:spPr>
          <a:xfrm>
            <a:off x="7863840" y="6067080"/>
            <a:ext cx="2215440" cy="147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0" y="301320"/>
            <a:ext cx="9371880" cy="1069560"/>
          </a:xfrm>
          <a:prstGeom prst="rect">
            <a:avLst/>
          </a:prstGeom>
          <a:solidFill>
            <a:srgbClr val="B4C7DC"/>
          </a:solidFill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4800" b="0" strike="noStrike" spc="-1">
                <a:latin typeface="Arial Black"/>
              </a:rPr>
              <a:t>Lessons Learned</a:t>
            </a:r>
            <a:endParaRPr lang="en-US" sz="48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092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latin typeface="Arial"/>
              </a:rPr>
              <a:t>Our choices effect those who come after us! (Exodus 34:6-7; Psalm 100:5) </a:t>
            </a:r>
          </a:p>
          <a:p>
            <a:pPr marL="432000" indent="-32400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latin typeface="Arial"/>
              </a:rPr>
              <a:t>Often what we fail to do has as much impact as what we do! (Judges 2:10)</a:t>
            </a:r>
          </a:p>
          <a:p>
            <a:pPr marL="432000" indent="-32400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latin typeface="Arial"/>
              </a:rPr>
              <a:t>There is an urgency to every opportunity to do good!</a:t>
            </a:r>
          </a:p>
        </p:txBody>
      </p:sp>
      <p:sp>
        <p:nvSpPr>
          <p:cNvPr id="94" name="Straight Connector 93"/>
          <p:cNvSpPr/>
          <p:nvPr/>
        </p:nvSpPr>
        <p:spPr>
          <a:xfrm>
            <a:off x="0" y="1499040"/>
            <a:ext cx="8915400" cy="360"/>
          </a:xfrm>
          <a:prstGeom prst="line">
            <a:avLst/>
          </a:prstGeom>
          <a:ln w="19080">
            <a:solidFill>
              <a:srgbClr val="5983B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Straight Connector 94"/>
          <p:cNvSpPr/>
          <p:nvPr/>
        </p:nvSpPr>
        <p:spPr>
          <a:xfrm>
            <a:off x="-11520" y="1429560"/>
            <a:ext cx="9144000" cy="360"/>
          </a:xfrm>
          <a:prstGeom prst="line">
            <a:avLst/>
          </a:prstGeom>
          <a:ln w="19080">
            <a:solidFill>
              <a:srgbClr val="5983B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Straight Connector 95"/>
          <p:cNvSpPr/>
          <p:nvPr/>
        </p:nvSpPr>
        <p:spPr>
          <a:xfrm>
            <a:off x="0" y="1565280"/>
            <a:ext cx="8686800" cy="360"/>
          </a:xfrm>
          <a:prstGeom prst="line">
            <a:avLst/>
          </a:prstGeom>
          <a:ln w="19080">
            <a:solidFill>
              <a:srgbClr val="5983B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7" name="Picture 96"/>
          <p:cNvPicPr/>
          <p:nvPr/>
        </p:nvPicPr>
        <p:blipFill>
          <a:blip r:embed="rId2"/>
          <a:stretch/>
        </p:blipFill>
        <p:spPr>
          <a:xfrm>
            <a:off x="7863840" y="6067080"/>
            <a:ext cx="2215440" cy="147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435</Words>
  <Application>Microsoft Office PowerPoint</Application>
  <PresentationFormat>Custom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Symbol</vt:lpstr>
      <vt:lpstr>Wingdings</vt:lpstr>
      <vt:lpstr>Office Theme</vt:lpstr>
      <vt:lpstr>Office Theme</vt:lpstr>
      <vt:lpstr>Grapes In The Wilderness Hosea 9:10-17</vt:lpstr>
      <vt:lpstr>PowerPoint Presentation</vt:lpstr>
      <vt:lpstr>Grapes In The Wilderness</vt:lpstr>
      <vt:lpstr>PowerPoint Presentation</vt:lpstr>
      <vt:lpstr>An Historical Example</vt:lpstr>
      <vt:lpstr>Lessons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Grapes In The Wilderness Hosea 9:10-17</dc:title>
  <dc:subject/>
  <dc:creator/>
  <dc:description/>
  <cp:lastModifiedBy>Robert</cp:lastModifiedBy>
  <cp:revision>2</cp:revision>
  <dcterms:created xsi:type="dcterms:W3CDTF">2023-06-17T20:40:53Z</dcterms:created>
  <dcterms:modified xsi:type="dcterms:W3CDTF">2023-06-18T11:49:13Z</dcterms:modified>
  <dc:language>en-US</dc:language>
</cp:coreProperties>
</file>