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88" r:id="rId4"/>
    <p:sldId id="289" r:id="rId5"/>
    <p:sldId id="290" r:id="rId6"/>
    <p:sldId id="292" r:id="rId7"/>
    <p:sldId id="291" r:id="rId8"/>
    <p:sldId id="293" r:id="rId9"/>
    <p:sldId id="294" r:id="rId10"/>
    <p:sldId id="295" r:id="rId11"/>
    <p:sldId id="296" r:id="rId12"/>
    <p:sldId id="297" r:id="rId13"/>
    <p:sldId id="298" r:id="rId14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1920"/>
    <a:srgbClr val="0000FF"/>
    <a:srgbClr val="0066FF"/>
    <a:srgbClr val="014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3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5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0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6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5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6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1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1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00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4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73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C27FC-D0DE-484B-9BA4-A2C07B2542A4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367CC-5529-4B56-8C4E-E032A5B0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3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74A3B-53F5-9286-F2FC-FE047CCCEC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6DBEA9-3DFA-F442-BAD0-4141949C3F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1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EXAMPLES OF RIGHTEOUSNESS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C8EE8F-4E43-6B4A-F5C6-9D514A67BB90}"/>
              </a:ext>
            </a:extLst>
          </p:cNvPr>
          <p:cNvSpPr txBox="1"/>
          <p:nvPr/>
        </p:nvSpPr>
        <p:spPr>
          <a:xfrm>
            <a:off x="1134532" y="812800"/>
            <a:ext cx="7374467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OT is full of examples of righteous faith: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Hebrews 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 are to follow these examples: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Matthew 12.41-42;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Romans 4.23-25; James 5.10-11, 17-18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Christians are to avoid the unrighteous examples: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Corinthians 10.6-11; Hebrews 4.11; 2 Peter 2.6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Jude 7, 11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1073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WARNS OF DISOBEDIENCE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C8EE8F-4E43-6B4A-F5C6-9D514A67BB90}"/>
              </a:ext>
            </a:extLst>
          </p:cNvPr>
          <p:cNvSpPr txBox="1"/>
          <p:nvPr/>
        </p:nvSpPr>
        <p:spPr>
          <a:xfrm>
            <a:off x="1134532" y="812800"/>
            <a:ext cx="7374467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OT Scriptures show how GOD deals firmly with the disobedient: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7.39; Hebrews 2.1-3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4.1ff; 10.28-29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GOD’s character remains the same: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Malachi 3.6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GOD’s character includes both goodness and severity: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Romans 11.22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Deuteronomy 7.6-11;  1 John 4.8, 19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753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 HOPE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C8EE8F-4E43-6B4A-F5C6-9D514A67BB90}"/>
              </a:ext>
            </a:extLst>
          </p:cNvPr>
          <p:cNvSpPr txBox="1"/>
          <p:nvPr/>
        </p:nvSpPr>
        <p:spPr>
          <a:xfrm>
            <a:off x="1134532" y="812800"/>
            <a:ext cx="737446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OT Scriptures give hope: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Romans 15.4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of salvation from sin: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Genesis 12.3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of GOD’s promises are kept: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Joshua 23.14; 1 Kings 8.56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of GOD’s power and faithfulness: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Deuteronomy 7.9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Isaiah 49.7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Hope of GOD’s reign and control: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Daniel 4.17, 26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Psalm 2, 110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400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C8EE8F-4E43-6B4A-F5C6-9D514A67BB90}"/>
              </a:ext>
            </a:extLst>
          </p:cNvPr>
          <p:cNvSpPr txBox="1"/>
          <p:nvPr/>
        </p:nvSpPr>
        <p:spPr>
          <a:xfrm>
            <a:off x="916813" y="507999"/>
            <a:ext cx="74434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There are approximately 1,604 NT citations of 1,276 different OT passages! (Not counting the allusions.)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“source code” of the 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Let’s us see and understand GOD  more deeply.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Only way we can understand parts of the 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 should place same value on the OT as the NT church did.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(Not dead words or merely ancient history, but  that which is alive, discerning, and probing –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YET NOT OUR COVENANT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Hebrews 4.12-13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6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2209800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 AND THE COVENANTS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0333" y="2794575"/>
            <a:ext cx="550333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7EAF508-60F5-1852-DED1-EF30F1F9AACA}"/>
              </a:ext>
            </a:extLst>
          </p:cNvPr>
          <p:cNvSpPr txBox="1"/>
          <p:nvPr/>
        </p:nvSpPr>
        <p:spPr>
          <a:xfrm>
            <a:off x="2523066" y="2878671"/>
            <a:ext cx="414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June 5,2023</a:t>
            </a:r>
          </a:p>
        </p:txBody>
      </p:sp>
    </p:spTree>
    <p:extLst>
      <p:ext uri="{BB962C8B-B14F-4D97-AF65-F5344CB8AC3E}">
        <p14:creationId xmlns:p14="http://schemas.microsoft.com/office/powerpoint/2010/main" val="54777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IN THE COVENANT?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3F6E86-D50C-DC2E-B2C0-8733D2CEBA27}"/>
              </a:ext>
            </a:extLst>
          </p:cNvPr>
          <p:cNvSpPr txBox="1"/>
          <p:nvPr/>
        </p:nvSpPr>
        <p:spPr>
          <a:xfrm>
            <a:off x="897466" y="592667"/>
            <a:ext cx="7382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NT points to and explains the difference between the covenants.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Romans 7.1-6; 2 Corinthians 3.1-11; Ephesians 2.14-15; Colossians 2.13-15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27C84-C4A6-5B2B-BA3E-582A620FAF92}"/>
              </a:ext>
            </a:extLst>
          </p:cNvPr>
          <p:cNvSpPr txBox="1"/>
          <p:nvPr/>
        </p:nvSpPr>
        <p:spPr>
          <a:xfrm>
            <a:off x="939800" y="33528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Hebrews as a “word of exhortation” points to that which is “better.”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Hebrews 8; 7.12</a:t>
            </a:r>
          </a:p>
        </p:txBody>
      </p:sp>
    </p:spTree>
    <p:extLst>
      <p:ext uri="{BB962C8B-B14F-4D97-AF65-F5344CB8AC3E}">
        <p14:creationId xmlns:p14="http://schemas.microsoft.com/office/powerpoint/2010/main" val="33140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FORETOLD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3455316-57E4-ED81-BAEA-B222A53AC134}"/>
              </a:ext>
            </a:extLst>
          </p:cNvPr>
          <p:cNvSpPr/>
          <p:nvPr/>
        </p:nvSpPr>
        <p:spPr>
          <a:xfrm>
            <a:off x="2758547" y="1261533"/>
            <a:ext cx="3626907" cy="660390"/>
          </a:xfrm>
          <a:prstGeom prst="rightArrow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B3CB8DB-C2C2-2610-9BC2-9FAF8DEE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87" y="313266"/>
            <a:ext cx="1876425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DFF227-F8A5-220E-1F59-B5D9F637B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0869" y="292389"/>
            <a:ext cx="1876425" cy="2438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279C1D-6B30-A37E-7067-59C20080D1F0}"/>
              </a:ext>
            </a:extLst>
          </p:cNvPr>
          <p:cNvSpPr txBox="1"/>
          <p:nvPr/>
        </p:nvSpPr>
        <p:spPr>
          <a:xfrm>
            <a:off x="1320801" y="1168403"/>
            <a:ext cx="139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 Narrow" panose="020B0606020202030204" pitchFamily="34" charset="0"/>
              </a:rPr>
              <a:t>Jeremiah 31.31-34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0FCF1-21CB-57EF-971E-875F0BD1A3B6}"/>
              </a:ext>
            </a:extLst>
          </p:cNvPr>
          <p:cNvSpPr txBox="1"/>
          <p:nvPr/>
        </p:nvSpPr>
        <p:spPr>
          <a:xfrm>
            <a:off x="6604000" y="1195075"/>
            <a:ext cx="1454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Hebrews 8.7-13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E78B2-28F6-148C-7875-9E46F6F272C2}"/>
              </a:ext>
            </a:extLst>
          </p:cNvPr>
          <p:cNvSpPr txBox="1"/>
          <p:nvPr/>
        </p:nvSpPr>
        <p:spPr>
          <a:xfrm>
            <a:off x="194732" y="3403601"/>
            <a:ext cx="3725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en-US" sz="2800" dirty="0">
                <a:latin typeface="Arial Narrow" panose="020B0606020202030204" pitchFamily="34" charset="0"/>
              </a:rPr>
              <a:t>626-586 BC</a:t>
            </a:r>
          </a:p>
          <a:p>
            <a:pPr algn="ctr">
              <a:buClr>
                <a:srgbClr val="C00000"/>
              </a:buClr>
            </a:pPr>
            <a:r>
              <a:rPr lang="en-US" sz="2800" i="1" dirty="0">
                <a:latin typeface="Arial Narrow" panose="020B0606020202030204" pitchFamily="34" charset="0"/>
              </a:rPr>
              <a:t>KAINOS</a:t>
            </a:r>
            <a:r>
              <a:rPr lang="en-US" sz="2800" dirty="0">
                <a:latin typeface="Arial Narrow" panose="020B0606020202030204" pitchFamily="34" charset="0"/>
              </a:rPr>
              <a:t> (</a:t>
            </a:r>
            <a:r>
              <a:rPr lang="en-US" sz="2800" b="1" dirty="0">
                <a:latin typeface="Arial Narrow" panose="020B0606020202030204" pitchFamily="34" charset="0"/>
              </a:rPr>
              <a:t>Hebrews 8.8</a:t>
            </a:r>
            <a:r>
              <a:rPr lang="en-US" sz="2800" dirty="0">
                <a:latin typeface="Arial Narrow" panose="020B0606020202030204" pitchFamily="34" charset="0"/>
              </a:rPr>
              <a:t>)</a:t>
            </a:r>
          </a:p>
          <a:p>
            <a:pPr algn="ctr">
              <a:buClr>
                <a:srgbClr val="C00000"/>
              </a:buClr>
            </a:pPr>
            <a:r>
              <a:rPr lang="en-US" sz="2800" i="1" dirty="0">
                <a:latin typeface="Arial Narrow" panose="020B0606020202030204" pitchFamily="34" charset="0"/>
              </a:rPr>
              <a:t>NEOS </a:t>
            </a:r>
            <a:r>
              <a:rPr lang="en-US" sz="2800" dirty="0">
                <a:latin typeface="Arial Narrow" panose="020B0606020202030204" pitchFamily="34" charset="0"/>
              </a:rPr>
              <a:t>(</a:t>
            </a:r>
            <a:r>
              <a:rPr lang="en-US" sz="2800" b="1" dirty="0">
                <a:latin typeface="Arial Narrow" panose="020B0606020202030204" pitchFamily="34" charset="0"/>
              </a:rPr>
              <a:t>Hebrews 8.12</a:t>
            </a:r>
            <a:r>
              <a:rPr lang="en-US" sz="2800" dirty="0">
                <a:latin typeface="Arial Narrow" panose="020B0606020202030204" pitchFamily="34" charset="0"/>
              </a:rPr>
              <a:t>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9DF91E1-A0B5-0168-8626-E2EE1834B4D3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2032000" y="2751666"/>
            <a:ext cx="0" cy="575734"/>
          </a:xfrm>
          <a:prstGeom prst="line">
            <a:avLst/>
          </a:prstGeom>
          <a:ln w="41275">
            <a:solidFill>
              <a:srgbClr val="C0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5504B5-8DE6-60D9-0006-52C9E802A3AC}"/>
              </a:ext>
            </a:extLst>
          </p:cNvPr>
          <p:cNvCxnSpPr>
            <a:cxnSpLocks/>
          </p:cNvCxnSpPr>
          <p:nvPr/>
        </p:nvCxnSpPr>
        <p:spPr>
          <a:xfrm>
            <a:off x="4572000" y="1921923"/>
            <a:ext cx="0" cy="3352810"/>
          </a:xfrm>
          <a:prstGeom prst="line">
            <a:avLst/>
          </a:prstGeom>
          <a:ln w="41275">
            <a:solidFill>
              <a:srgbClr val="C0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BF5858-3A49-E90D-02C4-F3C5F9B2BC99}"/>
              </a:ext>
            </a:extLst>
          </p:cNvPr>
          <p:cNvSpPr txBox="1"/>
          <p:nvPr/>
        </p:nvSpPr>
        <p:spPr>
          <a:xfrm>
            <a:off x="3361262" y="5274738"/>
            <a:ext cx="2412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Colossians 2.14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6078F0-BED7-AB25-D38B-3F1650C296F9}"/>
              </a:ext>
            </a:extLst>
          </p:cNvPr>
          <p:cNvCxnSpPr>
            <a:cxnSpLocks/>
          </p:cNvCxnSpPr>
          <p:nvPr/>
        </p:nvCxnSpPr>
        <p:spPr>
          <a:xfrm>
            <a:off x="7314424" y="2751666"/>
            <a:ext cx="0" cy="575734"/>
          </a:xfrm>
          <a:prstGeom prst="line">
            <a:avLst/>
          </a:prstGeom>
          <a:ln w="41275">
            <a:solidFill>
              <a:srgbClr val="C00000">
                <a:alpha val="5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7E4D7EF-0A74-773E-F8DC-0883CEB1B351}"/>
              </a:ext>
            </a:extLst>
          </p:cNvPr>
          <p:cNvSpPr txBox="1"/>
          <p:nvPr/>
        </p:nvSpPr>
        <p:spPr>
          <a:xfrm>
            <a:off x="4766735" y="3606803"/>
            <a:ext cx="42502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</a:t>
            </a:r>
            <a:r>
              <a:rPr lang="en-US" sz="2800" dirty="0">
                <a:solidFill>
                  <a:srgbClr val="C00000"/>
                </a:solidFill>
                <a:latin typeface="Arial Narrow" panose="020B0606020202030204" pitchFamily="34" charset="0"/>
              </a:rPr>
              <a:t>Inside-Out”: </a:t>
            </a:r>
            <a:r>
              <a:rPr lang="en-U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8.10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Relationship &amp; Equality: 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8.10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Forgiveness: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8.12</a:t>
            </a:r>
          </a:p>
        </p:txBody>
      </p:sp>
    </p:spTree>
    <p:extLst>
      <p:ext uri="{BB962C8B-B14F-4D97-AF65-F5344CB8AC3E}">
        <p14:creationId xmlns:p14="http://schemas.microsoft.com/office/powerpoint/2010/main" val="169431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ABOUT JESUS?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3F6E86-D50C-DC2E-B2C0-8733D2CEBA27}"/>
              </a:ext>
            </a:extLst>
          </p:cNvPr>
          <p:cNvSpPr txBox="1"/>
          <p:nvPr/>
        </p:nvSpPr>
        <p:spPr>
          <a:xfrm>
            <a:off x="897466" y="389465"/>
            <a:ext cx="7382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“Kingdom-Principles”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Matthew 5.3,10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927C84-C4A6-5B2B-BA3E-582A620FAF92}"/>
              </a:ext>
            </a:extLst>
          </p:cNvPr>
          <p:cNvSpPr txBox="1"/>
          <p:nvPr/>
        </p:nvSpPr>
        <p:spPr>
          <a:xfrm>
            <a:off x="939800" y="1659463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Call to Listen Him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Matthew 17.1-13; Mark 9.2-13; Luke 9.28-36; Hebrews 1.1-2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B07826-DEFE-CF42-0D13-418155AC3D9C}"/>
              </a:ext>
            </a:extLst>
          </p:cNvPr>
          <p:cNvSpPr txBox="1"/>
          <p:nvPr/>
        </p:nvSpPr>
        <p:spPr>
          <a:xfrm>
            <a:off x="1498598" y="3420532"/>
            <a:ext cx="6189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Cited by NT Writers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Corinthians 11.23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4C2B50-433A-2AFD-5220-F5745122075D}"/>
              </a:ext>
            </a:extLst>
          </p:cNvPr>
          <p:cNvSpPr txBox="1"/>
          <p:nvPr/>
        </p:nvSpPr>
        <p:spPr>
          <a:xfrm>
            <a:off x="1498598" y="4706085"/>
            <a:ext cx="6434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 “Dividing-Line”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Luke 16.16</a:t>
            </a:r>
          </a:p>
        </p:txBody>
      </p:sp>
    </p:spTree>
    <p:extLst>
      <p:ext uri="{BB962C8B-B14F-4D97-AF65-F5344CB8AC3E}">
        <p14:creationId xmlns:p14="http://schemas.microsoft.com/office/powerpoint/2010/main" val="375973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OF THE OT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75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TO CHRIST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C8EE8F-4E43-6B4A-F5C6-9D514A67BB90}"/>
              </a:ext>
            </a:extLst>
          </p:cNvPr>
          <p:cNvSpPr txBox="1"/>
          <p:nvPr/>
        </p:nvSpPr>
        <p:spPr>
          <a:xfrm>
            <a:off x="1134532" y="812800"/>
            <a:ext cx="7374467" cy="4024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Bears witness of Christ: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Luke 4.16-21; 24.27, 32, 44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John 1.45; 5.39-47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Brings people to Christ: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Galatians 3.24-25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Preaches about Christ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 Acts 2.2ff; 8.26ff; 13.26ff; 17.2, 11; 18.24-28;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28.23-24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Jesus is the destination of the OT: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Matthew 5.17; 26.54; Mark 14.49;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John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7.42;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19.24, 28, 36, 37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Romans 3.21-22; 9.5; 10.4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2307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REVEALS GOD’S PLAN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C8EE8F-4E43-6B4A-F5C6-9D514A67BB90}"/>
              </a:ext>
            </a:extLst>
          </p:cNvPr>
          <p:cNvSpPr txBox="1"/>
          <p:nvPr/>
        </p:nvSpPr>
        <p:spPr>
          <a:xfrm>
            <a:off x="1134532" y="812800"/>
            <a:ext cx="7374467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GOD’s plan to save mankind begins in the OT, not the NT: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Romans 1.2; 16.26;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Galatians 3.8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1 Peter 1.10-12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OT is the shadow that points to the substance: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highlight>
                  <a:srgbClr val="FFFF00"/>
                </a:highligh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Colossians 2.16-17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; Hebrews 8.5; 10.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We can view the whole plan of salvation from beginning to end.</a:t>
            </a:r>
          </a:p>
        </p:txBody>
      </p:sp>
    </p:spTree>
    <p:extLst>
      <p:ext uri="{BB962C8B-B14F-4D97-AF65-F5344CB8AC3E}">
        <p14:creationId xmlns:p14="http://schemas.microsoft.com/office/powerpoint/2010/main" val="174749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B4E2ED-9AB6-5F0A-3233-22CBD8B8EDBF}"/>
              </a:ext>
            </a:extLst>
          </p:cNvPr>
          <p:cNvSpPr txBox="1"/>
          <p:nvPr/>
        </p:nvSpPr>
        <p:spPr>
          <a:xfrm>
            <a:off x="0" y="623994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PROVIDES INSTRUCTION FOR SALVATION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81C46B-23BA-04EA-554A-78B507CEF846}"/>
              </a:ext>
            </a:extLst>
          </p:cNvPr>
          <p:cNvCxnSpPr>
            <a:cxnSpLocks/>
          </p:cNvCxnSpPr>
          <p:nvPr/>
        </p:nvCxnSpPr>
        <p:spPr>
          <a:xfrm>
            <a:off x="1828800" y="6164321"/>
            <a:ext cx="5494867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2C8EE8F-4E43-6B4A-F5C6-9D514A67BB90}"/>
              </a:ext>
            </a:extLst>
          </p:cNvPr>
          <p:cNvSpPr txBox="1"/>
          <p:nvPr/>
        </p:nvSpPr>
        <p:spPr>
          <a:xfrm>
            <a:off x="1134532" y="812800"/>
            <a:ext cx="7374467" cy="308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OT Scriptures can make one wise unto salvation: </a:t>
            </a:r>
            <a:r>
              <a:rPr lang="en-US" sz="2800" b="1" dirty="0">
                <a:latin typeface="Arial Narrow" panose="020B0606020202030204" pitchFamily="34" charset="0"/>
              </a:rPr>
              <a:t>2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Timothy 3.15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OT Scriptures are profitable: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 Timothy 3.16-17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OT Scriptures were the “Bible” of the NT church: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Acts 8.32-35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091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385</TotalTime>
  <Words>582</Words>
  <Application>Microsoft Office PowerPoint</Application>
  <PresentationFormat>On-screen Show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Arial Narrow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Norfleet</dc:creator>
  <cp:lastModifiedBy>David Norfleet</cp:lastModifiedBy>
  <cp:revision>6</cp:revision>
  <dcterms:created xsi:type="dcterms:W3CDTF">2023-05-25T18:47:28Z</dcterms:created>
  <dcterms:modified xsi:type="dcterms:W3CDTF">2023-06-05T18:05:13Z</dcterms:modified>
</cp:coreProperties>
</file>