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B657"/>
    <a:srgbClr val="CBA7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5" d="100"/>
          <a:sy n="65" d="100"/>
        </p:scale>
        <p:origin x="1344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4132-AB46-42E9-9FC2-EF65CB7D03EA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9479-5A94-474E-BAAD-B6EAA242F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02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4132-AB46-42E9-9FC2-EF65CB7D03EA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9479-5A94-474E-BAAD-B6EAA242F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858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4132-AB46-42E9-9FC2-EF65CB7D03EA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9479-5A94-474E-BAAD-B6EAA242F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52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4132-AB46-42E9-9FC2-EF65CB7D03EA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9479-5A94-474E-BAAD-B6EAA242F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903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4132-AB46-42E9-9FC2-EF65CB7D03EA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9479-5A94-474E-BAAD-B6EAA242F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1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4132-AB46-42E9-9FC2-EF65CB7D03EA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9479-5A94-474E-BAAD-B6EAA242F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89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4132-AB46-42E9-9FC2-EF65CB7D03EA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9479-5A94-474E-BAAD-B6EAA242F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634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4132-AB46-42E9-9FC2-EF65CB7D03EA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9479-5A94-474E-BAAD-B6EAA242F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76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4132-AB46-42E9-9FC2-EF65CB7D03EA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9479-5A94-474E-BAAD-B6EAA242F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1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4132-AB46-42E9-9FC2-EF65CB7D03EA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9479-5A94-474E-BAAD-B6EAA242F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44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4132-AB46-42E9-9FC2-EF65CB7D03EA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9479-5A94-474E-BAAD-B6EAA242F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817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34132-AB46-42E9-9FC2-EF65CB7D03EA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39479-5A94-474E-BAAD-B6EAA242F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64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F7526D8-728C-0A37-F1E3-086AEA166A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775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DBA47A-69DB-CBF8-E4AE-285112FF11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89BEB06-9550-4E30-83E2-BAF9169E727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A57B53-EF11-4673-44C1-2189D91EC59C}"/>
              </a:ext>
            </a:extLst>
          </p:cNvPr>
          <p:cNvSpPr txBox="1"/>
          <p:nvPr/>
        </p:nvSpPr>
        <p:spPr>
          <a:xfrm>
            <a:off x="419100" y="427202"/>
            <a:ext cx="857741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Being Their Own Kings</a:t>
            </a:r>
          </a:p>
          <a:p>
            <a:endParaRPr lang="en-US" sz="800" kern="1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Refused to Change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kern="1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1028700" lvl="1" indent="-571500">
              <a:buFontTx/>
              <a:buChar char="-"/>
            </a:pPr>
            <a:r>
              <a:rPr lang="en-US" sz="3600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Once delivered, they would eventually find themselves back in sin. </a:t>
            </a:r>
          </a:p>
          <a:p>
            <a:pPr marL="1028700" lvl="1" indent="-571500">
              <a:buFontTx/>
              <a:buChar char="-"/>
            </a:pPr>
            <a:endParaRPr lang="en-US" sz="800" kern="1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1028700" lvl="1" indent="-571500">
              <a:buFontTx/>
              <a:buChar char="-"/>
            </a:pPr>
            <a:r>
              <a:rPr lang="en-US" sz="3600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God called them, “stubborn” (2:19)</a:t>
            </a:r>
          </a:p>
          <a:p>
            <a:pPr marL="1028700" lvl="1" indent="-571500">
              <a:buFontTx/>
              <a:buChar char="-"/>
            </a:pPr>
            <a:endParaRPr lang="en-US" sz="800" kern="1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1028700" lvl="1" indent="-571500">
              <a:buFontTx/>
              <a:buChar char="-"/>
            </a:pPr>
            <a:r>
              <a:rPr lang="en-US" sz="3600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Consider 3:12; 4:1; 8:33; 10:5 and 13:1</a:t>
            </a:r>
          </a:p>
        </p:txBody>
      </p:sp>
    </p:spTree>
    <p:extLst>
      <p:ext uri="{BB962C8B-B14F-4D97-AF65-F5344CB8AC3E}">
        <p14:creationId xmlns:p14="http://schemas.microsoft.com/office/powerpoint/2010/main" val="4220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DBA47A-69DB-CBF8-E4AE-285112FF11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89BEB06-9550-4E30-83E2-BAF9169E727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A57B53-EF11-4673-44C1-2189D91EC59C}"/>
              </a:ext>
            </a:extLst>
          </p:cNvPr>
          <p:cNvSpPr txBox="1"/>
          <p:nvPr/>
        </p:nvSpPr>
        <p:spPr>
          <a:xfrm>
            <a:off x="283292" y="2757447"/>
            <a:ext cx="8577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Genuine change leads to lasting change         (2 Cor. 7:10)</a:t>
            </a:r>
            <a:endParaRPr lang="en-US" sz="3600" kern="1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16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DBA47A-69DB-CBF8-E4AE-285112FF11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89BEB06-9550-4E30-83E2-BAF9169E727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A57B53-EF11-4673-44C1-2189D91EC59C}"/>
              </a:ext>
            </a:extLst>
          </p:cNvPr>
          <p:cNvSpPr txBox="1"/>
          <p:nvPr/>
        </p:nvSpPr>
        <p:spPr>
          <a:xfrm>
            <a:off x="283292" y="2757447"/>
            <a:ext cx="8577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God is the faithful, forgiving, </a:t>
            </a:r>
          </a:p>
          <a:p>
            <a:pPr algn="ctr"/>
            <a:r>
              <a:rPr lang="en-US" sz="3600" b="1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and loving King. </a:t>
            </a:r>
            <a:endParaRPr lang="en-US" sz="3600" kern="1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36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F7526D8-728C-0A37-F1E3-086AEA166A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018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DBA47A-69DB-CBF8-E4AE-285112FF11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89BEB06-9550-4E30-83E2-BAF9169E727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A57B53-EF11-4673-44C1-2189D91EC59C}"/>
              </a:ext>
            </a:extLst>
          </p:cNvPr>
          <p:cNvSpPr txBox="1"/>
          <p:nvPr/>
        </p:nvSpPr>
        <p:spPr>
          <a:xfrm>
            <a:off x="1391264" y="828288"/>
            <a:ext cx="6361471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now the end is here</a:t>
            </a:r>
            <a:br>
              <a:rPr lang="en-US" sz="36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so I face that final curtain.</a:t>
            </a:r>
            <a:br>
              <a:rPr lang="en-US" sz="36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 friend I'll say it clear</a:t>
            </a:r>
            <a:br>
              <a:rPr lang="en-US" sz="36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I'll state my case, of which I'm certain</a:t>
            </a:r>
            <a:br>
              <a:rPr lang="en-US" sz="36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I've lived a life that's full</a:t>
            </a:r>
            <a:br>
              <a:rPr lang="en-US" sz="36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traveled each and every highway</a:t>
            </a:r>
            <a:br>
              <a:rPr lang="en-US" sz="36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more, much more than this</a:t>
            </a:r>
            <a:br>
              <a:rPr lang="en-US" sz="36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did it my way.</a:t>
            </a:r>
          </a:p>
          <a:p>
            <a:endParaRPr lang="en-US" sz="800" kern="1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600" dirty="0">
                <a:latin typeface="Arial Narrow" panose="020B0606020202030204" pitchFamily="34" charset="0"/>
              </a:rPr>
              <a:t>-Frank Sinatra, </a:t>
            </a:r>
            <a:r>
              <a:rPr lang="en-US" sz="3600" i="1" dirty="0">
                <a:latin typeface="Arial Narrow" panose="020B0606020202030204" pitchFamily="34" charset="0"/>
              </a:rPr>
              <a:t>My Way</a:t>
            </a:r>
          </a:p>
        </p:txBody>
      </p:sp>
    </p:spTree>
    <p:extLst>
      <p:ext uri="{BB962C8B-B14F-4D97-AF65-F5344CB8AC3E}">
        <p14:creationId xmlns:p14="http://schemas.microsoft.com/office/powerpoint/2010/main" val="1613954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DBA47A-69DB-CBF8-E4AE-285112FF11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89BEB06-9550-4E30-83E2-BAF9169E727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A57B53-EF11-4673-44C1-2189D91EC59C}"/>
              </a:ext>
            </a:extLst>
          </p:cNvPr>
          <p:cNvSpPr txBox="1"/>
          <p:nvPr/>
        </p:nvSpPr>
        <p:spPr>
          <a:xfrm>
            <a:off x="723900" y="2767280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Being our own authority is appealing, but devastating (</a:t>
            </a:r>
            <a:r>
              <a:rPr lang="en-US" sz="4000" b="1" i="1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Pr. 16:25)</a:t>
            </a:r>
            <a:endParaRPr lang="en-US" sz="4000" b="1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17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DBA47A-69DB-CBF8-E4AE-285112FF11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89BEB06-9550-4E30-83E2-BAF9169E727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A57B53-EF11-4673-44C1-2189D91EC59C}"/>
              </a:ext>
            </a:extLst>
          </p:cNvPr>
          <p:cNvSpPr txBox="1"/>
          <p:nvPr/>
        </p:nvSpPr>
        <p:spPr>
          <a:xfrm>
            <a:off x="419100" y="427202"/>
            <a:ext cx="841026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The Book of Judges</a:t>
            </a:r>
          </a:p>
          <a:p>
            <a:endParaRPr lang="en-US" sz="800" b="1" kern="1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Begins around 20 years after Israel entered Canaan.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kern="1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Tells the story of subsequent generations who “did it their way” (see 2:10).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kern="1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A repeated cycle (see 2:11-19; 3:7-12)</a:t>
            </a:r>
          </a:p>
          <a:p>
            <a:pPr marL="1657350" lvl="2" indent="-742950">
              <a:buAutoNum type="arabicPeriod"/>
            </a:pPr>
            <a:r>
              <a:rPr lang="en-US" sz="3600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Israel sins </a:t>
            </a:r>
          </a:p>
          <a:p>
            <a:pPr marL="1657350" lvl="2" indent="-742950">
              <a:buAutoNum type="arabicPeriod"/>
            </a:pPr>
            <a:r>
              <a:rPr lang="en-US" sz="3600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God disciplines</a:t>
            </a:r>
          </a:p>
          <a:p>
            <a:pPr marL="1657350" lvl="2" indent="-742950">
              <a:buAutoNum type="arabicPeriod"/>
            </a:pPr>
            <a:r>
              <a:rPr lang="en-US" sz="3600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Israel’s sorry</a:t>
            </a:r>
          </a:p>
          <a:p>
            <a:pPr marL="1657350" lvl="2" indent="-742950">
              <a:buAutoNum type="arabicPeriod"/>
            </a:pPr>
            <a:r>
              <a:rPr lang="en-US" sz="3600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God delivers</a:t>
            </a:r>
            <a:endParaRPr lang="en-US" sz="36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kern="1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7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DBA47A-69DB-CBF8-E4AE-285112FF11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89BEB06-9550-4E30-83E2-BAF9169E727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A57B53-EF11-4673-44C1-2189D91EC59C}"/>
              </a:ext>
            </a:extLst>
          </p:cNvPr>
          <p:cNvSpPr txBox="1"/>
          <p:nvPr/>
        </p:nvSpPr>
        <p:spPr>
          <a:xfrm>
            <a:off x="419100" y="427202"/>
            <a:ext cx="7696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The Book of Judges</a:t>
            </a:r>
          </a:p>
          <a:p>
            <a:endParaRPr lang="en-US" sz="800" b="1" kern="1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In those days there was no king in Israel (17:6; 18;1; 19:1; 21:25)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kern="1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1028700" lvl="1" indent="-571500">
              <a:buFontTx/>
              <a:buChar char="-"/>
            </a:pPr>
            <a:r>
              <a:rPr lang="en-US" sz="3600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17:6 and 21:25 include, “everyone did what was right in their own eyes”</a:t>
            </a:r>
          </a:p>
          <a:p>
            <a:pPr marL="1028700" lvl="1" indent="-571500">
              <a:buFontTx/>
              <a:buChar char="-"/>
            </a:pPr>
            <a:endParaRPr lang="en-US" sz="800" kern="1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They had the BEST King (Ex. 19:6)!</a:t>
            </a:r>
          </a:p>
          <a:p>
            <a:pPr marL="1028700" lvl="1" indent="-571500">
              <a:buFontTx/>
              <a:buChar char="-"/>
            </a:pPr>
            <a:endParaRPr lang="en-US" sz="36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kern="1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4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DBA47A-69DB-CBF8-E4AE-285112FF11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89BEB06-9550-4E30-83E2-BAF9169E727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A57B53-EF11-4673-44C1-2189D91EC59C}"/>
              </a:ext>
            </a:extLst>
          </p:cNvPr>
          <p:cNvSpPr txBox="1"/>
          <p:nvPr/>
        </p:nvSpPr>
        <p:spPr>
          <a:xfrm>
            <a:off x="419100" y="427202"/>
            <a:ext cx="857741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Being Their Own Kings</a:t>
            </a:r>
          </a:p>
          <a:p>
            <a:endParaRPr lang="en-US" sz="800" b="1" kern="1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Failed to drive out the inhabitants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kern="1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1028700" lvl="1" indent="-571500">
              <a:buFontTx/>
              <a:buChar char="-"/>
            </a:pPr>
            <a:r>
              <a:rPr lang="en-US" sz="3600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God had commanded this                       (Ex. 23:31b-33; Deut. 7:2; Josh. 23:11-13)</a:t>
            </a:r>
          </a:p>
          <a:p>
            <a:pPr marL="1028700" lvl="1" indent="-571500">
              <a:buFontTx/>
              <a:buChar char="-"/>
            </a:pPr>
            <a:endParaRPr lang="en-US" sz="800" kern="1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1028700" lvl="1" indent="-571500">
              <a:buFontTx/>
              <a:buChar char="-"/>
            </a:pPr>
            <a:r>
              <a:rPr lang="en-US" sz="3600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8x in Judges 1 the tribes “did not drive out” the inhabitants.</a:t>
            </a:r>
          </a:p>
          <a:p>
            <a:pPr marL="1028700" lvl="1" indent="-571500">
              <a:buFontTx/>
              <a:buChar char="-"/>
            </a:pPr>
            <a:endParaRPr lang="en-US" sz="800" kern="1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1028700" lvl="1" indent="-571500">
              <a:buFontTx/>
              <a:buChar char="-"/>
            </a:pPr>
            <a:r>
              <a:rPr lang="en-US" sz="3600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Possibly thought they had a better idea than God (see 1:30)</a:t>
            </a:r>
          </a:p>
          <a:p>
            <a:pPr marL="1028700" lvl="1" indent="-571500">
              <a:buFontTx/>
              <a:buChar char="-"/>
            </a:pPr>
            <a:endParaRPr lang="en-US" sz="3600" kern="1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en-US" sz="3600" kern="1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6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DBA47A-69DB-CBF8-E4AE-285112FF11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89BEB06-9550-4E30-83E2-BAF9169E727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A57B53-EF11-4673-44C1-2189D91EC59C}"/>
              </a:ext>
            </a:extLst>
          </p:cNvPr>
          <p:cNvSpPr txBox="1"/>
          <p:nvPr/>
        </p:nvSpPr>
        <p:spPr>
          <a:xfrm>
            <a:off x="283292" y="2066665"/>
            <a:ext cx="857741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God has commanded that we drive sin from our lives (Col. 3:4-6; Rom. 6:11).</a:t>
            </a:r>
          </a:p>
          <a:p>
            <a:pPr algn="ctr"/>
            <a:endParaRPr lang="en-US" sz="800" b="1" kern="1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Have we? Or do we allowing some to hang around?</a:t>
            </a:r>
            <a:endParaRPr lang="en-US" sz="36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kern="1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74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DBA47A-69DB-CBF8-E4AE-285112FF11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89BEB06-9550-4E30-83E2-BAF9169E727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A57B53-EF11-4673-44C1-2189D91EC59C}"/>
              </a:ext>
            </a:extLst>
          </p:cNvPr>
          <p:cNvSpPr txBox="1"/>
          <p:nvPr/>
        </p:nvSpPr>
        <p:spPr>
          <a:xfrm>
            <a:off x="419100" y="427202"/>
            <a:ext cx="85774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Being Their Own Kings</a:t>
            </a:r>
          </a:p>
          <a:p>
            <a:endParaRPr lang="en-US" sz="800" kern="1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Pursued idols (2:11-13)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kern="1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1028700" lvl="1" indent="-571500">
              <a:buFontTx/>
              <a:buChar char="-"/>
            </a:pPr>
            <a:r>
              <a:rPr lang="en-US" sz="3600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Other “gods” would supposedly bring benefit to their lives. </a:t>
            </a:r>
          </a:p>
          <a:p>
            <a:pPr marL="1028700" lvl="1" indent="-571500">
              <a:buFontTx/>
              <a:buChar char="-"/>
            </a:pPr>
            <a:endParaRPr lang="en-US" sz="800" kern="1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1028700" lvl="1" indent="-571500">
              <a:buFontTx/>
              <a:buChar char="-"/>
            </a:pPr>
            <a:r>
              <a:rPr lang="en-US" sz="3600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For Israel, they brought trouble!</a:t>
            </a:r>
          </a:p>
          <a:p>
            <a:pPr lvl="1"/>
            <a:endParaRPr lang="en-US" sz="3600" kern="1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65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DBA47A-69DB-CBF8-E4AE-285112FF11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89BEB06-9550-4E30-83E2-BAF9169E727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A57B53-EF11-4673-44C1-2189D91EC59C}"/>
              </a:ext>
            </a:extLst>
          </p:cNvPr>
          <p:cNvSpPr txBox="1"/>
          <p:nvPr/>
        </p:nvSpPr>
        <p:spPr>
          <a:xfrm>
            <a:off x="283292" y="2551837"/>
            <a:ext cx="85774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The pursuit of anything or anyone above God is idolatry. This way of living often leads to chaos. </a:t>
            </a:r>
          </a:p>
        </p:txBody>
      </p:sp>
    </p:spTree>
    <p:extLst>
      <p:ext uri="{BB962C8B-B14F-4D97-AF65-F5344CB8AC3E}">
        <p14:creationId xmlns:p14="http://schemas.microsoft.com/office/powerpoint/2010/main" val="153814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2434</TotalTime>
  <Words>372</Words>
  <Application>Microsoft Office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3</cp:revision>
  <dcterms:created xsi:type="dcterms:W3CDTF">2023-05-19T20:45:14Z</dcterms:created>
  <dcterms:modified xsi:type="dcterms:W3CDTF">2023-05-21T13:20:02Z</dcterms:modified>
</cp:coreProperties>
</file>