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2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5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8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4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0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8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9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3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7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13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E1F82-EA6F-4DE6-92E6-D3F21BBC9C89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ACA4B-8C51-4DC8-9F18-1F8A91807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6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4422C8-E5FA-5F13-901B-23BE171BF9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2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8143875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IV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Ruth’s Redemption</a:t>
            </a:r>
          </a:p>
          <a:p>
            <a:pPr marL="857250" indent="-857250">
              <a:buFont typeface="+mj-lt"/>
              <a:buAutoNum type="romanUcPeriod"/>
            </a:pPr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Boaz communicates with the nearest redeemer. He refuses to redeem Ruth (4:5-6)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Boaz becomes Ruth’s redeemer and together they have a son named Obed (4:13-17).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The women of the town complete the arch of the story with their statements in 4:14-17 (from bitter to sweet)</a:t>
            </a:r>
          </a:p>
          <a:p>
            <a:pPr lvl="1"/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7286626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Boaz: A Forefather and Foreshadowing of Christ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Forefather of Christ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Obed was the grandfather of David</a:t>
            </a:r>
          </a:p>
          <a:p>
            <a:pPr marL="1028700" lvl="1" indent="-571500">
              <a:buFontTx/>
              <a:buChar char="-"/>
            </a:pPr>
            <a:endParaRPr lang="en-US" sz="7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Genealogy in 4:18-22 is the same as in Matt. 1:3-6 (Matthew includes the names of Tamar, Rahab, and Ruth)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7286626" cy="838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Boaz: A Forefather and Foreshadowing of Christ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Foreshadowing of Christ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Christ came to redeem us from sin by the power of His blood (Eph. 1:7; Titus 2:11-14; Heb. 9:12)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5" y="219075"/>
            <a:ext cx="761047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Time Period </a:t>
            </a:r>
          </a:p>
          <a:p>
            <a:pPr marL="857250" indent="-857250">
              <a:buFont typeface="+mj-lt"/>
              <a:buAutoNum type="romanUcPeriod"/>
            </a:pPr>
            <a:endParaRPr lang="en-US" sz="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In the days of the judges (1:1a) 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A period of moral and religious corruption (cf. Jud. 21:25)</a:t>
            </a:r>
          </a:p>
          <a:p>
            <a:pPr marL="1028700" lvl="1" indent="-571500">
              <a:buFontTx/>
              <a:buChar char="-"/>
            </a:pPr>
            <a:endParaRPr lang="en-US" sz="14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   Problem</a:t>
            </a:r>
          </a:p>
          <a:p>
            <a:pPr marL="571500" indent="-571500">
              <a:buFont typeface="+mj-lt"/>
              <a:buAutoNum type="romanUcPeriod"/>
            </a:pPr>
            <a:endParaRPr lang="en-US" sz="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A famine in the land (1:1b)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Result of Israel’s rebellion (Deut. 11:16-17; 28:2, 15-18)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11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5" y="219075"/>
            <a:ext cx="7610476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 startAt="3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“Solution”</a:t>
            </a:r>
          </a:p>
          <a:p>
            <a:pPr marL="857250" indent="-857250">
              <a:buFont typeface="+mj-lt"/>
              <a:buAutoNum type="romanUcPeriod" startAt="3"/>
            </a:pPr>
            <a:endParaRPr lang="en-US" sz="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Elimelech, Naomi, and their two sons leave Bethlehem for Moab 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Two sons marry two Moabite women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   Tragedy</a:t>
            </a:r>
          </a:p>
          <a:p>
            <a:pPr marL="571500" indent="-571500">
              <a:buAutoNum type="romanUcPeriod" startAt="4"/>
            </a:pPr>
            <a:endParaRPr lang="en-US" sz="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Elimelech and her two sons die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Happened within a period of 10 years</a:t>
            </a: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8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8143875" cy="861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 startAt="5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Preparing to Return to Bethlehem</a:t>
            </a:r>
          </a:p>
          <a:p>
            <a:pPr marL="857250" indent="-857250">
              <a:buFont typeface="+mj-lt"/>
              <a:buAutoNum type="romanUcPeriod" startAt="5"/>
            </a:pPr>
            <a:endParaRPr lang="en-US" sz="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Naomi hears that the famine has eased (1:6)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One daughter-in-law stays in Moab, but Ruth stayed with Naomi (1:14-18)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6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   Returning to Bethlehem</a:t>
            </a:r>
          </a:p>
          <a:p>
            <a:pPr marL="571500" indent="-571500">
              <a:buAutoNum type="romanUcPeriod" startAt="4"/>
            </a:pPr>
            <a:endParaRPr lang="en-US" sz="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Naomi reveals her sorrow by requesting to be called “Mara” (1:20; Mara means bitter)</a:t>
            </a: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8143875" cy="960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II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Ruth Meets Boaz</a:t>
            </a:r>
          </a:p>
          <a:p>
            <a:pPr marL="857250" indent="-857250">
              <a:buFont typeface="+mj-lt"/>
              <a:buAutoNum type="romanUcPeriod"/>
            </a:pPr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Ruth gathers food from the field of Boaz (2:3)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Boaz - a relative of Naomi’s husband; a man of integrity (2:1)</a:t>
            </a:r>
          </a:p>
          <a:p>
            <a:pPr marL="1371600" lvl="2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Boaz treats Ruth with kindness (2:8-16)</a:t>
            </a:r>
          </a:p>
          <a:p>
            <a:pPr marL="914400" lvl="1" indent="-457200">
              <a:buFontTx/>
              <a:buChar char="-"/>
            </a:pPr>
            <a:endParaRPr lang="en-US" sz="6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Ruth returns and tells Naomi all that occurred; discovers that Boaz is their kinsman-redeemer (2:19-20)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5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814387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 Role of a Redeemer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Purchase land back for a family member      (Lev. 25:25)</a:t>
            </a:r>
          </a:p>
          <a:p>
            <a:pPr marL="857250" indent="-857250">
              <a:buFont typeface="+mj-lt"/>
              <a:buAutoNum type="romanUcPeriod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Redeem a family member from indentured service (Lev. 25:47-49)</a:t>
            </a:r>
          </a:p>
          <a:p>
            <a:pPr marL="857250" indent="-857250">
              <a:buFont typeface="+mj-lt"/>
              <a:buAutoNum type="romanUcPeriod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Marry a widow without a son to preserve the family line (Deut. 25:5-6)</a:t>
            </a: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57199" y="1924050"/>
            <a:ext cx="822960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The Redeemer Served as a Picture of God’s Care for His People </a:t>
            </a:r>
          </a:p>
          <a:p>
            <a:pPr algn="ctr"/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rgbClr val="271E21"/>
                </a:solidFill>
                <a:latin typeface="Arial Narrow" panose="020B0606020202030204" pitchFamily="34" charset="0"/>
              </a:rPr>
              <a:t>Ex. 6:6; 15:13; Ps. 74:2</a:t>
            </a: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8143875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III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A Request for Redemption</a:t>
            </a:r>
          </a:p>
          <a:p>
            <a:pPr marL="857250" indent="-857250">
              <a:buFont typeface="+mj-lt"/>
              <a:buAutoNum type="romanUcPeriod"/>
            </a:pPr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Ruth approaches Boaz at the threshing floor.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Her actions symbolize her desire for Boaz to act as her redeemer (3:9)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Boaz but says there is another redeemer before him, but he would redeem Ruth if the other would not (3:12-13) 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0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5784E13-3117-E98A-E973-F5E1FE538F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4774" b="954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DCBBF4-F04D-9729-4D23-A8F15FF9DC05}"/>
              </a:ext>
            </a:extLst>
          </p:cNvPr>
          <p:cNvSpPr txBox="1"/>
          <p:nvPr/>
        </p:nvSpPr>
        <p:spPr>
          <a:xfrm>
            <a:off x="428624" y="219075"/>
            <a:ext cx="814387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1E21"/>
                </a:solidFill>
                <a:latin typeface="Arial Narrow" panose="020B0606020202030204" pitchFamily="34" charset="0"/>
              </a:rPr>
              <a:t>ACT III</a:t>
            </a:r>
          </a:p>
          <a:p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857250" indent="-857250">
              <a:buFont typeface="+mj-lt"/>
              <a:buAutoNum type="romanUcPeriod" startAt="2"/>
            </a:pPr>
            <a:r>
              <a:rPr lang="en-US" sz="3200" b="1" dirty="0">
                <a:solidFill>
                  <a:srgbClr val="271E21"/>
                </a:solidFill>
                <a:latin typeface="Arial Narrow" panose="020B0606020202030204" pitchFamily="34" charset="0"/>
              </a:rPr>
              <a:t>A Request for Redemption</a:t>
            </a:r>
          </a:p>
          <a:p>
            <a:pPr marL="857250" indent="-857250">
              <a:buFont typeface="+mj-lt"/>
              <a:buAutoNum type="romanUcPeriod" startAt="2"/>
            </a:pPr>
            <a:endParaRPr lang="en-US" sz="8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Ruth is sent home to Naomi with six measures of barley (3:15)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271E21"/>
                </a:solidFill>
                <a:latin typeface="Arial Narrow" panose="020B0606020202030204" pitchFamily="34" charset="0"/>
              </a:rPr>
              <a:t>The “emptiness” of Act I is starting to be “filled” </a:t>
            </a: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lvl="1"/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AutoNum type="romanUcPeriod" startAt="4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314450" lvl="1" indent="-85725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+mj-lt"/>
              <a:buAutoNum type="romanUcPeriod" startAt="3"/>
            </a:pPr>
            <a:endParaRPr lang="en-US" sz="3200" dirty="0">
              <a:solidFill>
                <a:srgbClr val="271E21"/>
              </a:solidFill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solidFill>
                <a:srgbClr val="271E2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32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236</TotalTime>
  <Words>484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Robert</cp:lastModifiedBy>
  <cp:revision>1</cp:revision>
  <dcterms:created xsi:type="dcterms:W3CDTF">2023-05-28T09:21:04Z</dcterms:created>
  <dcterms:modified xsi:type="dcterms:W3CDTF">2023-05-28T16:11:55Z</dcterms:modified>
</cp:coreProperties>
</file>