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  <p:sldId id="263" r:id="rId3"/>
    <p:sldId id="264" r:id="rId4"/>
    <p:sldId id="265" r:id="rId5"/>
    <p:sldId id="266" r:id="rId6"/>
    <p:sldId id="267" r:id="rId7"/>
    <p:sldId id="268" r:id="rId8"/>
    <p:sldId id="270" r:id="rId9"/>
    <p:sldId id="271" r:id="rId10"/>
    <p:sldId id="273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3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3" d="100"/>
          <a:sy n="53" d="100"/>
        </p:scale>
        <p:origin x="44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6B161-B7D8-4E66-B943-743A813DC778}" type="datetimeFigureOut">
              <a:rPr lang="en-US" smtClean="0"/>
              <a:t>4/1/2023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7EC7B-33EB-4D59-B264-42DAECA5C5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996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6B161-B7D8-4E66-B943-743A813DC778}" type="datetimeFigureOut">
              <a:rPr lang="en-US" smtClean="0"/>
              <a:t>4/1/2023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7EC7B-33EB-4D59-B264-42DAECA5C5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705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6B161-B7D8-4E66-B943-743A813DC778}" type="datetimeFigureOut">
              <a:rPr lang="en-US" smtClean="0"/>
              <a:t>4/1/2023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7EC7B-33EB-4D59-B264-42DAECA5C5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536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6B161-B7D8-4E66-B943-743A813DC778}" type="datetimeFigureOut">
              <a:rPr lang="en-US" smtClean="0"/>
              <a:t>4/1/2023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7EC7B-33EB-4D59-B264-42DAECA5C5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702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6B161-B7D8-4E66-B943-743A813DC778}" type="datetimeFigureOut">
              <a:rPr lang="en-US" smtClean="0"/>
              <a:t>4/1/2023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7EC7B-33EB-4D59-B264-42DAECA5C5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184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6B161-B7D8-4E66-B943-743A813DC778}" type="datetimeFigureOut">
              <a:rPr lang="en-US" smtClean="0"/>
              <a:t>4/1/2023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7EC7B-33EB-4D59-B264-42DAECA5C5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535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6B161-B7D8-4E66-B943-743A813DC778}" type="datetimeFigureOut">
              <a:rPr lang="en-US" smtClean="0"/>
              <a:t>4/1/2023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7EC7B-33EB-4D59-B264-42DAECA5C5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078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6B161-B7D8-4E66-B943-743A813DC778}" type="datetimeFigureOut">
              <a:rPr lang="en-US" smtClean="0"/>
              <a:t>4/1/2023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7EC7B-33EB-4D59-B264-42DAECA5C5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098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6B161-B7D8-4E66-B943-743A813DC778}" type="datetimeFigureOut">
              <a:rPr lang="en-US" smtClean="0"/>
              <a:t>4/1/2023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7EC7B-33EB-4D59-B264-42DAECA5C5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546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6B161-B7D8-4E66-B943-743A813DC778}" type="datetimeFigureOut">
              <a:rPr lang="en-US" smtClean="0"/>
              <a:t>4/1/2023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7EC7B-33EB-4D59-B264-42DAECA5C5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422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6B161-B7D8-4E66-B943-743A813DC778}" type="datetimeFigureOut">
              <a:rPr lang="en-US" smtClean="0"/>
              <a:t>4/1/2023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7EC7B-33EB-4D59-B264-42DAECA5C5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128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A6B161-B7D8-4E66-B943-743A813DC778}" type="datetimeFigureOut">
              <a:rPr lang="en-US" smtClean="0"/>
              <a:t>4/1/2023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7EC7B-33EB-4D59-B264-42DAECA5C5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626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B79B3D3-24F3-2821-31F5-5F1C32FB67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4943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B79B3D3-24F3-2821-31F5-5F1C32FB67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790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AB4389F-550C-596B-4725-79D19DF7A4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D65F3502-4A27-7010-53EF-801C69F9019D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B9339F2-42F1-9D63-5344-5959AFA68671}"/>
              </a:ext>
            </a:extLst>
          </p:cNvPr>
          <p:cNvSpPr txBox="1"/>
          <p:nvPr/>
        </p:nvSpPr>
        <p:spPr>
          <a:xfrm>
            <a:off x="219075" y="276225"/>
            <a:ext cx="8439150" cy="8340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rial Narrow" panose="020B0606020202030204" pitchFamily="34" charset="0"/>
              </a:rPr>
              <a:t>Plea</a:t>
            </a:r>
            <a:r>
              <a:rPr lang="en-US" sz="3600" dirty="0">
                <a:latin typeface="Arial Narrow" panose="020B0606020202030204" pitchFamily="34" charset="0"/>
              </a:rPr>
              <a:t> for God’s Presence (1-3)</a:t>
            </a:r>
          </a:p>
          <a:p>
            <a:endParaRPr lang="en-US" sz="1600" dirty="0"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latin typeface="Arial Narrow" panose="020B0606020202030204" pitchFamily="34" charset="0"/>
              </a:rPr>
              <a:t>Isaiah asks God to enter the human realm.</a:t>
            </a:r>
          </a:p>
          <a:p>
            <a:pPr marL="1028700" lvl="1" indent="-571500">
              <a:buFontTx/>
              <a:buChar char="-"/>
            </a:pPr>
            <a:r>
              <a:rPr lang="en-US" sz="3600" dirty="0">
                <a:latin typeface="Arial Narrow" panose="020B0606020202030204" pitchFamily="34" charset="0"/>
              </a:rPr>
              <a:t>To bring deliverance and for God’s name to be exalted.</a:t>
            </a:r>
          </a:p>
          <a:p>
            <a:pPr marL="1028700" lvl="1" indent="-571500">
              <a:buFontTx/>
              <a:buChar char="-"/>
            </a:pPr>
            <a:endParaRPr lang="en-US" sz="800" dirty="0"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latin typeface="Arial Narrow" panose="020B0606020202030204" pitchFamily="34" charset="0"/>
              </a:rPr>
              <a:t>Remembering God’s past presence brings confidence (cf. Ex. 19:16-20).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800" dirty="0"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latin typeface="Arial Narrow" panose="020B0606020202030204" pitchFamily="34" charset="0"/>
              </a:rPr>
              <a:t>As Isaiah longed for God’s presence, we should long for the coming of Christ        (Rom. 8:22-23; Rev. 22:20)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>
              <a:latin typeface="Arial Narrow" panose="020B0606020202030204" pitchFamily="34" charset="0"/>
            </a:endParaRPr>
          </a:p>
          <a:p>
            <a:pPr marL="1028700" lvl="1" indent="-571500">
              <a:buFontTx/>
              <a:buChar char="-"/>
            </a:pPr>
            <a:endParaRPr lang="en-US" sz="36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4113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AB4389F-550C-596B-4725-79D19DF7A4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D65F3502-4A27-7010-53EF-801C69F9019D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B9339F2-42F1-9D63-5344-5959AFA68671}"/>
              </a:ext>
            </a:extLst>
          </p:cNvPr>
          <p:cNvSpPr txBox="1"/>
          <p:nvPr/>
        </p:nvSpPr>
        <p:spPr>
          <a:xfrm>
            <a:off x="219075" y="276225"/>
            <a:ext cx="8383504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rial Narrow" panose="020B0606020202030204" pitchFamily="34" charset="0"/>
              </a:rPr>
              <a:t>Promises</a:t>
            </a:r>
            <a:r>
              <a:rPr lang="en-US" sz="3600" dirty="0">
                <a:latin typeface="Arial Narrow" panose="020B0606020202030204" pitchFamily="34" charset="0"/>
              </a:rPr>
              <a:t> for God’s People (4-5a)</a:t>
            </a:r>
          </a:p>
          <a:p>
            <a:endParaRPr lang="en-US" sz="1600" dirty="0"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latin typeface="Arial Narrow" panose="020B0606020202030204" pitchFamily="34" charset="0"/>
              </a:rPr>
              <a:t>God acts for those who wait for Him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800" dirty="0"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latin typeface="Arial Narrow" panose="020B0606020202030204" pitchFamily="34" charset="0"/>
              </a:rPr>
              <a:t>God meets with those who do good and remember God’s ways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800" dirty="0"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latin typeface="Arial Narrow" panose="020B0606020202030204" pitchFamily="34" charset="0"/>
              </a:rPr>
              <a:t>Even if the world is against us, God is for us. (2 Chr. 16:9)</a:t>
            </a:r>
          </a:p>
        </p:txBody>
      </p:sp>
    </p:spTree>
    <p:extLst>
      <p:ext uri="{BB962C8B-B14F-4D97-AF65-F5344CB8AC3E}">
        <p14:creationId xmlns:p14="http://schemas.microsoft.com/office/powerpoint/2010/main" val="3770098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AB4389F-550C-596B-4725-79D19DF7A4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D65F3502-4A27-7010-53EF-801C69F9019D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B9339F2-42F1-9D63-5344-5959AFA68671}"/>
              </a:ext>
            </a:extLst>
          </p:cNvPr>
          <p:cNvSpPr txBox="1"/>
          <p:nvPr/>
        </p:nvSpPr>
        <p:spPr>
          <a:xfrm>
            <a:off x="219074" y="276225"/>
            <a:ext cx="8684293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rial Narrow" panose="020B0606020202030204" pitchFamily="34" charset="0"/>
              </a:rPr>
              <a:t>Profession </a:t>
            </a:r>
            <a:r>
              <a:rPr lang="en-US" sz="3600" dirty="0">
                <a:latin typeface="Arial Narrow" panose="020B0606020202030204" pitchFamily="34" charset="0"/>
              </a:rPr>
              <a:t>of Israel’s Sins (5b-7)</a:t>
            </a:r>
          </a:p>
          <a:p>
            <a:endParaRPr lang="en-US" sz="3600" dirty="0"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latin typeface="Arial Narrow" panose="020B0606020202030204" pitchFamily="34" charset="0"/>
              </a:rPr>
              <a:t>Isaiah includes himself in Israel’s shortcomings (“we sinned,” “our sins”)</a:t>
            </a:r>
          </a:p>
          <a:p>
            <a:pPr marL="1028700" lvl="1" indent="-571500">
              <a:buFontTx/>
              <a:buChar char="-"/>
            </a:pPr>
            <a:r>
              <a:rPr lang="en-US" sz="3600" dirty="0">
                <a:latin typeface="Arial Narrow" panose="020B0606020202030204" pitchFamily="34" charset="0"/>
              </a:rPr>
              <a:t>Similar to Daniel (Dan. 9:3-7)</a:t>
            </a:r>
          </a:p>
          <a:p>
            <a:pPr marL="1028700" lvl="1" indent="-571500">
              <a:buFontTx/>
              <a:buChar char="-"/>
            </a:pPr>
            <a:endParaRPr lang="en-US" sz="800" dirty="0"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latin typeface="Arial Narrow" panose="020B0606020202030204" pitchFamily="34" charset="0"/>
              </a:rPr>
              <a:t>Even the most righteous among us have fallen short of God’s glory (Rom. 3:10, 23)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1221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AB4389F-550C-596B-4725-79D19DF7A4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D65F3502-4A27-7010-53EF-801C69F9019D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B9339F2-42F1-9D63-5344-5959AFA68671}"/>
              </a:ext>
            </a:extLst>
          </p:cNvPr>
          <p:cNvSpPr txBox="1"/>
          <p:nvPr/>
        </p:nvSpPr>
        <p:spPr>
          <a:xfrm>
            <a:off x="219074" y="276225"/>
            <a:ext cx="8732421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rial Narrow" panose="020B0606020202030204" pitchFamily="34" charset="0"/>
              </a:rPr>
              <a:t>Proclamation </a:t>
            </a:r>
            <a:r>
              <a:rPr lang="en-US" sz="3600" dirty="0">
                <a:latin typeface="Arial Narrow" panose="020B0606020202030204" pitchFamily="34" charset="0"/>
              </a:rPr>
              <a:t>of God’s Rule (8)</a:t>
            </a:r>
          </a:p>
          <a:p>
            <a:endParaRPr lang="en-US" sz="1600" dirty="0"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latin typeface="Arial Narrow" panose="020B0606020202030204" pitchFamily="34" charset="0"/>
              </a:rPr>
              <a:t>We follow after God as our Father (cf. Is. 63:16)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800" dirty="0"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latin typeface="Arial Narrow" panose="020B0606020202030204" pitchFamily="34" charset="0"/>
              </a:rPr>
              <a:t>We are changed by God as our Potter            (cf. Jer. 18; Is. 29; 45; Rom. 9)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800" dirty="0">
              <a:latin typeface="Arial Narrow" panose="020B0606020202030204" pitchFamily="34" charset="0"/>
            </a:endParaRPr>
          </a:p>
          <a:p>
            <a:pPr marL="1028700" lvl="1" indent="-571500">
              <a:buFontTx/>
              <a:buChar char="-"/>
            </a:pPr>
            <a:r>
              <a:rPr lang="en-US" sz="3600" dirty="0">
                <a:latin typeface="Arial Narrow" panose="020B0606020202030204" pitchFamily="34" charset="0"/>
              </a:rPr>
              <a:t>Attitude of Jesus: “not as I will, but as you will”</a:t>
            </a:r>
          </a:p>
          <a:p>
            <a:pPr marL="1028700" lvl="1" indent="-571500">
              <a:buFontTx/>
              <a:buChar char="-"/>
            </a:pPr>
            <a:endParaRPr lang="en-US" sz="36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6423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AB4389F-550C-596B-4725-79D19DF7A4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D65F3502-4A27-7010-53EF-801C69F9019D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B9339F2-42F1-9D63-5344-5959AFA68671}"/>
              </a:ext>
            </a:extLst>
          </p:cNvPr>
          <p:cNvSpPr txBox="1"/>
          <p:nvPr/>
        </p:nvSpPr>
        <p:spPr>
          <a:xfrm>
            <a:off x="219075" y="276225"/>
            <a:ext cx="861210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rial Narrow" panose="020B0606020202030204" pitchFamily="34" charset="0"/>
              </a:rPr>
              <a:t>Plea </a:t>
            </a:r>
            <a:r>
              <a:rPr lang="en-US" sz="3600" dirty="0">
                <a:latin typeface="Arial Narrow" panose="020B0606020202030204" pitchFamily="34" charset="0"/>
              </a:rPr>
              <a:t>for God’s Mercy (9-12)</a:t>
            </a:r>
          </a:p>
          <a:p>
            <a:endParaRPr lang="en-US" sz="800" dirty="0"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latin typeface="Arial Narrow" panose="020B0606020202030204" pitchFamily="34" charset="0"/>
              </a:rPr>
              <a:t>Asking God to show mercy as He’d done in the past (see Ex. 32:9-14)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800" dirty="0"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latin typeface="Arial Narrow" panose="020B0606020202030204" pitchFamily="34" charset="0"/>
              </a:rPr>
              <a:t>God’s mercy is shown because of His goodness, not ours (Eph. 2:8-9)</a:t>
            </a:r>
          </a:p>
        </p:txBody>
      </p:sp>
    </p:spTree>
    <p:extLst>
      <p:ext uri="{BB962C8B-B14F-4D97-AF65-F5344CB8AC3E}">
        <p14:creationId xmlns:p14="http://schemas.microsoft.com/office/powerpoint/2010/main" val="14878138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AB4389F-550C-596B-4725-79D19DF7A4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D65F3502-4A27-7010-53EF-801C69F9019D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B9339F2-42F1-9D63-5344-5959AFA68671}"/>
              </a:ext>
            </a:extLst>
          </p:cNvPr>
          <p:cNvSpPr txBox="1"/>
          <p:nvPr/>
        </p:nvSpPr>
        <p:spPr>
          <a:xfrm>
            <a:off x="219075" y="276225"/>
            <a:ext cx="624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rial Narrow" panose="020B0606020202030204" pitchFamily="34" charset="0"/>
              </a:rPr>
              <a:t>The Answer to Isaiah’s Prayer:</a:t>
            </a:r>
          </a:p>
          <a:p>
            <a:r>
              <a:rPr lang="en-US" sz="3600" b="1" dirty="0">
                <a:latin typeface="Arial Narrow" panose="020B0606020202030204" pitchFamily="34" charset="0"/>
              </a:rPr>
              <a:t>Jesus Christ</a:t>
            </a:r>
            <a:endParaRPr lang="en-US" sz="3600" dirty="0">
              <a:latin typeface="Arial Narrow" panose="020B0606020202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1926D0D-D439-D5A4-1E9A-5CE350CFC64E}"/>
              </a:ext>
            </a:extLst>
          </p:cNvPr>
          <p:cNvSpPr txBox="1"/>
          <p:nvPr/>
        </p:nvSpPr>
        <p:spPr>
          <a:xfrm>
            <a:off x="333376" y="2086035"/>
            <a:ext cx="82677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Arial Narrow" panose="020B0606020202030204" pitchFamily="34" charset="0"/>
              </a:rPr>
              <a:t>Mark 1:9-11 </a:t>
            </a:r>
            <a:r>
              <a:rPr lang="en-US" sz="3200" dirty="0">
                <a:latin typeface="Arial Narrow" panose="020B0606020202030204" pitchFamily="34" charset="0"/>
              </a:rPr>
              <a:t> </a:t>
            </a:r>
          </a:p>
          <a:p>
            <a:pPr algn="ctr"/>
            <a:r>
              <a:rPr lang="en-US" sz="3200" baseline="30000" dirty="0">
                <a:latin typeface="Arial Narrow" panose="020B0606020202030204" pitchFamily="34" charset="0"/>
              </a:rPr>
              <a:t>9</a:t>
            </a:r>
            <a:r>
              <a:rPr lang="en-US" sz="3200" dirty="0">
                <a:latin typeface="Arial Narrow" panose="020B0606020202030204" pitchFamily="34" charset="0"/>
              </a:rPr>
              <a:t> In those days Jesus came from Nazareth of Galilee and was baptized by John in the Jordan. </a:t>
            </a:r>
            <a:r>
              <a:rPr lang="en-US" sz="3200" baseline="30000" dirty="0">
                <a:latin typeface="Arial Narrow" panose="020B0606020202030204" pitchFamily="34" charset="0"/>
              </a:rPr>
              <a:t>10</a:t>
            </a:r>
            <a:r>
              <a:rPr lang="en-US" sz="3200" dirty="0">
                <a:latin typeface="Arial Narrow" panose="020B0606020202030204" pitchFamily="34" charset="0"/>
              </a:rPr>
              <a:t> And when he came up out of the water, immediately he saw </a:t>
            </a:r>
            <a:r>
              <a:rPr lang="en-US" sz="3200" i="1" dirty="0">
                <a:latin typeface="Arial Narrow" panose="020B0606020202030204" pitchFamily="34" charset="0"/>
              </a:rPr>
              <a:t>the heavens being torn open </a:t>
            </a:r>
            <a:r>
              <a:rPr lang="en-US" sz="3200" dirty="0">
                <a:latin typeface="Arial Narrow" panose="020B0606020202030204" pitchFamily="34" charset="0"/>
              </a:rPr>
              <a:t>and the Spirit descending on him like </a:t>
            </a:r>
            <a:r>
              <a:rPr lang="en-US" sz="3200" i="1" dirty="0">
                <a:latin typeface="Arial Narrow" panose="020B0606020202030204" pitchFamily="34" charset="0"/>
              </a:rPr>
              <a:t>a dove.</a:t>
            </a:r>
            <a:r>
              <a:rPr lang="en-US" sz="3200" dirty="0">
                <a:latin typeface="Arial Narrow" panose="020B0606020202030204" pitchFamily="34" charset="0"/>
              </a:rPr>
              <a:t> </a:t>
            </a:r>
            <a:r>
              <a:rPr lang="en-US" sz="3200" baseline="30000" dirty="0">
                <a:latin typeface="Arial Narrow" panose="020B0606020202030204" pitchFamily="34" charset="0"/>
              </a:rPr>
              <a:t>11</a:t>
            </a:r>
            <a:r>
              <a:rPr lang="en-US" sz="3200" dirty="0">
                <a:latin typeface="Arial Narrow" panose="020B0606020202030204" pitchFamily="34" charset="0"/>
              </a:rPr>
              <a:t> And a voice came from heaven, “You are my beloved Son; with you I am well pleased.”</a:t>
            </a:r>
          </a:p>
        </p:txBody>
      </p:sp>
    </p:spTree>
    <p:extLst>
      <p:ext uri="{BB962C8B-B14F-4D97-AF65-F5344CB8AC3E}">
        <p14:creationId xmlns:p14="http://schemas.microsoft.com/office/powerpoint/2010/main" val="39818045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AB4389F-550C-596B-4725-79D19DF7A4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D65F3502-4A27-7010-53EF-801C69F9019D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B9339F2-42F1-9D63-5344-5959AFA68671}"/>
              </a:ext>
            </a:extLst>
          </p:cNvPr>
          <p:cNvSpPr txBox="1"/>
          <p:nvPr/>
        </p:nvSpPr>
        <p:spPr>
          <a:xfrm>
            <a:off x="219075" y="276225"/>
            <a:ext cx="624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rial Narrow" panose="020B0606020202030204" pitchFamily="34" charset="0"/>
              </a:rPr>
              <a:t>The Answer to Isaiah’s Prayer:</a:t>
            </a:r>
          </a:p>
          <a:p>
            <a:r>
              <a:rPr lang="en-US" sz="3600" b="1" dirty="0">
                <a:latin typeface="Arial Narrow" panose="020B0606020202030204" pitchFamily="34" charset="0"/>
              </a:rPr>
              <a:t>Jesus Christ</a:t>
            </a:r>
            <a:endParaRPr lang="en-US" sz="3600" dirty="0">
              <a:latin typeface="Arial Narrow" panose="020B0606020202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1926D0D-D439-D5A4-1E9A-5CE350CFC64E}"/>
              </a:ext>
            </a:extLst>
          </p:cNvPr>
          <p:cNvSpPr txBox="1"/>
          <p:nvPr/>
        </p:nvSpPr>
        <p:spPr>
          <a:xfrm>
            <a:off x="333376" y="2086035"/>
            <a:ext cx="82677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Arial Narrow" panose="020B0606020202030204" pitchFamily="34" charset="0"/>
              </a:rPr>
              <a:t>Matthew 1:21-23  </a:t>
            </a:r>
          </a:p>
          <a:p>
            <a:pPr algn="ctr"/>
            <a:r>
              <a:rPr lang="en-US" sz="3200" baseline="30000" dirty="0">
                <a:latin typeface="Arial Narrow" panose="020B0606020202030204" pitchFamily="34" charset="0"/>
              </a:rPr>
              <a:t>21</a:t>
            </a:r>
            <a:r>
              <a:rPr lang="en-US" sz="3200" dirty="0">
                <a:latin typeface="Arial Narrow" panose="020B0606020202030204" pitchFamily="34" charset="0"/>
              </a:rPr>
              <a:t> She will bear a son, and you shall call his name Jesus, for he will save his people from their sins.” </a:t>
            </a:r>
            <a:r>
              <a:rPr lang="en-US" sz="3200" baseline="30000" dirty="0">
                <a:latin typeface="Arial Narrow" panose="020B0606020202030204" pitchFamily="34" charset="0"/>
              </a:rPr>
              <a:t>22</a:t>
            </a:r>
            <a:r>
              <a:rPr lang="en-US" sz="3200" dirty="0">
                <a:latin typeface="Arial Narrow" panose="020B0606020202030204" pitchFamily="34" charset="0"/>
              </a:rPr>
              <a:t> All this took place to fulfill what the Lord had spoken by the prophet: </a:t>
            </a:r>
            <a:r>
              <a:rPr lang="en-US" sz="3200" baseline="30000" dirty="0">
                <a:latin typeface="Arial Narrow" panose="020B0606020202030204" pitchFamily="34" charset="0"/>
              </a:rPr>
              <a:t>23</a:t>
            </a:r>
            <a:r>
              <a:rPr lang="en-US" sz="3200" dirty="0">
                <a:latin typeface="Arial Narrow" panose="020B0606020202030204" pitchFamily="34" charset="0"/>
              </a:rPr>
              <a:t> “Behold, the virgin shall conceive and bear a son, and they shall call his name Immanuel” (which means, God with us).</a:t>
            </a:r>
          </a:p>
        </p:txBody>
      </p:sp>
    </p:spTree>
    <p:extLst>
      <p:ext uri="{BB962C8B-B14F-4D97-AF65-F5344CB8AC3E}">
        <p14:creationId xmlns:p14="http://schemas.microsoft.com/office/powerpoint/2010/main" val="26310570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AB4389F-550C-596B-4725-79D19DF7A4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D65F3502-4A27-7010-53EF-801C69F9019D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B9339F2-42F1-9D63-5344-5959AFA68671}"/>
              </a:ext>
            </a:extLst>
          </p:cNvPr>
          <p:cNvSpPr txBox="1"/>
          <p:nvPr/>
        </p:nvSpPr>
        <p:spPr>
          <a:xfrm>
            <a:off x="219075" y="276225"/>
            <a:ext cx="624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rial Narrow" panose="020B0606020202030204" pitchFamily="34" charset="0"/>
              </a:rPr>
              <a:t>The Answer to Isaiah’s Prayer:</a:t>
            </a:r>
          </a:p>
          <a:p>
            <a:r>
              <a:rPr lang="en-US" sz="3600" b="1" dirty="0">
                <a:latin typeface="Arial Narrow" panose="020B0606020202030204" pitchFamily="34" charset="0"/>
              </a:rPr>
              <a:t>Jesus Christ</a:t>
            </a:r>
            <a:endParaRPr lang="en-US" sz="3600" dirty="0">
              <a:latin typeface="Arial Narrow" panose="020B0606020202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1926D0D-D439-D5A4-1E9A-5CE350CFC64E}"/>
              </a:ext>
            </a:extLst>
          </p:cNvPr>
          <p:cNvSpPr txBox="1"/>
          <p:nvPr/>
        </p:nvSpPr>
        <p:spPr>
          <a:xfrm>
            <a:off x="333376" y="2086035"/>
            <a:ext cx="82677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Arial Narrow" panose="020B0606020202030204" pitchFamily="34" charset="0"/>
              </a:rPr>
              <a:t>Mark 1:9-11 </a:t>
            </a:r>
            <a:r>
              <a:rPr lang="en-US" sz="3200" dirty="0">
                <a:latin typeface="Arial Narrow" panose="020B0606020202030204" pitchFamily="34" charset="0"/>
              </a:rPr>
              <a:t> </a:t>
            </a:r>
          </a:p>
          <a:p>
            <a:pPr algn="ctr"/>
            <a:r>
              <a:rPr lang="en-US" sz="3200" baseline="30000" dirty="0">
                <a:latin typeface="Arial Narrow" panose="020B0606020202030204" pitchFamily="34" charset="0"/>
              </a:rPr>
              <a:t>9</a:t>
            </a:r>
            <a:r>
              <a:rPr lang="en-US" sz="3200" dirty="0">
                <a:latin typeface="Arial Narrow" panose="020B0606020202030204" pitchFamily="34" charset="0"/>
              </a:rPr>
              <a:t> In those days Jesus came from Nazareth of Galilee and was baptized by John in the Jordan. </a:t>
            </a:r>
            <a:r>
              <a:rPr lang="en-US" sz="3200" baseline="30000" dirty="0">
                <a:latin typeface="Arial Narrow" panose="020B0606020202030204" pitchFamily="34" charset="0"/>
              </a:rPr>
              <a:t>10</a:t>
            </a:r>
            <a:r>
              <a:rPr lang="en-US" sz="3200" dirty="0">
                <a:latin typeface="Arial Narrow" panose="020B0606020202030204" pitchFamily="34" charset="0"/>
              </a:rPr>
              <a:t> And when he came up out of the water, immediately he saw </a:t>
            </a:r>
            <a:r>
              <a:rPr lang="en-US" sz="3200" i="1" dirty="0">
                <a:latin typeface="Arial Narrow" panose="020B0606020202030204" pitchFamily="34" charset="0"/>
              </a:rPr>
              <a:t>the heavens being torn open </a:t>
            </a:r>
            <a:r>
              <a:rPr lang="en-US" sz="3200" dirty="0">
                <a:latin typeface="Arial Narrow" panose="020B0606020202030204" pitchFamily="34" charset="0"/>
              </a:rPr>
              <a:t>and the Spirit descending on him like </a:t>
            </a:r>
            <a:r>
              <a:rPr lang="en-US" sz="3200" i="1" dirty="0">
                <a:latin typeface="Arial Narrow" panose="020B0606020202030204" pitchFamily="34" charset="0"/>
              </a:rPr>
              <a:t>a dove.</a:t>
            </a:r>
            <a:r>
              <a:rPr lang="en-US" sz="3200" dirty="0">
                <a:latin typeface="Arial Narrow" panose="020B0606020202030204" pitchFamily="34" charset="0"/>
              </a:rPr>
              <a:t> </a:t>
            </a:r>
            <a:r>
              <a:rPr lang="en-US" sz="3200" baseline="30000" dirty="0">
                <a:latin typeface="Arial Narrow" panose="020B0606020202030204" pitchFamily="34" charset="0"/>
              </a:rPr>
              <a:t>11</a:t>
            </a:r>
            <a:r>
              <a:rPr lang="en-US" sz="3200" dirty="0">
                <a:latin typeface="Arial Narrow" panose="020B0606020202030204" pitchFamily="34" charset="0"/>
              </a:rPr>
              <a:t> And a voice came from heaven, “You are my beloved Son; with you I am well pleased.”</a:t>
            </a:r>
          </a:p>
        </p:txBody>
      </p:sp>
    </p:spTree>
    <p:extLst>
      <p:ext uri="{BB962C8B-B14F-4D97-AF65-F5344CB8AC3E}">
        <p14:creationId xmlns:p14="http://schemas.microsoft.com/office/powerpoint/2010/main" val="38147542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749</TotalTime>
  <Words>498</Words>
  <Application>Microsoft Office PowerPoint</Application>
  <PresentationFormat>On-screen Show (4:3)</PresentationFormat>
  <Paragraphs>48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Arial Narrow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Landon Rutter</dc:creator>
  <cp:lastModifiedBy>Landon Rutter</cp:lastModifiedBy>
  <cp:revision>2</cp:revision>
  <dcterms:created xsi:type="dcterms:W3CDTF">2023-03-28T15:18:40Z</dcterms:created>
  <dcterms:modified xsi:type="dcterms:W3CDTF">2023-04-02T13:16:17Z</dcterms:modified>
</cp:coreProperties>
</file>