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61" r:id="rId4"/>
    <p:sldId id="262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512F"/>
    <a:srgbClr val="B7A785"/>
    <a:srgbClr val="D3C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>
        <p:scale>
          <a:sx n="67" d="100"/>
          <a:sy n="67" d="100"/>
        </p:scale>
        <p:origin x="628" y="-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6A87-E08A-48CA-AB9B-1703C4038EAE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C358-E2B3-489C-9C70-6460D588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4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6A87-E08A-48CA-AB9B-1703C4038EAE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C358-E2B3-489C-9C70-6460D588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6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6A87-E08A-48CA-AB9B-1703C4038EAE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C358-E2B3-489C-9C70-6460D588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25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6A87-E08A-48CA-AB9B-1703C4038EAE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C358-E2B3-489C-9C70-6460D588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6A87-E08A-48CA-AB9B-1703C4038EAE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C358-E2B3-489C-9C70-6460D588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18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6A87-E08A-48CA-AB9B-1703C4038EAE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C358-E2B3-489C-9C70-6460D588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98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6A87-E08A-48CA-AB9B-1703C4038EAE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C358-E2B3-489C-9C70-6460D588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9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6A87-E08A-48CA-AB9B-1703C4038EAE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C358-E2B3-489C-9C70-6460D588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94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6A87-E08A-48CA-AB9B-1703C4038EAE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C358-E2B3-489C-9C70-6460D588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2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6A87-E08A-48CA-AB9B-1703C4038EAE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C358-E2B3-489C-9C70-6460D588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3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6A87-E08A-48CA-AB9B-1703C4038EAE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C358-E2B3-489C-9C70-6460D588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2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C6A87-E08A-48CA-AB9B-1703C4038EAE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FC358-E2B3-489C-9C70-6460D588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80AED56-A230-448A-82D1-A76AD29526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789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D2E3516-B221-4F18-81E8-5DB406AE60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C1C2590-A8BE-4445-BED5-743E9DDC26E7}"/>
              </a:ext>
            </a:extLst>
          </p:cNvPr>
          <p:cNvSpPr txBox="1"/>
          <p:nvPr/>
        </p:nvSpPr>
        <p:spPr>
          <a:xfrm>
            <a:off x="359508" y="422031"/>
            <a:ext cx="8503138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61512F"/>
                </a:solidFill>
                <a:latin typeface="Arial Narrow" panose="020B0606020202030204" pitchFamily="34" charset="0"/>
              </a:rPr>
              <a:t>Heaven…</a:t>
            </a:r>
          </a:p>
          <a:p>
            <a:endParaRPr lang="en-US" sz="800" b="1" dirty="0">
              <a:solidFill>
                <a:srgbClr val="61512F"/>
              </a:solidFill>
              <a:latin typeface="Arial Narrow" panose="020B0606020202030204" pitchFamily="34" charset="0"/>
            </a:endParaRPr>
          </a:p>
          <a:p>
            <a:pPr marL="857250" indent="-857250">
              <a:buFont typeface="+mj-lt"/>
              <a:buAutoNum type="romanUcPeriod"/>
            </a:pPr>
            <a:r>
              <a:rPr lang="en-US" sz="3600" b="1" dirty="0">
                <a:solidFill>
                  <a:srgbClr val="61512F"/>
                </a:solidFill>
                <a:latin typeface="Arial Narrow" panose="020B0606020202030204" pitchFamily="34" charset="0"/>
              </a:rPr>
              <a:t>A promise for all faithful Christians</a:t>
            </a:r>
          </a:p>
          <a:p>
            <a:pPr marL="1485900" lvl="2" indent="-571500">
              <a:buFontTx/>
              <a:buChar char="-"/>
            </a:pPr>
            <a:r>
              <a:rPr lang="en-US" sz="3600" dirty="0">
                <a:solidFill>
                  <a:srgbClr val="61512F"/>
                </a:solidFill>
                <a:latin typeface="Arial Narrow" panose="020B0606020202030204" pitchFamily="34" charset="0"/>
              </a:rPr>
              <a:t>John 14:1-3; 1 Peter 1:3-5; Phil. 3:20</a:t>
            </a:r>
          </a:p>
          <a:p>
            <a:pPr lvl="2"/>
            <a:endParaRPr lang="en-US" sz="800" dirty="0">
              <a:solidFill>
                <a:srgbClr val="61512F"/>
              </a:solidFill>
              <a:latin typeface="Arial Narrow" panose="020B0606020202030204" pitchFamily="34" charset="0"/>
            </a:endParaRPr>
          </a:p>
          <a:p>
            <a:pPr marL="857250" indent="-857250">
              <a:buFont typeface="+mj-lt"/>
              <a:buAutoNum type="romanUcPeriod"/>
            </a:pPr>
            <a:r>
              <a:rPr lang="en-US" sz="3600" b="1" dirty="0">
                <a:solidFill>
                  <a:srgbClr val="61512F"/>
                </a:solidFill>
                <a:latin typeface="Arial Narrow" panose="020B0606020202030204" pitchFamily="34" charset="0"/>
              </a:rPr>
              <a:t> A reality we need to think of more</a:t>
            </a:r>
          </a:p>
          <a:p>
            <a:pPr marL="1485900" lvl="2" indent="-571500">
              <a:buFontTx/>
              <a:buChar char="-"/>
            </a:pPr>
            <a:r>
              <a:rPr lang="en-US" sz="3600" dirty="0">
                <a:solidFill>
                  <a:srgbClr val="61512F"/>
                </a:solidFill>
                <a:latin typeface="Arial Narrow" panose="020B0606020202030204" pitchFamily="34" charset="0"/>
              </a:rPr>
              <a:t>Heaven, not earth, is an eternal reality (Matt. 6:19-21; 1 Jn 2:15-17) </a:t>
            </a:r>
          </a:p>
          <a:p>
            <a:pPr marL="1485900" lvl="2" indent="-571500">
              <a:buFontTx/>
              <a:buChar char="-"/>
            </a:pPr>
            <a:endParaRPr lang="en-US" sz="800" dirty="0">
              <a:solidFill>
                <a:srgbClr val="61512F"/>
              </a:solidFill>
              <a:latin typeface="Arial Narrow" panose="020B0606020202030204" pitchFamily="34" charset="0"/>
            </a:endParaRPr>
          </a:p>
          <a:p>
            <a:pPr marL="857250" indent="-857250">
              <a:buFont typeface="+mj-lt"/>
              <a:buAutoNum type="romanUcPeriod"/>
            </a:pPr>
            <a:r>
              <a:rPr lang="en-US" sz="3600" b="1" dirty="0">
                <a:solidFill>
                  <a:srgbClr val="61512F"/>
                </a:solidFill>
                <a:latin typeface="Arial Narrow" panose="020B0606020202030204" pitchFamily="34" charset="0"/>
              </a:rPr>
              <a:t>An incomprehensible reality</a:t>
            </a:r>
          </a:p>
          <a:p>
            <a:pPr marL="1485900" lvl="2" indent="-571500">
              <a:buFontTx/>
              <a:buChar char="-"/>
            </a:pPr>
            <a:r>
              <a:rPr lang="en-US" sz="3600" dirty="0">
                <a:solidFill>
                  <a:srgbClr val="61512F"/>
                </a:solidFill>
                <a:latin typeface="Arial Narrow" panose="020B0606020202030204" pitchFamily="34" charset="0"/>
              </a:rPr>
              <a:t>Physical descriptors of heaven in Revelation only begin to scratch the surface (Rev. 4-5, 21)</a:t>
            </a:r>
          </a:p>
          <a:p>
            <a:pPr marL="1485900" lvl="2" indent="-571500">
              <a:buFontTx/>
              <a:buChar char="-"/>
            </a:pPr>
            <a:endParaRPr lang="en-US" sz="3600" b="1" dirty="0">
              <a:solidFill>
                <a:srgbClr val="61512F"/>
              </a:solidFill>
              <a:latin typeface="Arial Narrow" panose="020B0606020202030204" pitchFamily="34" charset="0"/>
            </a:endParaRPr>
          </a:p>
          <a:p>
            <a:pPr lvl="2"/>
            <a:endParaRPr lang="en-US" sz="3600" dirty="0">
              <a:solidFill>
                <a:srgbClr val="61512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82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D2E3516-B221-4F18-81E8-5DB406AE60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C1C2590-A8BE-4445-BED5-743E9DDC26E7}"/>
              </a:ext>
            </a:extLst>
          </p:cNvPr>
          <p:cNvSpPr txBox="1"/>
          <p:nvPr/>
        </p:nvSpPr>
        <p:spPr>
          <a:xfrm>
            <a:off x="359508" y="422031"/>
            <a:ext cx="8503138" cy="7525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61512F"/>
                </a:solidFill>
                <a:latin typeface="Arial Narrow" panose="020B0606020202030204" pitchFamily="34" charset="0"/>
              </a:rPr>
              <a:t>Increasing Our Anticipation of Heaven</a:t>
            </a:r>
          </a:p>
          <a:p>
            <a:endParaRPr lang="en-US" sz="800" b="1" dirty="0">
              <a:solidFill>
                <a:srgbClr val="61512F"/>
              </a:solidFill>
              <a:latin typeface="Arial Narrow" panose="020B0606020202030204" pitchFamily="34" charset="0"/>
            </a:endParaRPr>
          </a:p>
          <a:p>
            <a:pPr marL="857250" indent="-857250">
              <a:buFont typeface="+mj-lt"/>
              <a:buAutoNum type="romanUcPeriod"/>
            </a:pPr>
            <a:r>
              <a:rPr lang="en-US" sz="3200" b="1" dirty="0">
                <a:solidFill>
                  <a:srgbClr val="61512F"/>
                </a:solidFill>
                <a:latin typeface="Arial Narrow" panose="020B0606020202030204" pitchFamily="34" charset="0"/>
              </a:rPr>
              <a:t>Compare your suffering to your salvation</a:t>
            </a:r>
          </a:p>
          <a:p>
            <a:pPr marL="1485900" lvl="2" indent="-571500">
              <a:buFontTx/>
              <a:buChar char="-"/>
            </a:pPr>
            <a:r>
              <a:rPr lang="en-US" sz="3200" dirty="0">
                <a:solidFill>
                  <a:srgbClr val="61512F"/>
                </a:solidFill>
                <a:latin typeface="Arial Narrow" panose="020B0606020202030204" pitchFamily="34" charset="0"/>
              </a:rPr>
              <a:t>In reality, there is no comparison (Rom. 8:18; Rev. 7:16-17; 21:3-5)</a:t>
            </a:r>
          </a:p>
          <a:p>
            <a:pPr lvl="2"/>
            <a:endParaRPr lang="en-US" sz="700" dirty="0">
              <a:solidFill>
                <a:srgbClr val="61512F"/>
              </a:solidFill>
              <a:latin typeface="Arial Narrow" panose="020B0606020202030204" pitchFamily="34" charset="0"/>
            </a:endParaRPr>
          </a:p>
          <a:p>
            <a:pPr marL="857250" indent="-857250">
              <a:buFont typeface="+mj-lt"/>
              <a:buAutoNum type="romanUcPeriod"/>
            </a:pPr>
            <a:r>
              <a:rPr lang="en-US" sz="3200" b="1" dirty="0">
                <a:solidFill>
                  <a:srgbClr val="61512F"/>
                </a:solidFill>
                <a:latin typeface="Arial Narrow" panose="020B0606020202030204" pitchFamily="34" charset="0"/>
              </a:rPr>
              <a:t> Be confident you’re going!</a:t>
            </a:r>
          </a:p>
          <a:p>
            <a:pPr marL="1485900" lvl="2" indent="-571500">
              <a:buFontTx/>
              <a:buChar char="-"/>
            </a:pPr>
            <a:r>
              <a:rPr lang="en-US" sz="3200" dirty="0">
                <a:solidFill>
                  <a:srgbClr val="61512F"/>
                </a:solidFill>
                <a:latin typeface="Arial Narrow" panose="020B0606020202030204" pitchFamily="34" charset="0"/>
              </a:rPr>
              <a:t>Biblical hope is not a doubting hope</a:t>
            </a:r>
          </a:p>
          <a:p>
            <a:pPr marL="1485900" lvl="2" indent="-571500">
              <a:buFontTx/>
              <a:buChar char="-"/>
            </a:pPr>
            <a:r>
              <a:rPr lang="en-US" sz="3200" dirty="0">
                <a:solidFill>
                  <a:srgbClr val="61512F"/>
                </a:solidFill>
                <a:latin typeface="Arial Narrow" panose="020B0606020202030204" pitchFamily="34" charset="0"/>
              </a:rPr>
              <a:t>Do you believe that Christ is Lord and Savior? Have you confessed that? (Rom. 10:9-10)</a:t>
            </a:r>
          </a:p>
          <a:p>
            <a:pPr marL="1485900" lvl="2" indent="-571500">
              <a:buFontTx/>
              <a:buChar char="-"/>
            </a:pPr>
            <a:r>
              <a:rPr lang="en-US" sz="3200" dirty="0">
                <a:solidFill>
                  <a:srgbClr val="61512F"/>
                </a:solidFill>
                <a:latin typeface="Arial Narrow" panose="020B0606020202030204" pitchFamily="34" charset="0"/>
              </a:rPr>
              <a:t>Have you repented? (Acts 3:19; 17:30)</a:t>
            </a:r>
          </a:p>
          <a:p>
            <a:pPr marL="1485900" lvl="2" indent="-571500">
              <a:buFontTx/>
              <a:buChar char="-"/>
            </a:pPr>
            <a:r>
              <a:rPr lang="en-US" sz="3200" dirty="0">
                <a:solidFill>
                  <a:srgbClr val="61512F"/>
                </a:solidFill>
                <a:latin typeface="Arial Narrow" panose="020B0606020202030204" pitchFamily="34" charset="0"/>
              </a:rPr>
              <a:t>Have you been immersed for the forgiveness of sins? (Acts 2:38; 22:16)</a:t>
            </a:r>
          </a:p>
          <a:p>
            <a:pPr marL="1485900" lvl="2" indent="-571500">
              <a:buFontTx/>
              <a:buChar char="-"/>
            </a:pPr>
            <a:r>
              <a:rPr lang="en-US" sz="3200" dirty="0">
                <a:solidFill>
                  <a:srgbClr val="61512F"/>
                </a:solidFill>
                <a:latin typeface="Arial Narrow" panose="020B0606020202030204" pitchFamily="34" charset="0"/>
              </a:rPr>
              <a:t>Are you adding to your faith? (2 Pet. 1:5-11)</a:t>
            </a:r>
          </a:p>
          <a:p>
            <a:pPr marL="1485900" lvl="2" indent="-571500">
              <a:buFontTx/>
              <a:buChar char="-"/>
            </a:pPr>
            <a:endParaRPr lang="en-US" sz="800" dirty="0">
              <a:solidFill>
                <a:srgbClr val="61512F"/>
              </a:solidFill>
              <a:latin typeface="Arial Narrow" panose="020B0606020202030204" pitchFamily="34" charset="0"/>
            </a:endParaRPr>
          </a:p>
          <a:p>
            <a:pPr marL="1485900" lvl="2" indent="-571500">
              <a:buFontTx/>
              <a:buChar char="-"/>
            </a:pPr>
            <a:endParaRPr lang="en-US" sz="3600" b="1" dirty="0">
              <a:solidFill>
                <a:srgbClr val="61512F"/>
              </a:solidFill>
              <a:latin typeface="Arial Narrow" panose="020B0606020202030204" pitchFamily="34" charset="0"/>
            </a:endParaRPr>
          </a:p>
          <a:p>
            <a:pPr lvl="2"/>
            <a:endParaRPr lang="en-US" sz="3600" dirty="0">
              <a:solidFill>
                <a:srgbClr val="61512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30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D2E3516-B221-4F18-81E8-5DB406AE60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C1C2590-A8BE-4445-BED5-743E9DDC26E7}"/>
              </a:ext>
            </a:extLst>
          </p:cNvPr>
          <p:cNvSpPr txBox="1"/>
          <p:nvPr/>
        </p:nvSpPr>
        <p:spPr>
          <a:xfrm>
            <a:off x="359508" y="422031"/>
            <a:ext cx="8503138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61512F"/>
                </a:solidFill>
                <a:latin typeface="Arial Narrow" panose="020B0606020202030204" pitchFamily="34" charset="0"/>
              </a:rPr>
              <a:t>Increasing Our Anticipation of Heaven</a:t>
            </a:r>
          </a:p>
          <a:p>
            <a:endParaRPr lang="en-US" sz="800" b="1" dirty="0">
              <a:solidFill>
                <a:srgbClr val="61512F"/>
              </a:solidFill>
              <a:latin typeface="Arial Narrow" panose="020B0606020202030204" pitchFamily="34" charset="0"/>
            </a:endParaRPr>
          </a:p>
          <a:p>
            <a:pPr marL="571500" indent="-571500">
              <a:buAutoNum type="romanUcPeriod" startAt="3"/>
            </a:pPr>
            <a:r>
              <a:rPr lang="en-US" sz="3200" b="1" dirty="0">
                <a:solidFill>
                  <a:srgbClr val="61512F"/>
                </a:solidFill>
                <a:latin typeface="Arial Narrow" panose="020B0606020202030204" pitchFamily="34" charset="0"/>
              </a:rPr>
              <a:t>Frequent heaven’s throne room in prayer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61512F"/>
                </a:solidFill>
                <a:latin typeface="Arial Narrow" panose="020B0606020202030204" pitchFamily="34" charset="0"/>
              </a:rPr>
              <a:t>Prayer keeps us connected to God and heaven (Rev. 4:2-8; 8:3-4)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61512F"/>
              </a:solidFill>
              <a:latin typeface="Arial Narrow" panose="020B0606020202030204" pitchFamily="34" charset="0"/>
            </a:endParaRPr>
          </a:p>
          <a:p>
            <a:pPr marL="571500" indent="-571500">
              <a:buAutoNum type="romanUcPeriod" startAt="4"/>
            </a:pPr>
            <a:r>
              <a:rPr lang="en-US" sz="3200" b="1" dirty="0">
                <a:solidFill>
                  <a:srgbClr val="61512F"/>
                </a:solidFill>
                <a:latin typeface="Arial Narrow" panose="020B0606020202030204" pitchFamily="34" charset="0"/>
              </a:rPr>
              <a:t>Spend time with other Kingdom Citizens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61512F"/>
                </a:solidFill>
                <a:latin typeface="Arial Narrow" panose="020B0606020202030204" pitchFamily="34" charset="0"/>
              </a:rPr>
              <a:t>Encourage each other to keep our spiritual focus (1 Thess. 4:13-18)</a:t>
            </a: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61512F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rgbClr val="61512F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rgbClr val="61512F"/>
              </a:solidFill>
              <a:latin typeface="Arial Narrow" panose="020B0606020202030204" pitchFamily="34" charset="0"/>
            </a:endParaRPr>
          </a:p>
          <a:p>
            <a:endParaRPr lang="en-US" sz="3200" b="1" dirty="0">
              <a:solidFill>
                <a:srgbClr val="61512F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+mj-lt"/>
              <a:buAutoNum type="romanUcPeriod"/>
            </a:pPr>
            <a:endParaRPr lang="en-US" sz="3200" b="1" dirty="0">
              <a:solidFill>
                <a:srgbClr val="61512F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+mj-lt"/>
              <a:buAutoNum type="romanUcPeriod"/>
            </a:pPr>
            <a:endParaRPr lang="en-US" sz="3200" b="1" dirty="0">
              <a:solidFill>
                <a:srgbClr val="61512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89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80AED56-A230-448A-82D1-A76AD29526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37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448</TotalTime>
  <Words>214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8</cp:revision>
  <dcterms:created xsi:type="dcterms:W3CDTF">2020-11-27T19:07:04Z</dcterms:created>
  <dcterms:modified xsi:type="dcterms:W3CDTF">2023-03-12T13:14:53Z</dcterms:modified>
</cp:coreProperties>
</file>