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8" r:id="rId3"/>
    <p:sldId id="260" r:id="rId4"/>
    <p:sldId id="261" r:id="rId5"/>
    <p:sldId id="262" r:id="rId6"/>
    <p:sldId id="264" r:id="rId7"/>
    <p:sldId id="263" r:id="rId8"/>
    <p:sldId id="259" r:id="rId9"/>
    <p:sldId id="271" r:id="rId10"/>
    <p:sldId id="270" r:id="rId11"/>
    <p:sldId id="266" r:id="rId12"/>
    <p:sldId id="267"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1414"/>
    <a:srgbClr val="16171C"/>
    <a:srgbClr val="1515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12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7FBFB8-C97C-466D-8305-B5ECCEA73B15}"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DAE76-6424-4E1C-AFA9-746455B2847E}" type="slidenum">
              <a:rPr lang="en-US" smtClean="0"/>
              <a:t>‹#›</a:t>
            </a:fld>
            <a:endParaRPr lang="en-US"/>
          </a:p>
        </p:txBody>
      </p:sp>
    </p:spTree>
    <p:extLst>
      <p:ext uri="{BB962C8B-B14F-4D97-AF65-F5344CB8AC3E}">
        <p14:creationId xmlns:p14="http://schemas.microsoft.com/office/powerpoint/2010/main" val="272781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7FBFB8-C97C-466D-8305-B5ECCEA73B15}"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DAE76-6424-4E1C-AFA9-746455B2847E}" type="slidenum">
              <a:rPr lang="en-US" smtClean="0"/>
              <a:t>‹#›</a:t>
            </a:fld>
            <a:endParaRPr lang="en-US"/>
          </a:p>
        </p:txBody>
      </p:sp>
    </p:spTree>
    <p:extLst>
      <p:ext uri="{BB962C8B-B14F-4D97-AF65-F5344CB8AC3E}">
        <p14:creationId xmlns:p14="http://schemas.microsoft.com/office/powerpoint/2010/main" val="2177441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7FBFB8-C97C-466D-8305-B5ECCEA73B15}"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DAE76-6424-4E1C-AFA9-746455B2847E}" type="slidenum">
              <a:rPr lang="en-US" smtClean="0"/>
              <a:t>‹#›</a:t>
            </a:fld>
            <a:endParaRPr lang="en-US"/>
          </a:p>
        </p:txBody>
      </p:sp>
    </p:spTree>
    <p:extLst>
      <p:ext uri="{BB962C8B-B14F-4D97-AF65-F5344CB8AC3E}">
        <p14:creationId xmlns:p14="http://schemas.microsoft.com/office/powerpoint/2010/main" val="3790402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7FBFB8-C97C-466D-8305-B5ECCEA73B15}"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DAE76-6424-4E1C-AFA9-746455B2847E}" type="slidenum">
              <a:rPr lang="en-US" smtClean="0"/>
              <a:t>‹#›</a:t>
            </a:fld>
            <a:endParaRPr lang="en-US"/>
          </a:p>
        </p:txBody>
      </p:sp>
    </p:spTree>
    <p:extLst>
      <p:ext uri="{BB962C8B-B14F-4D97-AF65-F5344CB8AC3E}">
        <p14:creationId xmlns:p14="http://schemas.microsoft.com/office/powerpoint/2010/main" val="790717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7FBFB8-C97C-466D-8305-B5ECCEA73B15}"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DAE76-6424-4E1C-AFA9-746455B2847E}" type="slidenum">
              <a:rPr lang="en-US" smtClean="0"/>
              <a:t>‹#›</a:t>
            </a:fld>
            <a:endParaRPr lang="en-US"/>
          </a:p>
        </p:txBody>
      </p:sp>
    </p:spTree>
    <p:extLst>
      <p:ext uri="{BB962C8B-B14F-4D97-AF65-F5344CB8AC3E}">
        <p14:creationId xmlns:p14="http://schemas.microsoft.com/office/powerpoint/2010/main" val="216522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7FBFB8-C97C-466D-8305-B5ECCEA73B15}" type="datetimeFigureOut">
              <a:rPr lang="en-US" smtClean="0"/>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DAE76-6424-4E1C-AFA9-746455B2847E}" type="slidenum">
              <a:rPr lang="en-US" smtClean="0"/>
              <a:t>‹#›</a:t>
            </a:fld>
            <a:endParaRPr lang="en-US"/>
          </a:p>
        </p:txBody>
      </p:sp>
    </p:spTree>
    <p:extLst>
      <p:ext uri="{BB962C8B-B14F-4D97-AF65-F5344CB8AC3E}">
        <p14:creationId xmlns:p14="http://schemas.microsoft.com/office/powerpoint/2010/main" val="1989989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7FBFB8-C97C-466D-8305-B5ECCEA73B15}" type="datetimeFigureOut">
              <a:rPr lang="en-US" smtClean="0"/>
              <a:t>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CDAE76-6424-4E1C-AFA9-746455B2847E}" type="slidenum">
              <a:rPr lang="en-US" smtClean="0"/>
              <a:t>‹#›</a:t>
            </a:fld>
            <a:endParaRPr lang="en-US"/>
          </a:p>
        </p:txBody>
      </p:sp>
    </p:spTree>
    <p:extLst>
      <p:ext uri="{BB962C8B-B14F-4D97-AF65-F5344CB8AC3E}">
        <p14:creationId xmlns:p14="http://schemas.microsoft.com/office/powerpoint/2010/main" val="252609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7FBFB8-C97C-466D-8305-B5ECCEA73B15}" type="datetimeFigureOut">
              <a:rPr lang="en-US" smtClean="0"/>
              <a:t>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DAE76-6424-4E1C-AFA9-746455B2847E}" type="slidenum">
              <a:rPr lang="en-US" smtClean="0"/>
              <a:t>‹#›</a:t>
            </a:fld>
            <a:endParaRPr lang="en-US"/>
          </a:p>
        </p:txBody>
      </p:sp>
    </p:spTree>
    <p:extLst>
      <p:ext uri="{BB962C8B-B14F-4D97-AF65-F5344CB8AC3E}">
        <p14:creationId xmlns:p14="http://schemas.microsoft.com/office/powerpoint/2010/main" val="74941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FBFB8-C97C-466D-8305-B5ECCEA73B15}" type="datetimeFigureOut">
              <a:rPr lang="en-US" smtClean="0"/>
              <a:t>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CDAE76-6424-4E1C-AFA9-746455B2847E}" type="slidenum">
              <a:rPr lang="en-US" smtClean="0"/>
              <a:t>‹#›</a:t>
            </a:fld>
            <a:endParaRPr lang="en-US"/>
          </a:p>
        </p:txBody>
      </p:sp>
    </p:spTree>
    <p:extLst>
      <p:ext uri="{BB962C8B-B14F-4D97-AF65-F5344CB8AC3E}">
        <p14:creationId xmlns:p14="http://schemas.microsoft.com/office/powerpoint/2010/main" val="235899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7FBFB8-C97C-466D-8305-B5ECCEA73B15}" type="datetimeFigureOut">
              <a:rPr lang="en-US" smtClean="0"/>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DAE76-6424-4E1C-AFA9-746455B2847E}" type="slidenum">
              <a:rPr lang="en-US" smtClean="0"/>
              <a:t>‹#›</a:t>
            </a:fld>
            <a:endParaRPr lang="en-US"/>
          </a:p>
        </p:txBody>
      </p:sp>
    </p:spTree>
    <p:extLst>
      <p:ext uri="{BB962C8B-B14F-4D97-AF65-F5344CB8AC3E}">
        <p14:creationId xmlns:p14="http://schemas.microsoft.com/office/powerpoint/2010/main" val="2863013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7FBFB8-C97C-466D-8305-B5ECCEA73B15}" type="datetimeFigureOut">
              <a:rPr lang="en-US" smtClean="0"/>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DAE76-6424-4E1C-AFA9-746455B2847E}" type="slidenum">
              <a:rPr lang="en-US" smtClean="0"/>
              <a:t>‹#›</a:t>
            </a:fld>
            <a:endParaRPr lang="en-US"/>
          </a:p>
        </p:txBody>
      </p:sp>
    </p:spTree>
    <p:extLst>
      <p:ext uri="{BB962C8B-B14F-4D97-AF65-F5344CB8AC3E}">
        <p14:creationId xmlns:p14="http://schemas.microsoft.com/office/powerpoint/2010/main" val="1517917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FBFB8-C97C-466D-8305-B5ECCEA73B15}" type="datetimeFigureOut">
              <a:rPr lang="en-US" smtClean="0"/>
              <a:t>2/12/2023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DAE76-6424-4E1C-AFA9-746455B2847E}" type="slidenum">
              <a:rPr lang="en-US" smtClean="0"/>
              <a:t>‹#›</a:t>
            </a:fld>
            <a:endParaRPr lang="en-US"/>
          </a:p>
        </p:txBody>
      </p:sp>
    </p:spTree>
    <p:extLst>
      <p:ext uri="{BB962C8B-B14F-4D97-AF65-F5344CB8AC3E}">
        <p14:creationId xmlns:p14="http://schemas.microsoft.com/office/powerpoint/2010/main" val="2720260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7EE61F-8FB9-348D-7AB8-98B23FAE59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323003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4141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512AC23-2E13-D7EB-4C15-84727C6C7793}"/>
              </a:ext>
            </a:extLst>
          </p:cNvPr>
          <p:cNvPicPr>
            <a:picLocks noChangeAspect="1"/>
          </p:cNvPicPr>
          <p:nvPr/>
        </p:nvPicPr>
        <p:blipFill rotWithShape="1">
          <a:blip r:embed="rId2">
            <a:extLst>
              <a:ext uri="{28A0092B-C50C-407E-A947-70E740481C1C}">
                <a14:useLocalDpi xmlns:a14="http://schemas.microsoft.com/office/drawing/2010/main" val="0"/>
              </a:ext>
            </a:extLst>
          </a:blip>
          <a:srcRect b="26805"/>
          <a:stretch/>
        </p:blipFill>
        <p:spPr>
          <a:xfrm>
            <a:off x="0" y="1838325"/>
            <a:ext cx="9144000" cy="5019675"/>
          </a:xfrm>
          <a:prstGeom prst="rect">
            <a:avLst/>
          </a:prstGeom>
        </p:spPr>
      </p:pic>
      <p:sp>
        <p:nvSpPr>
          <p:cNvPr id="2" name="TextBox 1">
            <a:extLst>
              <a:ext uri="{FF2B5EF4-FFF2-40B4-BE49-F238E27FC236}">
                <a16:creationId xmlns:a16="http://schemas.microsoft.com/office/drawing/2014/main" id="{A0389F2D-E714-BA79-575C-A668B76F7A6D}"/>
              </a:ext>
            </a:extLst>
          </p:cNvPr>
          <p:cNvSpPr txBox="1"/>
          <p:nvPr/>
        </p:nvSpPr>
        <p:spPr>
          <a:xfrm>
            <a:off x="385011" y="270711"/>
            <a:ext cx="8373978" cy="4708981"/>
          </a:xfrm>
          <a:prstGeom prst="rect">
            <a:avLst/>
          </a:prstGeom>
          <a:noFill/>
        </p:spPr>
        <p:txBody>
          <a:bodyPr wrap="square" rtlCol="0">
            <a:spAutoFit/>
          </a:bodyPr>
          <a:lstStyle/>
          <a:p>
            <a:r>
              <a:rPr lang="en-US" sz="3600" b="1" dirty="0">
                <a:solidFill>
                  <a:schemeClr val="bg1"/>
                </a:solidFill>
                <a:latin typeface="Arial Narrow" panose="020B0606020202030204" pitchFamily="34" charset="0"/>
              </a:rPr>
              <a:t>Genesis 12:1-3</a:t>
            </a:r>
          </a:p>
          <a:p>
            <a:endParaRPr lang="en-US" sz="800"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1</a:t>
            </a:r>
            <a:r>
              <a:rPr lang="en-US" sz="3200" dirty="0">
                <a:solidFill>
                  <a:schemeClr val="bg1"/>
                </a:solidFill>
                <a:latin typeface="Arial Narrow" panose="020B0606020202030204" pitchFamily="34" charset="0"/>
              </a:rPr>
              <a:t> Now the Lord said to Abram, “Go from your country and your kindred and your father's house to the land that I will show you. </a:t>
            </a:r>
            <a:r>
              <a:rPr lang="en-US" sz="3200" baseline="30000" dirty="0">
                <a:solidFill>
                  <a:schemeClr val="bg1"/>
                </a:solidFill>
                <a:latin typeface="Arial Narrow" panose="020B0606020202030204" pitchFamily="34" charset="0"/>
              </a:rPr>
              <a:t>2</a:t>
            </a:r>
            <a:r>
              <a:rPr lang="en-US" sz="3200" dirty="0">
                <a:solidFill>
                  <a:schemeClr val="bg1"/>
                </a:solidFill>
                <a:latin typeface="Arial Narrow" panose="020B0606020202030204" pitchFamily="34" charset="0"/>
              </a:rPr>
              <a:t> And I will make of you a great nation, and I will bless you and make your name great, so that you will be a blessing. </a:t>
            </a:r>
            <a:r>
              <a:rPr lang="en-US" sz="3200" baseline="30000" dirty="0">
                <a:solidFill>
                  <a:schemeClr val="bg1"/>
                </a:solidFill>
                <a:latin typeface="Arial Narrow" panose="020B0606020202030204" pitchFamily="34" charset="0"/>
              </a:rPr>
              <a:t>3</a:t>
            </a:r>
            <a:r>
              <a:rPr lang="en-US" sz="3200" dirty="0">
                <a:solidFill>
                  <a:schemeClr val="bg1"/>
                </a:solidFill>
                <a:latin typeface="Arial Narrow" panose="020B0606020202030204" pitchFamily="34" charset="0"/>
              </a:rPr>
              <a:t> I will bless those who bless you, and him who dishonors you I will curse, and in you all the families of the earth shall be blessed.”</a:t>
            </a:r>
          </a:p>
          <a:p>
            <a:endParaRPr lang="en-US" sz="32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41815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4141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759312F-0816-1408-5F10-B1CA1F1151BF}"/>
              </a:ext>
            </a:extLst>
          </p:cNvPr>
          <p:cNvPicPr>
            <a:picLocks noChangeAspect="1"/>
          </p:cNvPicPr>
          <p:nvPr/>
        </p:nvPicPr>
        <p:blipFill rotWithShape="1">
          <a:blip r:embed="rId2">
            <a:extLst>
              <a:ext uri="{28A0092B-C50C-407E-A947-70E740481C1C}">
                <a14:useLocalDpi xmlns:a14="http://schemas.microsoft.com/office/drawing/2010/main" val="0"/>
              </a:ext>
            </a:extLst>
          </a:blip>
          <a:srcRect b="26805"/>
          <a:stretch/>
        </p:blipFill>
        <p:spPr>
          <a:xfrm>
            <a:off x="0" y="1838325"/>
            <a:ext cx="9144000" cy="5019675"/>
          </a:xfrm>
          <a:prstGeom prst="rect">
            <a:avLst/>
          </a:prstGeom>
        </p:spPr>
      </p:pic>
      <p:sp>
        <p:nvSpPr>
          <p:cNvPr id="3" name="TextBox 2">
            <a:extLst>
              <a:ext uri="{FF2B5EF4-FFF2-40B4-BE49-F238E27FC236}">
                <a16:creationId xmlns:a16="http://schemas.microsoft.com/office/drawing/2014/main" id="{6EA260DE-7E48-5E31-F70C-458F1946C107}"/>
              </a:ext>
            </a:extLst>
          </p:cNvPr>
          <p:cNvSpPr txBox="1"/>
          <p:nvPr/>
        </p:nvSpPr>
        <p:spPr>
          <a:xfrm>
            <a:off x="314326" y="479613"/>
            <a:ext cx="8081852" cy="5632311"/>
          </a:xfrm>
          <a:prstGeom prst="rect">
            <a:avLst/>
          </a:prstGeom>
          <a:noFill/>
        </p:spPr>
        <p:txBody>
          <a:bodyPr wrap="square">
            <a:spAutoFit/>
          </a:bodyPr>
          <a:lstStyle/>
          <a:p>
            <a:r>
              <a:rPr lang="en-US" sz="3200" b="1" i="0" dirty="0">
                <a:solidFill>
                  <a:schemeClr val="bg1"/>
                </a:solidFill>
                <a:effectLst/>
                <a:latin typeface="Arial Narrow" panose="020B0606020202030204" pitchFamily="34" charset="0"/>
              </a:rPr>
              <a:t>Jesus in Genesis</a:t>
            </a:r>
          </a:p>
          <a:p>
            <a:endParaRPr lang="en-US" sz="800" b="1" i="0" dirty="0">
              <a:solidFill>
                <a:schemeClr val="bg1"/>
              </a:solidFill>
              <a:effectLst/>
              <a:latin typeface="Arial Narrow" panose="020B0606020202030204" pitchFamily="34" charset="0"/>
            </a:endParaRPr>
          </a:p>
          <a:p>
            <a:pPr marL="457200" indent="-457200">
              <a:buFontTx/>
              <a:buChar char="-"/>
            </a:pPr>
            <a:r>
              <a:rPr lang="en-US" sz="3200" b="1" dirty="0">
                <a:solidFill>
                  <a:schemeClr val="bg1"/>
                </a:solidFill>
                <a:latin typeface="Arial Narrow" panose="020B0606020202030204" pitchFamily="34" charset="0"/>
              </a:rPr>
              <a:t>The one who would bruise the head of the serpent </a:t>
            </a:r>
            <a:r>
              <a:rPr lang="en-US" sz="3200" dirty="0">
                <a:solidFill>
                  <a:schemeClr val="bg1"/>
                </a:solidFill>
                <a:latin typeface="Arial Narrow" panose="020B0606020202030204" pitchFamily="34" charset="0"/>
              </a:rPr>
              <a:t>(Gen. 3:15)</a:t>
            </a:r>
          </a:p>
          <a:p>
            <a:pPr marL="457200" indent="-457200">
              <a:buFontTx/>
              <a:buChar char="-"/>
            </a:pPr>
            <a:endParaRPr lang="en-US" sz="800" b="1" dirty="0">
              <a:solidFill>
                <a:schemeClr val="bg1"/>
              </a:solidFill>
              <a:latin typeface="Arial Narrow" panose="020B0606020202030204" pitchFamily="34" charset="0"/>
            </a:endParaRPr>
          </a:p>
          <a:p>
            <a:pPr marL="457200" indent="-457200">
              <a:buFontTx/>
              <a:buChar char="-"/>
            </a:pPr>
            <a:r>
              <a:rPr lang="en-US" sz="3200" b="1" i="0" dirty="0">
                <a:solidFill>
                  <a:schemeClr val="bg1"/>
                </a:solidFill>
                <a:effectLst/>
                <a:latin typeface="Arial Narrow" panose="020B0606020202030204" pitchFamily="34" charset="0"/>
              </a:rPr>
              <a:t>The </a:t>
            </a:r>
            <a:r>
              <a:rPr lang="en-US" sz="3200" b="1" dirty="0">
                <a:solidFill>
                  <a:schemeClr val="bg1"/>
                </a:solidFill>
                <a:latin typeface="Arial Narrow" panose="020B0606020202030204" pitchFamily="34" charset="0"/>
              </a:rPr>
              <a:t>Ark of Safety </a:t>
            </a:r>
            <a:r>
              <a:rPr lang="en-US" sz="3200" dirty="0">
                <a:solidFill>
                  <a:schemeClr val="bg1"/>
                </a:solidFill>
                <a:latin typeface="Arial Narrow" panose="020B0606020202030204" pitchFamily="34" charset="0"/>
              </a:rPr>
              <a:t>(Gen. 6-9; Matt. 11:28; 1 Pet. 3:18-22)</a:t>
            </a:r>
          </a:p>
          <a:p>
            <a:pPr marL="457200" indent="-457200">
              <a:buFontTx/>
              <a:buChar char="-"/>
            </a:pPr>
            <a:endParaRPr lang="en-US" sz="800" b="1" dirty="0">
              <a:solidFill>
                <a:schemeClr val="bg1"/>
              </a:solidFill>
              <a:latin typeface="Arial Narrow" panose="020B0606020202030204" pitchFamily="34" charset="0"/>
            </a:endParaRPr>
          </a:p>
          <a:p>
            <a:pPr marL="457200" indent="-457200">
              <a:buFontTx/>
              <a:buChar char="-"/>
            </a:pPr>
            <a:r>
              <a:rPr lang="en-US" sz="3200" b="1" i="0" dirty="0">
                <a:solidFill>
                  <a:schemeClr val="bg1"/>
                </a:solidFill>
                <a:effectLst/>
                <a:latin typeface="Arial Narrow" panose="020B0606020202030204" pitchFamily="34" charset="0"/>
              </a:rPr>
              <a:t>The Promised Seed of Abraham </a:t>
            </a:r>
            <a:r>
              <a:rPr lang="en-US" sz="3200" i="0" dirty="0">
                <a:solidFill>
                  <a:schemeClr val="bg1"/>
                </a:solidFill>
                <a:effectLst/>
                <a:latin typeface="Arial Narrow" panose="020B0606020202030204" pitchFamily="34" charset="0"/>
              </a:rPr>
              <a:t>(Gen. 12</a:t>
            </a:r>
            <a:r>
              <a:rPr lang="en-US" sz="3200" dirty="0">
                <a:solidFill>
                  <a:schemeClr val="bg1"/>
                </a:solidFill>
                <a:latin typeface="Arial Narrow" panose="020B0606020202030204" pitchFamily="34" charset="0"/>
              </a:rPr>
              <a:t>:1-3; 22:17-18; Gal. 3:7-9, 29)</a:t>
            </a:r>
          </a:p>
          <a:p>
            <a:pPr marL="457200" indent="-457200">
              <a:buFontTx/>
              <a:buChar char="-"/>
            </a:pPr>
            <a:endParaRPr lang="en-US" sz="800" b="1" dirty="0">
              <a:solidFill>
                <a:schemeClr val="bg1"/>
              </a:solidFill>
              <a:latin typeface="Arial Narrow" panose="020B0606020202030204" pitchFamily="34" charset="0"/>
            </a:endParaRPr>
          </a:p>
          <a:p>
            <a:pPr marL="457200" indent="-457200">
              <a:buFontTx/>
              <a:buChar char="-"/>
            </a:pPr>
            <a:r>
              <a:rPr lang="en-US" sz="3200" b="1" i="0" dirty="0">
                <a:solidFill>
                  <a:schemeClr val="bg1"/>
                </a:solidFill>
                <a:effectLst/>
                <a:latin typeface="Arial Narrow" panose="020B0606020202030204" pitchFamily="34" charset="0"/>
              </a:rPr>
              <a:t>The Perfect Sacrifice </a:t>
            </a:r>
            <a:r>
              <a:rPr lang="en-US" sz="3200" i="0" dirty="0">
                <a:solidFill>
                  <a:schemeClr val="bg1"/>
                </a:solidFill>
                <a:effectLst/>
                <a:latin typeface="Arial Narrow" panose="020B0606020202030204" pitchFamily="34" charset="0"/>
              </a:rPr>
              <a:t>(Gen. 22; Matt. 20:28)</a:t>
            </a:r>
          </a:p>
          <a:p>
            <a:pPr marL="457200" indent="-457200">
              <a:buFontTx/>
              <a:buChar char="-"/>
            </a:pPr>
            <a:endParaRPr lang="en-US" sz="800" b="1" i="0" dirty="0">
              <a:solidFill>
                <a:schemeClr val="bg1"/>
              </a:solidFill>
              <a:effectLst/>
              <a:latin typeface="Arial Narrow" panose="020B0606020202030204" pitchFamily="34" charset="0"/>
            </a:endParaRPr>
          </a:p>
          <a:p>
            <a:pPr marL="457200" indent="-457200">
              <a:buFontTx/>
              <a:buChar char="-"/>
            </a:pPr>
            <a:r>
              <a:rPr lang="en-US" sz="3200" b="1" dirty="0">
                <a:solidFill>
                  <a:schemeClr val="bg1"/>
                </a:solidFill>
                <a:latin typeface="Arial Narrow" panose="020B0606020202030204" pitchFamily="34" charset="0"/>
              </a:rPr>
              <a:t>The “new” Joseph </a:t>
            </a:r>
            <a:r>
              <a:rPr lang="en-US" sz="3200" dirty="0">
                <a:solidFill>
                  <a:schemeClr val="bg1"/>
                </a:solidFill>
                <a:latin typeface="Arial Narrow" panose="020B0606020202030204" pitchFamily="34" charset="0"/>
              </a:rPr>
              <a:t>(Gen. 37-50)</a:t>
            </a:r>
            <a:endParaRPr lang="en-US" sz="3200" i="0" dirty="0">
              <a:solidFill>
                <a:schemeClr val="bg1"/>
              </a:solidFill>
              <a:effectLst/>
              <a:latin typeface="Arial Narrow" panose="020B0606020202030204" pitchFamily="34" charset="0"/>
            </a:endParaRPr>
          </a:p>
          <a:p>
            <a:r>
              <a:rPr lang="en-US" sz="3200" b="1" i="0" dirty="0">
                <a:solidFill>
                  <a:schemeClr val="bg1"/>
                </a:solidFill>
                <a:effectLst/>
                <a:latin typeface="Arial Narrow" panose="020B0606020202030204" pitchFamily="34" charset="0"/>
              </a:rPr>
              <a:t> </a:t>
            </a:r>
            <a:endParaRPr lang="en-US" sz="3200" b="1" i="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374671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41414"/>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F13E386-8C54-46FB-5155-2D62E9280F71}"/>
              </a:ext>
            </a:extLst>
          </p:cNvPr>
          <p:cNvPicPr>
            <a:picLocks noChangeAspect="1"/>
          </p:cNvPicPr>
          <p:nvPr/>
        </p:nvPicPr>
        <p:blipFill rotWithShape="1">
          <a:blip r:embed="rId2">
            <a:extLst>
              <a:ext uri="{28A0092B-C50C-407E-A947-70E740481C1C}">
                <a14:useLocalDpi xmlns:a14="http://schemas.microsoft.com/office/drawing/2010/main" val="0"/>
              </a:ext>
            </a:extLst>
          </a:blip>
          <a:srcRect b="26805"/>
          <a:stretch/>
        </p:blipFill>
        <p:spPr>
          <a:xfrm>
            <a:off x="0" y="1838325"/>
            <a:ext cx="9144000" cy="5019675"/>
          </a:xfrm>
          <a:prstGeom prst="rect">
            <a:avLst/>
          </a:prstGeom>
        </p:spPr>
      </p:pic>
      <p:sp>
        <p:nvSpPr>
          <p:cNvPr id="3" name="TextBox 2">
            <a:extLst>
              <a:ext uri="{FF2B5EF4-FFF2-40B4-BE49-F238E27FC236}">
                <a16:creationId xmlns:a16="http://schemas.microsoft.com/office/drawing/2014/main" id="{6EA260DE-7E48-5E31-F70C-458F1946C107}"/>
              </a:ext>
            </a:extLst>
          </p:cNvPr>
          <p:cNvSpPr txBox="1"/>
          <p:nvPr/>
        </p:nvSpPr>
        <p:spPr>
          <a:xfrm>
            <a:off x="314326" y="2305615"/>
            <a:ext cx="8081852" cy="2246769"/>
          </a:xfrm>
          <a:prstGeom prst="rect">
            <a:avLst/>
          </a:prstGeom>
          <a:noFill/>
        </p:spPr>
        <p:txBody>
          <a:bodyPr wrap="square">
            <a:spAutoFit/>
          </a:bodyPr>
          <a:lstStyle/>
          <a:p>
            <a:pPr algn="ctr"/>
            <a:r>
              <a:rPr lang="en-US" sz="3600" b="1" i="0" dirty="0">
                <a:solidFill>
                  <a:schemeClr val="bg1"/>
                </a:solidFill>
                <a:effectLst/>
                <a:latin typeface="Arial Narrow" panose="020B0606020202030204" pitchFamily="34" charset="0"/>
              </a:rPr>
              <a:t>Genesis sets the stage for the greatest story ever told – the story of redemption through Jesus Christ. </a:t>
            </a:r>
            <a:endParaRPr lang="en-US" sz="3600" i="0" dirty="0">
              <a:solidFill>
                <a:schemeClr val="bg1"/>
              </a:solidFill>
              <a:effectLst/>
              <a:latin typeface="Arial Narrow" panose="020B0606020202030204" pitchFamily="34" charset="0"/>
            </a:endParaRPr>
          </a:p>
          <a:p>
            <a:r>
              <a:rPr lang="en-US" sz="3200" b="1" i="0" dirty="0">
                <a:solidFill>
                  <a:schemeClr val="bg1"/>
                </a:solidFill>
                <a:effectLst/>
                <a:latin typeface="Arial Narrow" panose="020B0606020202030204" pitchFamily="34" charset="0"/>
              </a:rPr>
              <a:t> </a:t>
            </a:r>
            <a:endParaRPr lang="en-US" sz="3200" b="1" i="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613978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7EE61F-8FB9-348D-7AB8-98B23FAE59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8483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4141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512AC23-2E13-D7EB-4C15-84727C6C7793}"/>
              </a:ext>
            </a:extLst>
          </p:cNvPr>
          <p:cNvPicPr>
            <a:picLocks noChangeAspect="1"/>
          </p:cNvPicPr>
          <p:nvPr/>
        </p:nvPicPr>
        <p:blipFill rotWithShape="1">
          <a:blip r:embed="rId2">
            <a:extLst>
              <a:ext uri="{28A0092B-C50C-407E-A947-70E740481C1C}">
                <a14:useLocalDpi xmlns:a14="http://schemas.microsoft.com/office/drawing/2010/main" val="0"/>
              </a:ext>
            </a:extLst>
          </a:blip>
          <a:srcRect b="26805"/>
          <a:stretch/>
        </p:blipFill>
        <p:spPr>
          <a:xfrm>
            <a:off x="0" y="1838325"/>
            <a:ext cx="9144000" cy="5019675"/>
          </a:xfrm>
          <a:prstGeom prst="rect">
            <a:avLst/>
          </a:prstGeom>
        </p:spPr>
      </p:pic>
      <p:sp>
        <p:nvSpPr>
          <p:cNvPr id="2" name="TextBox 1">
            <a:extLst>
              <a:ext uri="{FF2B5EF4-FFF2-40B4-BE49-F238E27FC236}">
                <a16:creationId xmlns:a16="http://schemas.microsoft.com/office/drawing/2014/main" id="{A0389F2D-E714-BA79-575C-A668B76F7A6D}"/>
              </a:ext>
            </a:extLst>
          </p:cNvPr>
          <p:cNvSpPr txBox="1"/>
          <p:nvPr/>
        </p:nvSpPr>
        <p:spPr>
          <a:xfrm>
            <a:off x="385011" y="385011"/>
            <a:ext cx="8373978" cy="5339923"/>
          </a:xfrm>
          <a:prstGeom prst="rect">
            <a:avLst/>
          </a:prstGeom>
          <a:noFill/>
        </p:spPr>
        <p:txBody>
          <a:bodyPr wrap="square" rtlCol="0">
            <a:spAutoFit/>
          </a:bodyPr>
          <a:lstStyle/>
          <a:p>
            <a:r>
              <a:rPr lang="en-US" sz="3600" b="1" dirty="0">
                <a:solidFill>
                  <a:schemeClr val="bg1"/>
                </a:solidFill>
                <a:latin typeface="Arial Narrow" panose="020B0606020202030204" pitchFamily="34" charset="0"/>
              </a:rPr>
              <a:t>Genesis</a:t>
            </a:r>
          </a:p>
          <a:p>
            <a:endParaRPr lang="en-US" sz="800" b="1" dirty="0">
              <a:solidFill>
                <a:schemeClr val="bg1"/>
              </a:solidFill>
              <a:latin typeface="Arial Narrow" panose="020B0606020202030204" pitchFamily="34" charset="0"/>
            </a:endParaRPr>
          </a:p>
          <a:p>
            <a:pPr marL="571500" indent="-571500">
              <a:buFont typeface="Arial" panose="020B0604020202020204" pitchFamily="34" charset="0"/>
              <a:buChar char="•"/>
            </a:pPr>
            <a:r>
              <a:rPr lang="en-US" sz="3200" dirty="0">
                <a:solidFill>
                  <a:schemeClr val="bg1"/>
                </a:solidFill>
                <a:latin typeface="Arial Narrow" panose="020B0606020202030204" pitchFamily="34" charset="0"/>
              </a:rPr>
              <a:t>First book of the Pentateuch</a:t>
            </a:r>
          </a:p>
          <a:p>
            <a:pPr marL="571500" indent="-571500">
              <a:buFont typeface="Arial" panose="020B0604020202020204" pitchFamily="34" charset="0"/>
              <a:buChar char="•"/>
            </a:pPr>
            <a:endParaRPr lang="en-US" sz="700" dirty="0">
              <a:solidFill>
                <a:schemeClr val="bg1"/>
              </a:solidFill>
              <a:latin typeface="Arial Narrow" panose="020B0606020202030204" pitchFamily="34" charset="0"/>
            </a:endParaRPr>
          </a:p>
          <a:p>
            <a:pPr marL="571500" indent="-571500">
              <a:buFont typeface="Arial" panose="020B0604020202020204" pitchFamily="34" charset="0"/>
              <a:buChar char="•"/>
            </a:pPr>
            <a:r>
              <a:rPr lang="en-US" sz="3200" dirty="0">
                <a:solidFill>
                  <a:schemeClr val="bg1"/>
                </a:solidFill>
                <a:latin typeface="Arial Narrow" panose="020B0606020202030204" pitchFamily="34" charset="0"/>
              </a:rPr>
              <a:t>Authorship attributed to Moses (around 1400BC)</a:t>
            </a:r>
          </a:p>
          <a:p>
            <a:pPr marL="571500" indent="-571500">
              <a:buFont typeface="Arial" panose="020B0604020202020204" pitchFamily="34" charset="0"/>
              <a:buChar char="•"/>
            </a:pPr>
            <a:endParaRPr lang="en-US" sz="700" dirty="0">
              <a:solidFill>
                <a:schemeClr val="bg1"/>
              </a:solidFill>
              <a:latin typeface="Arial Narrow" panose="020B0606020202030204" pitchFamily="34" charset="0"/>
            </a:endParaRPr>
          </a:p>
          <a:p>
            <a:pPr marL="571500" indent="-571500">
              <a:buFont typeface="Arial" panose="020B0604020202020204" pitchFamily="34" charset="0"/>
              <a:buChar char="•"/>
            </a:pPr>
            <a:r>
              <a:rPr lang="en-US" sz="3200" dirty="0">
                <a:solidFill>
                  <a:schemeClr val="bg1"/>
                </a:solidFill>
                <a:latin typeface="Arial Narrow" panose="020B0606020202030204" pitchFamily="34" charset="0"/>
              </a:rPr>
              <a:t>Covers over 2000 years of history</a:t>
            </a:r>
          </a:p>
          <a:p>
            <a:pPr marL="571500" indent="-571500">
              <a:buFont typeface="Arial" panose="020B0604020202020204" pitchFamily="34" charset="0"/>
              <a:buChar char="•"/>
            </a:pPr>
            <a:endParaRPr lang="en-US" sz="700" dirty="0">
              <a:solidFill>
                <a:schemeClr val="bg1"/>
              </a:solidFill>
              <a:latin typeface="Arial Narrow" panose="020B0606020202030204" pitchFamily="34" charset="0"/>
            </a:endParaRPr>
          </a:p>
          <a:p>
            <a:pPr marL="571500" indent="-571500">
              <a:buFont typeface="Arial" panose="020B0604020202020204" pitchFamily="34" charset="0"/>
              <a:buChar char="•"/>
            </a:pPr>
            <a:r>
              <a:rPr lang="en-US" sz="3200" dirty="0">
                <a:solidFill>
                  <a:schemeClr val="bg1"/>
                </a:solidFill>
                <a:latin typeface="Arial Narrow" panose="020B0606020202030204" pitchFamily="34" charset="0"/>
              </a:rPr>
              <a:t>Name comes from the first words in the book, “In the beginning.”</a:t>
            </a:r>
          </a:p>
          <a:p>
            <a:pPr marL="571500" indent="-571500">
              <a:buFont typeface="Arial" panose="020B0604020202020204" pitchFamily="34" charset="0"/>
              <a:buChar char="•"/>
            </a:pPr>
            <a:endParaRPr lang="en-US" sz="700" dirty="0">
              <a:solidFill>
                <a:schemeClr val="bg1"/>
              </a:solidFill>
              <a:latin typeface="Arial Narrow" panose="020B0606020202030204" pitchFamily="34" charset="0"/>
            </a:endParaRPr>
          </a:p>
          <a:p>
            <a:pPr marL="571500" indent="-571500">
              <a:buFont typeface="Arial" panose="020B0604020202020204" pitchFamily="34" charset="0"/>
              <a:buChar char="•"/>
            </a:pPr>
            <a:r>
              <a:rPr lang="en-US" sz="3200" dirty="0">
                <a:solidFill>
                  <a:schemeClr val="bg1"/>
                </a:solidFill>
                <a:latin typeface="Arial Narrow" panose="020B0606020202030204" pitchFamily="34" charset="0"/>
              </a:rPr>
              <a:t>Reveals the origins of the universe, humanity, family, nations, languages, and sin…</a:t>
            </a:r>
          </a:p>
          <a:p>
            <a:pPr marL="571500" indent="-571500">
              <a:buFont typeface="Arial" panose="020B0604020202020204" pitchFamily="34" charset="0"/>
              <a:buChar char="•"/>
            </a:pPr>
            <a:endParaRPr lang="en-U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15053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4141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512AC23-2E13-D7EB-4C15-84727C6C7793}"/>
              </a:ext>
            </a:extLst>
          </p:cNvPr>
          <p:cNvPicPr>
            <a:picLocks noChangeAspect="1"/>
          </p:cNvPicPr>
          <p:nvPr/>
        </p:nvPicPr>
        <p:blipFill rotWithShape="1">
          <a:blip r:embed="rId2">
            <a:extLst>
              <a:ext uri="{28A0092B-C50C-407E-A947-70E740481C1C}">
                <a14:useLocalDpi xmlns:a14="http://schemas.microsoft.com/office/drawing/2010/main" val="0"/>
              </a:ext>
            </a:extLst>
          </a:blip>
          <a:srcRect b="26805"/>
          <a:stretch/>
        </p:blipFill>
        <p:spPr>
          <a:xfrm>
            <a:off x="0" y="1838325"/>
            <a:ext cx="9144000" cy="5019675"/>
          </a:xfrm>
          <a:prstGeom prst="rect">
            <a:avLst/>
          </a:prstGeom>
        </p:spPr>
      </p:pic>
      <p:sp>
        <p:nvSpPr>
          <p:cNvPr id="2" name="TextBox 1">
            <a:extLst>
              <a:ext uri="{FF2B5EF4-FFF2-40B4-BE49-F238E27FC236}">
                <a16:creationId xmlns:a16="http://schemas.microsoft.com/office/drawing/2014/main" id="{A0389F2D-E714-BA79-575C-A668B76F7A6D}"/>
              </a:ext>
            </a:extLst>
          </p:cNvPr>
          <p:cNvSpPr txBox="1"/>
          <p:nvPr/>
        </p:nvSpPr>
        <p:spPr>
          <a:xfrm>
            <a:off x="385011" y="270711"/>
            <a:ext cx="8373978" cy="4708981"/>
          </a:xfrm>
          <a:prstGeom prst="rect">
            <a:avLst/>
          </a:prstGeom>
          <a:noFill/>
        </p:spPr>
        <p:txBody>
          <a:bodyPr wrap="square" rtlCol="0">
            <a:spAutoFit/>
          </a:bodyPr>
          <a:lstStyle/>
          <a:p>
            <a:r>
              <a:rPr lang="en-US" sz="3600" b="1" dirty="0">
                <a:solidFill>
                  <a:schemeClr val="bg1"/>
                </a:solidFill>
                <a:latin typeface="Arial Narrow" panose="020B0606020202030204" pitchFamily="34" charset="0"/>
              </a:rPr>
              <a:t>Genesis 3:1-6</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1 </a:t>
            </a:r>
            <a:r>
              <a:rPr lang="en-US" sz="3200" dirty="0">
                <a:solidFill>
                  <a:schemeClr val="bg1"/>
                </a:solidFill>
                <a:latin typeface="Arial Narrow" panose="020B0606020202030204" pitchFamily="34" charset="0"/>
              </a:rPr>
              <a:t>Now the serpent was more crafty than any other beast of the field that the Lord God had made. He said to the woman, “Did God actually say, ‘You shall not eat of any tree in the garden’?” </a:t>
            </a:r>
            <a:r>
              <a:rPr lang="en-US" sz="3200" baseline="30000" dirty="0">
                <a:solidFill>
                  <a:schemeClr val="bg1"/>
                </a:solidFill>
                <a:latin typeface="Arial Narrow" panose="020B0606020202030204" pitchFamily="34" charset="0"/>
              </a:rPr>
              <a:t>2</a:t>
            </a:r>
            <a:r>
              <a:rPr lang="en-US" sz="3200" dirty="0">
                <a:solidFill>
                  <a:schemeClr val="bg1"/>
                </a:solidFill>
                <a:latin typeface="Arial Narrow" panose="020B0606020202030204" pitchFamily="34" charset="0"/>
              </a:rPr>
              <a:t> And the woman said to the serpent, “We may eat of the fruit of the trees in the garden, </a:t>
            </a:r>
            <a:r>
              <a:rPr lang="en-US" sz="3200" baseline="30000" dirty="0">
                <a:solidFill>
                  <a:schemeClr val="bg1"/>
                </a:solidFill>
                <a:latin typeface="Arial Narrow" panose="020B0606020202030204" pitchFamily="34" charset="0"/>
              </a:rPr>
              <a:t>3</a:t>
            </a:r>
            <a:r>
              <a:rPr lang="en-US" sz="3200" dirty="0">
                <a:solidFill>
                  <a:schemeClr val="bg1"/>
                </a:solidFill>
                <a:latin typeface="Arial Narrow" panose="020B0606020202030204" pitchFamily="34" charset="0"/>
              </a:rPr>
              <a:t> but God said, ‘You shall not eat of the fruit of the tree that is in the midst of the garden, neither shall you touch it, lest you die.’”</a:t>
            </a:r>
          </a:p>
        </p:txBody>
      </p:sp>
    </p:spTree>
    <p:extLst>
      <p:ext uri="{BB962C8B-B14F-4D97-AF65-F5344CB8AC3E}">
        <p14:creationId xmlns:p14="http://schemas.microsoft.com/office/powerpoint/2010/main" val="265842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4141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512AC23-2E13-D7EB-4C15-84727C6C7793}"/>
              </a:ext>
            </a:extLst>
          </p:cNvPr>
          <p:cNvPicPr>
            <a:picLocks noChangeAspect="1"/>
          </p:cNvPicPr>
          <p:nvPr/>
        </p:nvPicPr>
        <p:blipFill rotWithShape="1">
          <a:blip r:embed="rId2">
            <a:extLst>
              <a:ext uri="{28A0092B-C50C-407E-A947-70E740481C1C}">
                <a14:useLocalDpi xmlns:a14="http://schemas.microsoft.com/office/drawing/2010/main" val="0"/>
              </a:ext>
            </a:extLst>
          </a:blip>
          <a:srcRect b="26805"/>
          <a:stretch/>
        </p:blipFill>
        <p:spPr>
          <a:xfrm>
            <a:off x="0" y="1838325"/>
            <a:ext cx="9144000" cy="5019675"/>
          </a:xfrm>
          <a:prstGeom prst="rect">
            <a:avLst/>
          </a:prstGeom>
        </p:spPr>
      </p:pic>
      <p:sp>
        <p:nvSpPr>
          <p:cNvPr id="2" name="TextBox 1">
            <a:extLst>
              <a:ext uri="{FF2B5EF4-FFF2-40B4-BE49-F238E27FC236}">
                <a16:creationId xmlns:a16="http://schemas.microsoft.com/office/drawing/2014/main" id="{A0389F2D-E714-BA79-575C-A668B76F7A6D}"/>
              </a:ext>
            </a:extLst>
          </p:cNvPr>
          <p:cNvSpPr txBox="1"/>
          <p:nvPr/>
        </p:nvSpPr>
        <p:spPr>
          <a:xfrm>
            <a:off x="385011" y="270711"/>
            <a:ext cx="8373978" cy="4708981"/>
          </a:xfrm>
          <a:prstGeom prst="rect">
            <a:avLst/>
          </a:prstGeom>
          <a:noFill/>
        </p:spPr>
        <p:txBody>
          <a:bodyPr wrap="square" rtlCol="0">
            <a:spAutoFit/>
          </a:bodyPr>
          <a:lstStyle/>
          <a:p>
            <a:r>
              <a:rPr lang="en-US" sz="3600" b="1" dirty="0">
                <a:solidFill>
                  <a:schemeClr val="bg1"/>
                </a:solidFill>
                <a:latin typeface="Arial Narrow" panose="020B0606020202030204" pitchFamily="34" charset="0"/>
              </a:rPr>
              <a:t>Genesis 3:1-6</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4</a:t>
            </a:r>
            <a:r>
              <a:rPr lang="en-US" sz="3200" dirty="0">
                <a:solidFill>
                  <a:schemeClr val="bg1"/>
                </a:solidFill>
                <a:latin typeface="Arial Narrow" panose="020B0606020202030204" pitchFamily="34" charset="0"/>
              </a:rPr>
              <a:t> But the serpent said to the woman, “You will not surely die. </a:t>
            </a:r>
            <a:r>
              <a:rPr lang="en-US" sz="3200" baseline="30000" dirty="0">
                <a:solidFill>
                  <a:schemeClr val="bg1"/>
                </a:solidFill>
                <a:latin typeface="Arial Narrow" panose="020B0606020202030204" pitchFamily="34" charset="0"/>
              </a:rPr>
              <a:t>5</a:t>
            </a:r>
            <a:r>
              <a:rPr lang="en-US" sz="3200" dirty="0">
                <a:solidFill>
                  <a:schemeClr val="bg1"/>
                </a:solidFill>
                <a:latin typeface="Arial Narrow" panose="020B0606020202030204" pitchFamily="34" charset="0"/>
              </a:rPr>
              <a:t> For God knows that when you eat of it your eyes will be opened, and you will be like God, knowing good and evil.” </a:t>
            </a:r>
            <a:r>
              <a:rPr lang="en-US" sz="3200" baseline="30000" dirty="0">
                <a:solidFill>
                  <a:schemeClr val="bg1"/>
                </a:solidFill>
                <a:latin typeface="Arial Narrow" panose="020B0606020202030204" pitchFamily="34" charset="0"/>
              </a:rPr>
              <a:t>6</a:t>
            </a:r>
            <a:r>
              <a:rPr lang="en-US" sz="3200" dirty="0">
                <a:solidFill>
                  <a:schemeClr val="bg1"/>
                </a:solidFill>
                <a:latin typeface="Arial Narrow" panose="020B0606020202030204" pitchFamily="34" charset="0"/>
              </a:rPr>
              <a:t> So when the woman saw that the tree was good for food, and that it was a delight to the eyes, and that the tree was to be desired to make one wise, she took of its fruit and ate, and she also gave some to her husband who was with her, and he ate.</a:t>
            </a:r>
          </a:p>
        </p:txBody>
      </p:sp>
    </p:spTree>
    <p:extLst>
      <p:ext uri="{BB962C8B-B14F-4D97-AF65-F5344CB8AC3E}">
        <p14:creationId xmlns:p14="http://schemas.microsoft.com/office/powerpoint/2010/main" val="418226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4141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512AC23-2E13-D7EB-4C15-84727C6C7793}"/>
              </a:ext>
            </a:extLst>
          </p:cNvPr>
          <p:cNvPicPr>
            <a:picLocks noChangeAspect="1"/>
          </p:cNvPicPr>
          <p:nvPr/>
        </p:nvPicPr>
        <p:blipFill rotWithShape="1">
          <a:blip r:embed="rId2">
            <a:extLst>
              <a:ext uri="{28A0092B-C50C-407E-A947-70E740481C1C}">
                <a14:useLocalDpi xmlns:a14="http://schemas.microsoft.com/office/drawing/2010/main" val="0"/>
              </a:ext>
            </a:extLst>
          </a:blip>
          <a:srcRect b="26805"/>
          <a:stretch/>
        </p:blipFill>
        <p:spPr>
          <a:xfrm>
            <a:off x="0" y="1838325"/>
            <a:ext cx="9144000" cy="5019675"/>
          </a:xfrm>
          <a:prstGeom prst="rect">
            <a:avLst/>
          </a:prstGeom>
        </p:spPr>
      </p:pic>
      <p:sp>
        <p:nvSpPr>
          <p:cNvPr id="2" name="TextBox 1">
            <a:extLst>
              <a:ext uri="{FF2B5EF4-FFF2-40B4-BE49-F238E27FC236}">
                <a16:creationId xmlns:a16="http://schemas.microsoft.com/office/drawing/2014/main" id="{A0389F2D-E714-BA79-575C-A668B76F7A6D}"/>
              </a:ext>
            </a:extLst>
          </p:cNvPr>
          <p:cNvSpPr txBox="1"/>
          <p:nvPr/>
        </p:nvSpPr>
        <p:spPr>
          <a:xfrm>
            <a:off x="385011" y="270711"/>
            <a:ext cx="8373978" cy="3724096"/>
          </a:xfrm>
          <a:prstGeom prst="rect">
            <a:avLst/>
          </a:prstGeom>
          <a:noFill/>
        </p:spPr>
        <p:txBody>
          <a:bodyPr wrap="square" rtlCol="0">
            <a:spAutoFit/>
          </a:bodyPr>
          <a:lstStyle/>
          <a:p>
            <a:r>
              <a:rPr lang="en-US" sz="3600" b="1" dirty="0">
                <a:solidFill>
                  <a:schemeClr val="bg1"/>
                </a:solidFill>
                <a:latin typeface="Arial Narrow" panose="020B0606020202030204" pitchFamily="34" charset="0"/>
              </a:rPr>
              <a:t>Genesis 3:23-24</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23</a:t>
            </a:r>
            <a:r>
              <a:rPr lang="en-US" sz="3200" dirty="0">
                <a:solidFill>
                  <a:schemeClr val="bg1"/>
                </a:solidFill>
                <a:latin typeface="Arial Narrow" panose="020B0606020202030204" pitchFamily="34" charset="0"/>
              </a:rPr>
              <a:t> therefore the Lord God sent him out from the garden of Eden to work the ground from which he was taken. </a:t>
            </a:r>
            <a:r>
              <a:rPr lang="en-US" sz="3200" baseline="30000" dirty="0">
                <a:solidFill>
                  <a:schemeClr val="bg1"/>
                </a:solidFill>
                <a:latin typeface="Arial Narrow" panose="020B0606020202030204" pitchFamily="34" charset="0"/>
              </a:rPr>
              <a:t>24</a:t>
            </a:r>
            <a:r>
              <a:rPr lang="en-US" sz="3200" dirty="0">
                <a:solidFill>
                  <a:schemeClr val="bg1"/>
                </a:solidFill>
                <a:latin typeface="Arial Narrow" panose="020B0606020202030204" pitchFamily="34" charset="0"/>
              </a:rPr>
              <a:t> He drove out the man, and at the east of the garden of Eden he placed the cherubim and a flaming sword that turned every way to guard the way to the tree of life.</a:t>
            </a:r>
          </a:p>
        </p:txBody>
      </p:sp>
    </p:spTree>
    <p:extLst>
      <p:ext uri="{BB962C8B-B14F-4D97-AF65-F5344CB8AC3E}">
        <p14:creationId xmlns:p14="http://schemas.microsoft.com/office/powerpoint/2010/main" val="363307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4141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512AC23-2E13-D7EB-4C15-84727C6C7793}"/>
              </a:ext>
            </a:extLst>
          </p:cNvPr>
          <p:cNvPicPr>
            <a:picLocks noChangeAspect="1"/>
          </p:cNvPicPr>
          <p:nvPr/>
        </p:nvPicPr>
        <p:blipFill rotWithShape="1">
          <a:blip r:embed="rId2">
            <a:extLst>
              <a:ext uri="{28A0092B-C50C-407E-A947-70E740481C1C}">
                <a14:useLocalDpi xmlns:a14="http://schemas.microsoft.com/office/drawing/2010/main" val="0"/>
              </a:ext>
            </a:extLst>
          </a:blip>
          <a:srcRect b="26805"/>
          <a:stretch/>
        </p:blipFill>
        <p:spPr>
          <a:xfrm>
            <a:off x="0" y="1838325"/>
            <a:ext cx="9144000" cy="5019675"/>
          </a:xfrm>
          <a:prstGeom prst="rect">
            <a:avLst/>
          </a:prstGeom>
        </p:spPr>
      </p:pic>
      <p:sp>
        <p:nvSpPr>
          <p:cNvPr id="2" name="TextBox 1">
            <a:extLst>
              <a:ext uri="{FF2B5EF4-FFF2-40B4-BE49-F238E27FC236}">
                <a16:creationId xmlns:a16="http://schemas.microsoft.com/office/drawing/2014/main" id="{A0389F2D-E714-BA79-575C-A668B76F7A6D}"/>
              </a:ext>
            </a:extLst>
          </p:cNvPr>
          <p:cNvSpPr txBox="1"/>
          <p:nvPr/>
        </p:nvSpPr>
        <p:spPr>
          <a:xfrm>
            <a:off x="385011" y="270711"/>
            <a:ext cx="8373978" cy="5201424"/>
          </a:xfrm>
          <a:prstGeom prst="rect">
            <a:avLst/>
          </a:prstGeom>
          <a:noFill/>
        </p:spPr>
        <p:txBody>
          <a:bodyPr wrap="square" rtlCol="0">
            <a:spAutoFit/>
          </a:bodyPr>
          <a:lstStyle/>
          <a:p>
            <a:r>
              <a:rPr lang="en-US" sz="3600" b="1" dirty="0">
                <a:solidFill>
                  <a:schemeClr val="bg1"/>
                </a:solidFill>
                <a:latin typeface="Arial Narrow" panose="020B0606020202030204" pitchFamily="34" charset="0"/>
              </a:rPr>
              <a:t>Genesis 6:5-9</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5 </a:t>
            </a:r>
            <a:r>
              <a:rPr lang="en-US" sz="3200" dirty="0">
                <a:solidFill>
                  <a:schemeClr val="bg1"/>
                </a:solidFill>
                <a:latin typeface="Arial Narrow" panose="020B0606020202030204" pitchFamily="34" charset="0"/>
              </a:rPr>
              <a:t>The Lord saw that the wickedness of man was great in the earth, and that every intention of the thoughts of his heart was only evil continually. </a:t>
            </a:r>
            <a:r>
              <a:rPr lang="en-US" sz="3200" baseline="30000" dirty="0">
                <a:solidFill>
                  <a:schemeClr val="bg1"/>
                </a:solidFill>
                <a:latin typeface="Arial Narrow" panose="020B0606020202030204" pitchFamily="34" charset="0"/>
              </a:rPr>
              <a:t>6</a:t>
            </a:r>
            <a:r>
              <a:rPr lang="en-US" sz="3200" dirty="0">
                <a:solidFill>
                  <a:schemeClr val="bg1"/>
                </a:solidFill>
                <a:latin typeface="Arial Narrow" panose="020B0606020202030204" pitchFamily="34" charset="0"/>
              </a:rPr>
              <a:t> And the Lord regretted that he had made man on the earth, and it grieved him to his heart. </a:t>
            </a:r>
            <a:r>
              <a:rPr lang="en-US" sz="3200" baseline="30000" dirty="0">
                <a:solidFill>
                  <a:schemeClr val="bg1"/>
                </a:solidFill>
                <a:latin typeface="Arial Narrow" panose="020B0606020202030204" pitchFamily="34" charset="0"/>
              </a:rPr>
              <a:t>7</a:t>
            </a:r>
            <a:r>
              <a:rPr lang="en-US" sz="3200" dirty="0">
                <a:solidFill>
                  <a:schemeClr val="bg1"/>
                </a:solidFill>
                <a:latin typeface="Arial Narrow" panose="020B0606020202030204" pitchFamily="34" charset="0"/>
              </a:rPr>
              <a:t> So the Lord said, “I will blot out man whom I have created from the face of the land, man and animals and creeping things and birds of the heavens, for I am sorry that I have made them.” </a:t>
            </a:r>
            <a:r>
              <a:rPr lang="en-US" sz="3200" baseline="30000" dirty="0">
                <a:solidFill>
                  <a:schemeClr val="bg1"/>
                </a:solidFill>
                <a:latin typeface="Arial Narrow" panose="020B0606020202030204" pitchFamily="34" charset="0"/>
              </a:rPr>
              <a:t>8</a:t>
            </a:r>
            <a:r>
              <a:rPr lang="en-US" sz="3200" dirty="0">
                <a:solidFill>
                  <a:schemeClr val="bg1"/>
                </a:solidFill>
                <a:latin typeface="Arial Narrow" panose="020B0606020202030204" pitchFamily="34" charset="0"/>
              </a:rPr>
              <a:t> But Noah found favor in the eyes of the Lord.</a:t>
            </a:r>
          </a:p>
        </p:txBody>
      </p:sp>
    </p:spTree>
    <p:extLst>
      <p:ext uri="{BB962C8B-B14F-4D97-AF65-F5344CB8AC3E}">
        <p14:creationId xmlns:p14="http://schemas.microsoft.com/office/powerpoint/2010/main" val="26803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4141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512AC23-2E13-D7EB-4C15-84727C6C7793}"/>
              </a:ext>
            </a:extLst>
          </p:cNvPr>
          <p:cNvPicPr>
            <a:picLocks noChangeAspect="1"/>
          </p:cNvPicPr>
          <p:nvPr/>
        </p:nvPicPr>
        <p:blipFill rotWithShape="1">
          <a:blip r:embed="rId2">
            <a:extLst>
              <a:ext uri="{28A0092B-C50C-407E-A947-70E740481C1C}">
                <a14:useLocalDpi xmlns:a14="http://schemas.microsoft.com/office/drawing/2010/main" val="0"/>
              </a:ext>
            </a:extLst>
          </a:blip>
          <a:srcRect b="26805"/>
          <a:stretch/>
        </p:blipFill>
        <p:spPr>
          <a:xfrm>
            <a:off x="0" y="1838325"/>
            <a:ext cx="9144000" cy="5019675"/>
          </a:xfrm>
          <a:prstGeom prst="rect">
            <a:avLst/>
          </a:prstGeom>
        </p:spPr>
      </p:pic>
      <p:sp>
        <p:nvSpPr>
          <p:cNvPr id="2" name="TextBox 1">
            <a:extLst>
              <a:ext uri="{FF2B5EF4-FFF2-40B4-BE49-F238E27FC236}">
                <a16:creationId xmlns:a16="http://schemas.microsoft.com/office/drawing/2014/main" id="{A0389F2D-E714-BA79-575C-A668B76F7A6D}"/>
              </a:ext>
            </a:extLst>
          </p:cNvPr>
          <p:cNvSpPr txBox="1"/>
          <p:nvPr/>
        </p:nvSpPr>
        <p:spPr>
          <a:xfrm>
            <a:off x="816393" y="2551837"/>
            <a:ext cx="7511214" cy="1754326"/>
          </a:xfrm>
          <a:prstGeom prst="rect">
            <a:avLst/>
          </a:prstGeom>
          <a:noFill/>
        </p:spPr>
        <p:txBody>
          <a:bodyPr wrap="square" rtlCol="0">
            <a:spAutoFit/>
          </a:bodyPr>
          <a:lstStyle/>
          <a:p>
            <a:pPr algn="ctr"/>
            <a:r>
              <a:rPr lang="en-US" sz="3600" b="1" dirty="0">
                <a:solidFill>
                  <a:schemeClr val="bg1"/>
                </a:solidFill>
                <a:latin typeface="Arial Narrow" panose="020B0606020202030204" pitchFamily="34" charset="0"/>
              </a:rPr>
              <a:t>Genesis introduces us to the reality that restoration with God can’t be achieved on our own. We need a Savior!</a:t>
            </a:r>
            <a:endParaRPr lang="en-US" sz="32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402704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41414"/>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340416A-9A73-5008-B450-3133E29DB8B5}"/>
              </a:ext>
            </a:extLst>
          </p:cNvPr>
          <p:cNvPicPr>
            <a:picLocks noChangeAspect="1"/>
          </p:cNvPicPr>
          <p:nvPr/>
        </p:nvPicPr>
        <p:blipFill rotWithShape="1">
          <a:blip r:embed="rId2">
            <a:extLst>
              <a:ext uri="{28A0092B-C50C-407E-A947-70E740481C1C}">
                <a14:useLocalDpi xmlns:a14="http://schemas.microsoft.com/office/drawing/2010/main" val="0"/>
              </a:ext>
            </a:extLst>
          </a:blip>
          <a:srcRect l="27732"/>
          <a:stretch/>
        </p:blipFill>
        <p:spPr>
          <a:xfrm>
            <a:off x="0" y="630265"/>
            <a:ext cx="7191375" cy="5597470"/>
          </a:xfrm>
          <a:prstGeom prst="rect">
            <a:avLst/>
          </a:prstGeom>
        </p:spPr>
      </p:pic>
      <p:sp>
        <p:nvSpPr>
          <p:cNvPr id="3" name="TextBox 2">
            <a:extLst>
              <a:ext uri="{FF2B5EF4-FFF2-40B4-BE49-F238E27FC236}">
                <a16:creationId xmlns:a16="http://schemas.microsoft.com/office/drawing/2014/main" id="{6EA260DE-7E48-5E31-F70C-458F1946C107}"/>
              </a:ext>
            </a:extLst>
          </p:cNvPr>
          <p:cNvSpPr txBox="1"/>
          <p:nvPr/>
        </p:nvSpPr>
        <p:spPr>
          <a:xfrm>
            <a:off x="4772025" y="1413063"/>
            <a:ext cx="3862277" cy="4031873"/>
          </a:xfrm>
          <a:prstGeom prst="rect">
            <a:avLst/>
          </a:prstGeom>
          <a:noFill/>
        </p:spPr>
        <p:txBody>
          <a:bodyPr wrap="square">
            <a:spAutoFit/>
          </a:bodyPr>
          <a:lstStyle/>
          <a:p>
            <a:r>
              <a:rPr lang="en-US" sz="3200" b="0" i="0" dirty="0">
                <a:solidFill>
                  <a:schemeClr val="bg1"/>
                </a:solidFill>
                <a:effectLst/>
                <a:latin typeface="Arial Narrow" panose="020B0606020202030204" pitchFamily="34" charset="0"/>
              </a:rPr>
              <a:t>“I will put enmity between you and the woman, and between your offspring and her offspring; he shall bruise your head, and you shall bruise his heel.”</a:t>
            </a:r>
          </a:p>
          <a:p>
            <a:pPr algn="r"/>
            <a:r>
              <a:rPr lang="en-US" sz="3200" i="1" dirty="0">
                <a:solidFill>
                  <a:schemeClr val="bg1"/>
                </a:solidFill>
                <a:latin typeface="Arial Narrow" panose="020B0606020202030204" pitchFamily="34" charset="0"/>
              </a:rPr>
              <a:t>- Genesis 3:15</a:t>
            </a:r>
          </a:p>
        </p:txBody>
      </p:sp>
    </p:spTree>
    <p:extLst>
      <p:ext uri="{BB962C8B-B14F-4D97-AF65-F5344CB8AC3E}">
        <p14:creationId xmlns:p14="http://schemas.microsoft.com/office/powerpoint/2010/main" val="1472826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4141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759312F-0816-1408-5F10-B1CA1F1151BF}"/>
              </a:ext>
            </a:extLst>
          </p:cNvPr>
          <p:cNvPicPr>
            <a:picLocks noChangeAspect="1"/>
          </p:cNvPicPr>
          <p:nvPr/>
        </p:nvPicPr>
        <p:blipFill rotWithShape="1">
          <a:blip r:embed="rId2">
            <a:extLst>
              <a:ext uri="{28A0092B-C50C-407E-A947-70E740481C1C}">
                <a14:useLocalDpi xmlns:a14="http://schemas.microsoft.com/office/drawing/2010/main" val="0"/>
              </a:ext>
            </a:extLst>
          </a:blip>
          <a:srcRect b="26805"/>
          <a:stretch/>
        </p:blipFill>
        <p:spPr>
          <a:xfrm>
            <a:off x="0" y="1838325"/>
            <a:ext cx="9144000" cy="5019675"/>
          </a:xfrm>
          <a:prstGeom prst="rect">
            <a:avLst/>
          </a:prstGeom>
        </p:spPr>
      </p:pic>
      <p:sp>
        <p:nvSpPr>
          <p:cNvPr id="3" name="TextBox 2">
            <a:extLst>
              <a:ext uri="{FF2B5EF4-FFF2-40B4-BE49-F238E27FC236}">
                <a16:creationId xmlns:a16="http://schemas.microsoft.com/office/drawing/2014/main" id="{6EA260DE-7E48-5E31-F70C-458F1946C107}"/>
              </a:ext>
            </a:extLst>
          </p:cNvPr>
          <p:cNvSpPr txBox="1"/>
          <p:nvPr/>
        </p:nvSpPr>
        <p:spPr>
          <a:xfrm>
            <a:off x="314326" y="479613"/>
            <a:ext cx="8081852" cy="4524315"/>
          </a:xfrm>
          <a:prstGeom prst="rect">
            <a:avLst/>
          </a:prstGeom>
          <a:noFill/>
        </p:spPr>
        <p:txBody>
          <a:bodyPr wrap="square">
            <a:spAutoFit/>
          </a:bodyPr>
          <a:lstStyle/>
          <a:p>
            <a:r>
              <a:rPr lang="en-US" sz="3200" b="1" i="0" dirty="0">
                <a:solidFill>
                  <a:schemeClr val="bg1"/>
                </a:solidFill>
                <a:effectLst/>
                <a:latin typeface="Arial Narrow" panose="020B0606020202030204" pitchFamily="34" charset="0"/>
              </a:rPr>
              <a:t>Jesus in Genesis</a:t>
            </a:r>
          </a:p>
          <a:p>
            <a:endParaRPr lang="en-US" sz="800" b="1" i="0" dirty="0">
              <a:solidFill>
                <a:schemeClr val="bg1"/>
              </a:solidFill>
              <a:effectLst/>
              <a:latin typeface="Arial Narrow" panose="020B0606020202030204" pitchFamily="34" charset="0"/>
            </a:endParaRPr>
          </a:p>
          <a:p>
            <a:pPr marL="457200" indent="-457200">
              <a:buFontTx/>
              <a:buChar char="-"/>
            </a:pPr>
            <a:r>
              <a:rPr lang="en-US" sz="3200" b="1" dirty="0">
                <a:solidFill>
                  <a:schemeClr val="bg1"/>
                </a:solidFill>
                <a:latin typeface="Arial Narrow" panose="020B0606020202030204" pitchFamily="34" charset="0"/>
              </a:rPr>
              <a:t>The one who would bruise the head of the serpent </a:t>
            </a:r>
            <a:r>
              <a:rPr lang="en-US" sz="3200" dirty="0">
                <a:solidFill>
                  <a:schemeClr val="bg1"/>
                </a:solidFill>
                <a:latin typeface="Arial Narrow" panose="020B0606020202030204" pitchFamily="34" charset="0"/>
              </a:rPr>
              <a:t>(Gen. 3:15)</a:t>
            </a:r>
          </a:p>
          <a:p>
            <a:pPr marL="457200" indent="-457200">
              <a:buFontTx/>
              <a:buChar char="-"/>
            </a:pPr>
            <a:endParaRPr lang="en-US" sz="800" b="1" dirty="0">
              <a:solidFill>
                <a:schemeClr val="bg1"/>
              </a:solidFill>
              <a:latin typeface="Arial Narrow" panose="020B0606020202030204" pitchFamily="34" charset="0"/>
            </a:endParaRPr>
          </a:p>
          <a:p>
            <a:pPr marL="457200" indent="-457200">
              <a:buFontTx/>
              <a:buChar char="-"/>
            </a:pPr>
            <a:r>
              <a:rPr lang="en-US" sz="3200" b="1" i="0" dirty="0">
                <a:solidFill>
                  <a:schemeClr val="bg1"/>
                </a:solidFill>
                <a:effectLst/>
                <a:latin typeface="Arial Narrow" panose="020B0606020202030204" pitchFamily="34" charset="0"/>
              </a:rPr>
              <a:t>The </a:t>
            </a:r>
            <a:r>
              <a:rPr lang="en-US" sz="3200" b="1" dirty="0">
                <a:solidFill>
                  <a:schemeClr val="bg1"/>
                </a:solidFill>
                <a:latin typeface="Arial Narrow" panose="020B0606020202030204" pitchFamily="34" charset="0"/>
              </a:rPr>
              <a:t>Ark of Safety </a:t>
            </a:r>
            <a:r>
              <a:rPr lang="en-US" sz="3200" dirty="0">
                <a:solidFill>
                  <a:schemeClr val="bg1"/>
                </a:solidFill>
                <a:latin typeface="Arial Narrow" panose="020B0606020202030204" pitchFamily="34" charset="0"/>
              </a:rPr>
              <a:t>(Gen. 6-9; Matt. 11:28; 1 Pet. 3:18-22)</a:t>
            </a:r>
          </a:p>
          <a:p>
            <a:pPr marL="457200" indent="-457200">
              <a:buFontTx/>
              <a:buChar char="-"/>
            </a:pPr>
            <a:endParaRPr lang="en-US" sz="800" b="1" dirty="0">
              <a:solidFill>
                <a:schemeClr val="bg1"/>
              </a:solidFill>
              <a:latin typeface="Arial Narrow" panose="020B0606020202030204" pitchFamily="34" charset="0"/>
            </a:endParaRPr>
          </a:p>
          <a:p>
            <a:pPr marL="457200" indent="-457200">
              <a:buFontTx/>
              <a:buChar char="-"/>
            </a:pPr>
            <a:r>
              <a:rPr lang="en-US" sz="3200" b="1" i="0" dirty="0">
                <a:solidFill>
                  <a:schemeClr val="bg1"/>
                </a:solidFill>
                <a:effectLst/>
                <a:latin typeface="Arial Narrow" panose="020B0606020202030204" pitchFamily="34" charset="0"/>
              </a:rPr>
              <a:t>The Promised Seed of Abraham </a:t>
            </a:r>
            <a:r>
              <a:rPr lang="en-US" sz="3200" i="0" dirty="0">
                <a:solidFill>
                  <a:schemeClr val="bg1"/>
                </a:solidFill>
                <a:effectLst/>
                <a:latin typeface="Arial Narrow" panose="020B0606020202030204" pitchFamily="34" charset="0"/>
              </a:rPr>
              <a:t>(Gen. 12</a:t>
            </a:r>
            <a:r>
              <a:rPr lang="en-US" sz="3200" dirty="0">
                <a:solidFill>
                  <a:schemeClr val="bg1"/>
                </a:solidFill>
                <a:latin typeface="Arial Narrow" panose="020B0606020202030204" pitchFamily="34" charset="0"/>
              </a:rPr>
              <a:t>:1-3; 22:17-18; Gal. 3:7-9, 29)</a:t>
            </a:r>
          </a:p>
          <a:p>
            <a:pPr marL="457200" indent="-457200">
              <a:buFontTx/>
              <a:buChar char="-"/>
            </a:pPr>
            <a:endParaRPr lang="en-US" sz="800" b="1" dirty="0">
              <a:solidFill>
                <a:schemeClr val="bg1"/>
              </a:solidFill>
              <a:latin typeface="Arial Narrow" panose="020B0606020202030204" pitchFamily="34" charset="0"/>
            </a:endParaRPr>
          </a:p>
          <a:p>
            <a:r>
              <a:rPr lang="en-US" sz="3200" b="1" i="0" dirty="0">
                <a:solidFill>
                  <a:schemeClr val="bg1"/>
                </a:solidFill>
                <a:effectLst/>
                <a:latin typeface="Arial Narrow" panose="020B0606020202030204" pitchFamily="34" charset="0"/>
              </a:rPr>
              <a:t> </a:t>
            </a:r>
            <a:endParaRPr lang="en-US" sz="3200" b="1" i="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8990483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3262</TotalTime>
  <Words>741</Words>
  <Application>Microsoft Office PowerPoint</Application>
  <PresentationFormat>On-screen Show (4:3)</PresentationFormat>
  <Paragraphs>52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2</cp:revision>
  <dcterms:created xsi:type="dcterms:W3CDTF">2023-02-07T16:04:38Z</dcterms:created>
  <dcterms:modified xsi:type="dcterms:W3CDTF">2023-02-12T14:13:43Z</dcterms:modified>
</cp:coreProperties>
</file>