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74" r:id="rId4"/>
    <p:sldId id="275" r:id="rId5"/>
    <p:sldId id="276" r:id="rId6"/>
    <p:sldId id="262" r:id="rId7"/>
    <p:sldId id="264" r:id="rId8"/>
    <p:sldId id="265" r:id="rId9"/>
    <p:sldId id="266" r:id="rId10"/>
    <p:sldId id="277" r:id="rId11"/>
    <p:sldId id="267" r:id="rId12"/>
    <p:sldId id="268" r:id="rId13"/>
    <p:sldId id="269" r:id="rId14"/>
    <p:sldId id="270" r:id="rId15"/>
    <p:sldId id="271" r:id="rId16"/>
    <p:sldId id="272" r:id="rId17"/>
    <p:sldId id="284" r:id="rId18"/>
    <p:sldId id="285" r:id="rId19"/>
    <p:sldId id="286" r:id="rId20"/>
    <p:sldId id="280" r:id="rId21"/>
    <p:sldId id="282" r:id="rId22"/>
    <p:sldId id="273" r:id="rId23"/>
    <p:sldId id="281" r:id="rId24"/>
    <p:sldId id="319" r:id="rId25"/>
    <p:sldId id="288" r:id="rId26"/>
    <p:sldId id="289"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2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3" d="100"/>
          <a:sy n="83" d="100"/>
        </p:scale>
        <p:origin x="160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84777" y="4926519"/>
            <a:ext cx="7863322" cy="4847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039" y="1900263"/>
            <a:ext cx="7868106" cy="2143887"/>
          </a:xfrm>
        </p:spPr>
        <p:txBody>
          <a:bodyPr/>
          <a:lstStyle/>
          <a:p>
            <a:r>
              <a:rPr lang="en-US" dirty="0" smtClean="0"/>
              <a:t>Add Your Title</a:t>
            </a:r>
            <a:endParaRPr lang="en-US" dirty="0"/>
          </a:p>
        </p:txBody>
      </p:sp>
      <p:sp>
        <p:nvSpPr>
          <p:cNvPr id="5" name="Text Placeholder 5"/>
          <p:cNvSpPr>
            <a:spLocks noGrp="1"/>
          </p:cNvSpPr>
          <p:nvPr>
            <p:ph type="body" sz="quarter" idx="11" hasCustomPrompt="1"/>
          </p:nvPr>
        </p:nvSpPr>
        <p:spPr>
          <a:xfrm>
            <a:off x="584777" y="4926519"/>
            <a:ext cx="7863322" cy="4847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99430"/>
            <a:ext cx="8206339" cy="4389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499430"/>
            <a:ext cx="8206339" cy="4389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5343" y="5078503"/>
            <a:ext cx="4254478" cy="1036445"/>
          </a:xfrm>
        </p:spPr>
        <p:txBody>
          <a:bodyPr>
            <a:noAutofit/>
          </a:bodyPr>
          <a:lstStyle>
            <a:lvl1pPr>
              <a:defRPr sz="18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499430"/>
            <a:ext cx="8206339" cy="4389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6857" y="561829"/>
            <a:ext cx="8229942"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12/11/2022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F2D06C"/>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F2D06C"/>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F2D06C"/>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F2D06C"/>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F2D06C"/>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F2D0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800" b="1" dirty="0" smtClean="0"/>
              <a:t>Gen 4:1-16</a:t>
            </a:r>
            <a:endParaRPr lang="en-US" sz="2800" b="1" dirty="0"/>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4:4  </a:t>
            </a:r>
            <a:r>
              <a:rPr lang="en-US" dirty="0" smtClean="0"/>
              <a:t>And </a:t>
            </a:r>
            <a:r>
              <a:rPr lang="en-US" dirty="0"/>
              <a:t>the LORD had regard for Abel and his offering, </a:t>
            </a:r>
            <a:endParaRPr lang="en-US" dirty="0" smtClean="0"/>
          </a:p>
          <a:p>
            <a:endParaRPr lang="en-US" dirty="0"/>
          </a:p>
          <a:p>
            <a:r>
              <a:rPr lang="en-US" b="1" dirty="0"/>
              <a:t>Gen 4:5</a:t>
            </a:r>
            <a:r>
              <a:rPr lang="en-US" dirty="0"/>
              <a:t>  but for Cain and his offering he had no regard. So Cain was very angry, and his face fell.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spTree>
    <p:extLst>
      <p:ext uri="{BB962C8B-B14F-4D97-AF65-F5344CB8AC3E}">
        <p14:creationId xmlns:p14="http://schemas.microsoft.com/office/powerpoint/2010/main" val="315707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chemeClr val="bg1">
                    <a:lumMod val="75000"/>
                    <a:lumOff val="25000"/>
                  </a:schemeClr>
                </a:solidFill>
              </a:rPr>
              <a:t>Gen 4:4  </a:t>
            </a:r>
            <a:r>
              <a:rPr lang="en-US" dirty="0" smtClean="0">
                <a:solidFill>
                  <a:schemeClr val="bg1">
                    <a:lumMod val="75000"/>
                    <a:lumOff val="25000"/>
                  </a:schemeClr>
                </a:solidFill>
              </a:rPr>
              <a:t>And </a:t>
            </a:r>
            <a:r>
              <a:rPr lang="en-US" dirty="0">
                <a:solidFill>
                  <a:schemeClr val="bg1">
                    <a:lumMod val="75000"/>
                    <a:lumOff val="25000"/>
                  </a:schemeClr>
                </a:solidFill>
              </a:rPr>
              <a:t>the LORD had </a:t>
            </a:r>
            <a:r>
              <a:rPr lang="en-US" dirty="0"/>
              <a:t>regard for Abel </a:t>
            </a:r>
            <a:r>
              <a:rPr lang="en-US" dirty="0">
                <a:solidFill>
                  <a:schemeClr val="bg1">
                    <a:lumMod val="75000"/>
                    <a:lumOff val="25000"/>
                  </a:schemeClr>
                </a:solidFill>
              </a:rPr>
              <a:t>and his offering, </a:t>
            </a:r>
            <a:endParaRPr lang="en-US" dirty="0" smtClean="0">
              <a:solidFill>
                <a:schemeClr val="bg1">
                  <a:lumMod val="75000"/>
                  <a:lumOff val="25000"/>
                </a:schemeClr>
              </a:solidFill>
            </a:endParaRPr>
          </a:p>
          <a:p>
            <a:endParaRPr lang="en-US" dirty="0"/>
          </a:p>
          <a:p>
            <a:r>
              <a:rPr lang="en-US" b="1" dirty="0">
                <a:solidFill>
                  <a:schemeClr val="bg1">
                    <a:lumMod val="75000"/>
                    <a:lumOff val="25000"/>
                  </a:schemeClr>
                </a:solidFill>
              </a:rPr>
              <a:t>Gen 4:5</a:t>
            </a:r>
            <a:r>
              <a:rPr lang="en-US" dirty="0">
                <a:solidFill>
                  <a:schemeClr val="bg1">
                    <a:lumMod val="75000"/>
                    <a:lumOff val="25000"/>
                  </a:schemeClr>
                </a:solidFill>
              </a:rPr>
              <a:t>  </a:t>
            </a:r>
            <a:r>
              <a:rPr lang="en-US" dirty="0"/>
              <a:t>but for Cain </a:t>
            </a:r>
            <a:r>
              <a:rPr lang="en-US" dirty="0">
                <a:solidFill>
                  <a:schemeClr val="bg1">
                    <a:lumMod val="75000"/>
                    <a:lumOff val="25000"/>
                  </a:schemeClr>
                </a:solidFill>
              </a:rPr>
              <a:t>and his offering he had</a:t>
            </a:r>
            <a:r>
              <a:rPr lang="en-US" dirty="0"/>
              <a:t> no regard. </a:t>
            </a:r>
            <a:r>
              <a:rPr lang="en-US" dirty="0">
                <a:solidFill>
                  <a:schemeClr val="bg1">
                    <a:lumMod val="75000"/>
                    <a:lumOff val="25000"/>
                  </a:schemeClr>
                </a:solidFill>
              </a:rPr>
              <a:t>So Cain was very angry, and his face fell.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spTree>
    <p:extLst>
      <p:ext uri="{BB962C8B-B14F-4D97-AF65-F5344CB8AC3E}">
        <p14:creationId xmlns:p14="http://schemas.microsoft.com/office/powerpoint/2010/main" val="2432591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4:6  The LORD said to Cain, "Why are you angry, and why has your face fallen? </a:t>
            </a:r>
            <a:endParaRPr lang="en-US" dirty="0" smtClean="0"/>
          </a:p>
          <a:p>
            <a:endParaRPr lang="en-US" dirty="0"/>
          </a:p>
          <a:p>
            <a:r>
              <a:rPr lang="en-US" dirty="0"/>
              <a:t>Gen 4:7  If you do well, will you not be accepted? And if you do not do well, sin is crouching at the door. Its desire is for you, but you must rule over it."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spTree>
    <p:extLst>
      <p:ext uri="{BB962C8B-B14F-4D97-AF65-F5344CB8AC3E}">
        <p14:creationId xmlns:p14="http://schemas.microsoft.com/office/powerpoint/2010/main" val="169891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b="1" dirty="0"/>
              <a:t>Gen 4:8</a:t>
            </a:r>
            <a:r>
              <a:rPr lang="en-US" dirty="0"/>
              <a:t>  Cain spoke to Abel his brother. And when they were in the field, Cain rose up against his brother Abel and killed him.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spTree>
    <p:extLst>
      <p:ext uri="{BB962C8B-B14F-4D97-AF65-F5344CB8AC3E}">
        <p14:creationId xmlns:p14="http://schemas.microsoft.com/office/powerpoint/2010/main" val="263194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4:9  Then the LORD said to Cain, "</a:t>
            </a:r>
            <a:r>
              <a:rPr lang="en-US" u="sng" dirty="0"/>
              <a:t>Where is Abel your brother</a:t>
            </a:r>
            <a:r>
              <a:rPr lang="en-US" dirty="0"/>
              <a:t>?" He said, "</a:t>
            </a:r>
            <a:r>
              <a:rPr lang="en-US" u="sng" dirty="0"/>
              <a:t>I do not know</a:t>
            </a:r>
            <a:r>
              <a:rPr lang="en-US" dirty="0"/>
              <a:t>; am I my brother's </a:t>
            </a:r>
            <a:r>
              <a:rPr lang="en-US" u="sng" dirty="0"/>
              <a:t>keeper</a:t>
            </a:r>
            <a:r>
              <a:rPr lang="en-US" dirty="0"/>
              <a:t>?" </a:t>
            </a:r>
            <a:endParaRPr lang="en-US" dirty="0" smtClean="0"/>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spTree>
    <p:extLst>
      <p:ext uri="{BB962C8B-B14F-4D97-AF65-F5344CB8AC3E}">
        <p14:creationId xmlns:p14="http://schemas.microsoft.com/office/powerpoint/2010/main" val="3199209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4:10  And the LORD said, "What have you done? The voice of your brother's blood is crying to me from the ground.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spTree>
    <p:extLst>
      <p:ext uri="{BB962C8B-B14F-4D97-AF65-F5344CB8AC3E}">
        <p14:creationId xmlns:p14="http://schemas.microsoft.com/office/powerpoint/2010/main" val="98627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4:11  And now </a:t>
            </a:r>
            <a:r>
              <a:rPr lang="en-US" u="sng" dirty="0"/>
              <a:t>you are cursed </a:t>
            </a:r>
            <a:r>
              <a:rPr lang="en-US" dirty="0"/>
              <a:t>from the ground, which has opened its mouth to receive your brother's blood from your hand.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925290"/>
            <a:ext cx="2225965" cy="1932709"/>
          </a:xfrm>
          <a:prstGeom prst="rect">
            <a:avLst/>
          </a:prstGeom>
        </p:spPr>
      </p:pic>
    </p:spTree>
    <p:extLst>
      <p:ext uri="{BB962C8B-B14F-4D97-AF65-F5344CB8AC3E}">
        <p14:creationId xmlns:p14="http://schemas.microsoft.com/office/powerpoint/2010/main" val="231540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Gen 3:15  I will put enmity between you and the woman, and between </a:t>
            </a:r>
            <a:r>
              <a:rPr lang="en-US" u="sng" dirty="0"/>
              <a:t>your offspring </a:t>
            </a:r>
            <a:r>
              <a:rPr lang="en-US" dirty="0"/>
              <a:t>and her offspring; he shall bruise your head, and you shall bruise his heel." </a:t>
            </a:r>
          </a:p>
          <a:p>
            <a:endParaRPr lang="en-US" dirty="0"/>
          </a:p>
        </p:txBody>
      </p:sp>
    </p:spTree>
    <p:extLst>
      <p:ext uri="{BB962C8B-B14F-4D97-AF65-F5344CB8AC3E}">
        <p14:creationId xmlns:p14="http://schemas.microsoft.com/office/powerpoint/2010/main" val="1043066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Joh 8:44  You are of your father the devil, and your will is to do your father's desires. </a:t>
            </a:r>
            <a:r>
              <a:rPr lang="en-US" u="sng" dirty="0"/>
              <a:t>He was a murderer</a:t>
            </a:r>
            <a:r>
              <a:rPr lang="en-US" dirty="0"/>
              <a:t> from the beginning, and does not stand in the truth, because there is no truth in him. When he lies, he speaks out of </a:t>
            </a:r>
            <a:r>
              <a:rPr lang="en-US" u="sng" dirty="0"/>
              <a:t>his own character, for he is a liar</a:t>
            </a:r>
            <a:r>
              <a:rPr lang="en-US" dirty="0"/>
              <a:t> and the father of lies.</a:t>
            </a:r>
          </a:p>
          <a:p>
            <a:endParaRPr lang="en-US" dirty="0"/>
          </a:p>
        </p:txBody>
      </p:sp>
    </p:spTree>
    <p:extLst>
      <p:ext uri="{BB962C8B-B14F-4D97-AF65-F5344CB8AC3E}">
        <p14:creationId xmlns:p14="http://schemas.microsoft.com/office/powerpoint/2010/main" val="4162010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1Jn 3:12  We should not be like </a:t>
            </a:r>
            <a:r>
              <a:rPr lang="en-US" u="sng" dirty="0"/>
              <a:t>Cain, who was of the evil one</a:t>
            </a:r>
            <a:r>
              <a:rPr lang="en-US" dirty="0"/>
              <a:t> and murdered his brother. And why did he murder him? Because his own deeds were evil and his brother's righteous. </a:t>
            </a:r>
          </a:p>
          <a:p>
            <a:endParaRPr lang="en-US" dirty="0"/>
          </a:p>
        </p:txBody>
      </p:sp>
    </p:spTree>
    <p:extLst>
      <p:ext uri="{BB962C8B-B14F-4D97-AF65-F5344CB8AC3E}">
        <p14:creationId xmlns:p14="http://schemas.microsoft.com/office/powerpoint/2010/main" val="3945668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Gen 1:28  And God blessed them. And God said to them, "Be fruitful and multiply and fill the earth and subdue it, and have dominion over the fish of the sea and over the birds of the heavens and over every living thing that moves on the earth." </a:t>
            </a:r>
          </a:p>
          <a:p>
            <a:r>
              <a:rPr lang="en-US" dirty="0"/>
              <a:t>Gen 1:29  And God said, "Behold, I have given you every plant yielding seed that is on the face of all the earth, and every tree with seed in its fruit. You shall have them for food. </a:t>
            </a:r>
          </a:p>
          <a:p>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4:12  When you work the ground, it shall no longer yield to you its strength. You shall be a fugitive and a wanderer on the earth."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925290"/>
            <a:ext cx="2225965" cy="1932709"/>
          </a:xfrm>
          <a:prstGeom prst="rect">
            <a:avLst/>
          </a:prstGeom>
        </p:spPr>
      </p:pic>
    </p:spTree>
    <p:extLst>
      <p:ext uri="{BB962C8B-B14F-4D97-AF65-F5344CB8AC3E}">
        <p14:creationId xmlns:p14="http://schemas.microsoft.com/office/powerpoint/2010/main" val="2084876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Gen </a:t>
            </a:r>
            <a:r>
              <a:rPr lang="en-US" dirty="0"/>
              <a:t>4:13  Cain said to the LORD, "My punishment is greater than I can bear.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925290"/>
            <a:ext cx="2225965" cy="1932709"/>
          </a:xfrm>
          <a:prstGeom prst="rect">
            <a:avLst/>
          </a:prstGeom>
        </p:spPr>
      </p:pic>
    </p:spTree>
    <p:extLst>
      <p:ext uri="{BB962C8B-B14F-4D97-AF65-F5344CB8AC3E}">
        <p14:creationId xmlns:p14="http://schemas.microsoft.com/office/powerpoint/2010/main" val="3392123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t>Gen 4:14  Behold, you have driven me today away from the ground, and from your face I shall be hidden. I shall be a fugitive and a wanderer on the earth, and whoever finds me will kill me."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925290"/>
            <a:ext cx="2225965" cy="1932709"/>
          </a:xfrm>
          <a:prstGeom prst="rect">
            <a:avLst/>
          </a:prstGeom>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4932218"/>
            <a:ext cx="2225965" cy="1925782"/>
          </a:xfrm>
          <a:prstGeom prst="rect">
            <a:avLst/>
          </a:prstGeom>
        </p:spPr>
      </p:pic>
    </p:spTree>
    <p:extLst>
      <p:ext uri="{BB962C8B-B14F-4D97-AF65-F5344CB8AC3E}">
        <p14:creationId xmlns:p14="http://schemas.microsoft.com/office/powerpoint/2010/main" val="783154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t>Gen 4:15  Then the LORD said to him, "Not so! If anyone kills Cain, vengeance shall be taken on him sevenfold." And the LORD put a mark on Cain, lest any who found him should attack him.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4953000"/>
            <a:ext cx="2225965" cy="19050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4946072"/>
            <a:ext cx="2225965" cy="1911927"/>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4946071"/>
            <a:ext cx="2225965" cy="1911928"/>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925290"/>
            <a:ext cx="2225965" cy="1932709"/>
          </a:xfrm>
          <a:prstGeom prst="rect">
            <a:avLst/>
          </a:prstGeom>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4932218"/>
            <a:ext cx="2225965" cy="1925782"/>
          </a:xfrm>
          <a:prstGeom prst="rect">
            <a:avLst/>
          </a:prstGeom>
        </p:spPr>
      </p:pic>
    </p:spTree>
    <p:extLst>
      <p:ext uri="{BB962C8B-B14F-4D97-AF65-F5344CB8AC3E}">
        <p14:creationId xmlns:p14="http://schemas.microsoft.com/office/powerpoint/2010/main" val="847732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89552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1818" y="1057467"/>
            <a:ext cx="8070880" cy="4401521"/>
          </a:xfrm>
        </p:spPr>
        <p:txBody>
          <a:bodyPr/>
          <a:lstStyle/>
          <a:p>
            <a:r>
              <a:rPr lang="en-US" dirty="0"/>
              <a:t>Heb 12:24  and to Jesus, the mediator of a new covenant, </a:t>
            </a:r>
            <a:r>
              <a:rPr lang="en-US" b="1" u="sng" dirty="0"/>
              <a:t>and to the sprinkled blood that speaks a better word than the blood of Abel</a:t>
            </a:r>
            <a:r>
              <a:rPr lang="en-US" dirty="0"/>
              <a:t>. </a:t>
            </a:r>
          </a:p>
        </p:txBody>
      </p:sp>
    </p:spTree>
    <p:extLst>
      <p:ext uri="{BB962C8B-B14F-4D97-AF65-F5344CB8AC3E}">
        <p14:creationId xmlns:p14="http://schemas.microsoft.com/office/powerpoint/2010/main" val="215662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4728623"/>
          </a:xfrm>
        </p:spPr>
        <p:txBody>
          <a:bodyPr/>
          <a:lstStyle/>
          <a:p>
            <a:r>
              <a:rPr lang="en-US" dirty="0"/>
              <a:t>What does it mean that Jesus’ blood speaks a better word than Abel’s?</a:t>
            </a:r>
          </a:p>
        </p:txBody>
      </p:sp>
    </p:spTree>
    <p:extLst>
      <p:ext uri="{BB962C8B-B14F-4D97-AF65-F5344CB8AC3E}">
        <p14:creationId xmlns:p14="http://schemas.microsoft.com/office/powerpoint/2010/main" val="366345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2582" y="1057467"/>
            <a:ext cx="8080116" cy="5130067"/>
          </a:xfrm>
        </p:spPr>
        <p:txBody>
          <a:bodyPr/>
          <a:lstStyle/>
          <a:p>
            <a:r>
              <a:rPr lang="en-US" dirty="0"/>
              <a:t>Gen 4:10  And the LORD said, “What have you done? </a:t>
            </a:r>
            <a:r>
              <a:rPr lang="en-US" b="1" u="sng" dirty="0"/>
              <a:t>The voice of your brother's blood</a:t>
            </a:r>
            <a:r>
              <a:rPr lang="en-US" dirty="0"/>
              <a:t> is crying to me from the ground. </a:t>
            </a:r>
          </a:p>
        </p:txBody>
      </p:sp>
    </p:spTree>
    <p:extLst>
      <p:ext uri="{BB962C8B-B14F-4D97-AF65-F5344CB8AC3E}">
        <p14:creationId xmlns:p14="http://schemas.microsoft.com/office/powerpoint/2010/main" val="315628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54182" y="1057467"/>
            <a:ext cx="7978517" cy="4728623"/>
          </a:xfrm>
        </p:spPr>
        <p:txBody>
          <a:bodyPr/>
          <a:lstStyle/>
          <a:p>
            <a:r>
              <a:rPr lang="en-US" dirty="0"/>
              <a:t>Gen 4:12  When you work the ground, it shall no longer yield to you its strength. </a:t>
            </a:r>
            <a:r>
              <a:rPr lang="en-US" b="1" u="sng" dirty="0"/>
              <a:t>You shall be a fugitive and a wanderer on the earth</a:t>
            </a:r>
            <a:r>
              <a:rPr lang="en-US" u="sng" dirty="0"/>
              <a:t>.</a:t>
            </a:r>
            <a:r>
              <a:rPr lang="en-US" dirty="0"/>
              <a:t>”</a:t>
            </a:r>
          </a:p>
        </p:txBody>
      </p:sp>
    </p:spTree>
    <p:extLst>
      <p:ext uri="{BB962C8B-B14F-4D97-AF65-F5344CB8AC3E}">
        <p14:creationId xmlns:p14="http://schemas.microsoft.com/office/powerpoint/2010/main" val="84300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4728623"/>
          </a:xfrm>
        </p:spPr>
        <p:txBody>
          <a:bodyPr/>
          <a:lstStyle/>
          <a:p>
            <a:r>
              <a:rPr lang="en-US" dirty="0"/>
              <a:t>I would like to make some parallels between Abel and Jesus.</a:t>
            </a:r>
          </a:p>
        </p:txBody>
      </p:sp>
    </p:spTree>
    <p:extLst>
      <p:ext uri="{BB962C8B-B14F-4D97-AF65-F5344CB8AC3E}">
        <p14:creationId xmlns:p14="http://schemas.microsoft.com/office/powerpoint/2010/main" val="309594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Gen 1:28  And God blessed them. And God said to them, "Be fruitful and multiply </a:t>
            </a:r>
            <a:r>
              <a:rPr lang="en-US" dirty="0">
                <a:solidFill>
                  <a:schemeClr val="bg1">
                    <a:lumMod val="75000"/>
                    <a:lumOff val="25000"/>
                  </a:schemeClr>
                </a:solidFill>
              </a:rPr>
              <a:t>and fill the earth and subdue it, and have dominion over the fish of the sea and over the birds of the heavens and over every living thing that moves on the earth." </a:t>
            </a:r>
          </a:p>
          <a:p>
            <a:r>
              <a:rPr lang="en-US" dirty="0"/>
              <a:t>Gen 1:29  And God said, "Behold, I have given you every plant </a:t>
            </a:r>
            <a:r>
              <a:rPr lang="en-US" dirty="0">
                <a:solidFill>
                  <a:schemeClr val="bg1">
                    <a:lumMod val="75000"/>
                    <a:lumOff val="25000"/>
                  </a:schemeClr>
                </a:solidFill>
              </a:rPr>
              <a:t>yielding seed that is on the face of all the earth, and </a:t>
            </a:r>
            <a:r>
              <a:rPr lang="en-US" dirty="0"/>
              <a:t>every tree </a:t>
            </a:r>
            <a:r>
              <a:rPr lang="en-US" dirty="0">
                <a:solidFill>
                  <a:schemeClr val="bg1">
                    <a:lumMod val="75000"/>
                    <a:lumOff val="25000"/>
                  </a:schemeClr>
                </a:solidFill>
              </a:rPr>
              <a:t>with seed in its fruit. You shall have them </a:t>
            </a:r>
            <a:r>
              <a:rPr lang="en-US" dirty="0"/>
              <a:t>for food. </a:t>
            </a:r>
          </a:p>
          <a:p>
            <a:endParaRPr lang="en-US" dirty="0"/>
          </a:p>
        </p:txBody>
      </p:sp>
    </p:spTree>
    <p:extLst>
      <p:ext uri="{BB962C8B-B14F-4D97-AF65-F5344CB8AC3E}">
        <p14:creationId xmlns:p14="http://schemas.microsoft.com/office/powerpoint/2010/main" val="923986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4728623"/>
          </a:xfrm>
        </p:spPr>
        <p:txBody>
          <a:bodyPr/>
          <a:lstStyle/>
          <a:p>
            <a:r>
              <a:rPr lang="en-US" b="1" dirty="0"/>
              <a:t>Jesus and Abel</a:t>
            </a:r>
          </a:p>
          <a:p>
            <a:endParaRPr lang="en-US" b="1" dirty="0"/>
          </a:p>
          <a:p>
            <a:r>
              <a:rPr lang="en-US" sz="2200" dirty="0"/>
              <a:t>1. Righteous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090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590908" y="1057467"/>
            <a:ext cx="5672255" cy="4141324"/>
          </a:xfrm>
        </p:spPr>
        <p:txBody>
          <a:bodyPr/>
          <a:lstStyle/>
          <a:p>
            <a:r>
              <a:rPr lang="en-US" dirty="0"/>
              <a:t>Mat 23:35  so that on you may come all the righteous blood shed on earth, from </a:t>
            </a:r>
            <a:r>
              <a:rPr lang="en-US" b="1" u="sng" dirty="0"/>
              <a:t>the blood of righteous Abel</a:t>
            </a:r>
            <a:r>
              <a:rPr lang="en-US" dirty="0"/>
              <a:t> to the blood of Zechariah the son of </a:t>
            </a:r>
            <a:r>
              <a:rPr lang="en-US" dirty="0" err="1"/>
              <a:t>Barachiah</a:t>
            </a:r>
            <a:r>
              <a:rPr lang="en-US" dirty="0"/>
              <a:t>, whom you murdered between the sanctuary and the altar. </a:t>
            </a:r>
          </a:p>
        </p:txBody>
      </p:sp>
    </p:spTree>
    <p:extLst>
      <p:ext uri="{BB962C8B-B14F-4D97-AF65-F5344CB8AC3E}">
        <p14:creationId xmlns:p14="http://schemas.microsoft.com/office/powerpoint/2010/main" val="348950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3197189"/>
          </a:xfrm>
        </p:spPr>
        <p:txBody>
          <a:bodyPr>
            <a:normAutofit/>
          </a:bodyPr>
          <a:lstStyle/>
          <a:p>
            <a:r>
              <a:rPr lang="en-US" b="1" dirty="0"/>
              <a:t>Jesus and Abel</a:t>
            </a:r>
          </a:p>
          <a:p>
            <a:endParaRPr lang="en-US" b="1" dirty="0"/>
          </a:p>
          <a:p>
            <a:r>
              <a:rPr lang="en-US" sz="2200" dirty="0"/>
              <a:t>1. Righteous</a:t>
            </a:r>
          </a:p>
          <a:p>
            <a:endParaRPr lang="en-US" dirty="0"/>
          </a:p>
          <a:p>
            <a:r>
              <a:rPr lang="en-US" sz="2200" dirty="0"/>
              <a:t>2. Killed out of envy</a:t>
            </a:r>
          </a:p>
          <a:p>
            <a:endParaRPr lang="en-US" dirty="0"/>
          </a:p>
        </p:txBody>
      </p:sp>
    </p:spTree>
    <p:extLst>
      <p:ext uri="{BB962C8B-B14F-4D97-AF65-F5344CB8AC3E}">
        <p14:creationId xmlns:p14="http://schemas.microsoft.com/office/powerpoint/2010/main" val="11621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90186" y="1333035"/>
            <a:ext cx="6690732" cy="4081348"/>
          </a:xfrm>
        </p:spPr>
        <p:txBody>
          <a:bodyPr/>
          <a:lstStyle/>
          <a:p>
            <a:r>
              <a:rPr lang="en-US" dirty="0"/>
              <a:t>Mat 27:18  For he knew that </a:t>
            </a:r>
            <a:r>
              <a:rPr lang="en-US" b="1" u="sng" dirty="0"/>
              <a:t>it was out of envy</a:t>
            </a:r>
            <a:r>
              <a:rPr lang="en-US" u="sng" dirty="0"/>
              <a:t> </a:t>
            </a:r>
            <a:r>
              <a:rPr lang="en-US" dirty="0"/>
              <a:t>that they had delivered him up. </a:t>
            </a:r>
          </a:p>
        </p:txBody>
      </p:sp>
    </p:spTree>
    <p:extLst>
      <p:ext uri="{BB962C8B-B14F-4D97-AF65-F5344CB8AC3E}">
        <p14:creationId xmlns:p14="http://schemas.microsoft.com/office/powerpoint/2010/main" val="318017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6"/>
            <a:ext cx="8175859" cy="3985208"/>
          </a:xfrm>
        </p:spPr>
        <p:txBody>
          <a:bodyPr>
            <a:normAutofit/>
          </a:bodyPr>
          <a:lstStyle/>
          <a:p>
            <a:r>
              <a:rPr lang="en-US" b="1" dirty="0"/>
              <a:t>Jesus and Abel</a:t>
            </a:r>
          </a:p>
          <a:p>
            <a:endParaRPr lang="en-US" b="1" dirty="0"/>
          </a:p>
          <a:p>
            <a:r>
              <a:rPr lang="en-US" sz="2200" dirty="0"/>
              <a:t>1. Righteous</a:t>
            </a:r>
          </a:p>
          <a:p>
            <a:endParaRPr lang="en-US" dirty="0"/>
          </a:p>
          <a:p>
            <a:r>
              <a:rPr lang="en-US" sz="2200" dirty="0"/>
              <a:t>2. Killed out of envy</a:t>
            </a:r>
          </a:p>
          <a:p>
            <a:endParaRPr lang="en-US" sz="2200" dirty="0"/>
          </a:p>
          <a:p>
            <a:r>
              <a:rPr lang="en-US" sz="2200" dirty="0"/>
              <a:t>3. Their shed blood accomplished something</a:t>
            </a:r>
          </a:p>
          <a:p>
            <a:endParaRPr lang="en-US" dirty="0"/>
          </a:p>
        </p:txBody>
      </p:sp>
    </p:spTree>
    <p:extLst>
      <p:ext uri="{BB962C8B-B14F-4D97-AF65-F5344CB8AC3E}">
        <p14:creationId xmlns:p14="http://schemas.microsoft.com/office/powerpoint/2010/main" val="26924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4728623"/>
          </a:xfrm>
        </p:spPr>
        <p:txBody>
          <a:bodyPr/>
          <a:lstStyle/>
          <a:p>
            <a:r>
              <a:rPr lang="en-US" dirty="0"/>
              <a:t>What did Abel’s blood crying out from the ground accomplish?</a:t>
            </a:r>
          </a:p>
        </p:txBody>
      </p:sp>
    </p:spTree>
    <p:extLst>
      <p:ext uri="{BB962C8B-B14F-4D97-AF65-F5344CB8AC3E}">
        <p14:creationId xmlns:p14="http://schemas.microsoft.com/office/powerpoint/2010/main" val="1493025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56840" y="1057467"/>
            <a:ext cx="8175859" cy="4728623"/>
          </a:xfrm>
        </p:spPr>
        <p:txBody>
          <a:bodyPr/>
          <a:lstStyle/>
          <a:p>
            <a:r>
              <a:rPr lang="en-US" dirty="0"/>
              <a:t>T</a:t>
            </a:r>
            <a:r>
              <a:rPr lang="en-US" dirty="0" smtClean="0"/>
              <a:t>he </a:t>
            </a:r>
            <a:r>
              <a:rPr lang="en-US" dirty="0"/>
              <a:t>banishment of Cain! </a:t>
            </a:r>
          </a:p>
        </p:txBody>
      </p:sp>
    </p:spTree>
    <p:extLst>
      <p:ext uri="{BB962C8B-B14F-4D97-AF65-F5344CB8AC3E}">
        <p14:creationId xmlns:p14="http://schemas.microsoft.com/office/powerpoint/2010/main" val="3054561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2362" y="1057467"/>
            <a:ext cx="7670337" cy="4728623"/>
          </a:xfrm>
        </p:spPr>
        <p:txBody>
          <a:bodyPr/>
          <a:lstStyle/>
          <a:p>
            <a:r>
              <a:rPr lang="en-US" dirty="0"/>
              <a:t>What did Jesus blood bring about?</a:t>
            </a:r>
          </a:p>
        </p:txBody>
      </p:sp>
    </p:spTree>
    <p:extLst>
      <p:ext uri="{BB962C8B-B14F-4D97-AF65-F5344CB8AC3E}">
        <p14:creationId xmlns:p14="http://schemas.microsoft.com/office/powerpoint/2010/main" val="247289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80839" y="1057467"/>
            <a:ext cx="5835806" cy="4446125"/>
          </a:xfrm>
        </p:spPr>
        <p:txBody>
          <a:bodyPr/>
          <a:lstStyle/>
          <a:p>
            <a:r>
              <a:rPr lang="en-US" dirty="0"/>
              <a:t>Eph 2:13  But now in Christ Jesus you who once were far off have been </a:t>
            </a:r>
            <a:r>
              <a:rPr lang="en-US" b="1" u="sng" dirty="0"/>
              <a:t>brought near by the blood of Christ</a:t>
            </a:r>
            <a:r>
              <a:rPr lang="en-US" dirty="0"/>
              <a:t>. </a:t>
            </a:r>
          </a:p>
        </p:txBody>
      </p:sp>
    </p:spTree>
    <p:extLst>
      <p:ext uri="{BB962C8B-B14F-4D97-AF65-F5344CB8AC3E}">
        <p14:creationId xmlns:p14="http://schemas.microsoft.com/office/powerpoint/2010/main" val="2042474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r>
              <a:rPr lang="en-US" dirty="0" err="1"/>
              <a:t>Heb</a:t>
            </a:r>
            <a:r>
              <a:rPr lang="en-US" dirty="0"/>
              <a:t> 10:19  Therefore, brothers, since we have confidence to enter the holy places </a:t>
            </a:r>
            <a:r>
              <a:rPr lang="en-US" b="1" u="sng" dirty="0"/>
              <a:t>by the blood of Jesus</a:t>
            </a:r>
            <a:r>
              <a:rPr lang="en-US" dirty="0"/>
              <a:t>, </a:t>
            </a:r>
          </a:p>
          <a:p>
            <a:endParaRPr lang="en-US" dirty="0"/>
          </a:p>
        </p:txBody>
      </p:sp>
    </p:spTree>
    <p:extLst>
      <p:ext uri="{BB962C8B-B14F-4D97-AF65-F5344CB8AC3E}">
        <p14:creationId xmlns:p14="http://schemas.microsoft.com/office/powerpoint/2010/main" val="282305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a:t>Gen 3:16</a:t>
            </a:r>
            <a:r>
              <a:rPr lang="en-US" dirty="0"/>
              <a:t>  To the woman he said, "I will surely multiply your pain in childbearing; in pain you shall bring forth children. Your desire shall be for your husband, and he shall rule over you." </a:t>
            </a:r>
            <a:endParaRPr lang="en-US" dirty="0" smtClean="0"/>
          </a:p>
          <a:p>
            <a:endParaRPr lang="en-US" dirty="0"/>
          </a:p>
          <a:p>
            <a:r>
              <a:rPr lang="en-US" dirty="0"/>
              <a:t>Gen 3:17  And to Adam he said, "Because you have listened to the voice of your wife and have eaten of the tree of which I commanded you, 'You shall not eat of it,' cursed is the ground because of you; in pain you shall eat of it all the days of your life; </a:t>
            </a:r>
          </a:p>
          <a:p>
            <a:endParaRPr lang="en-US" dirty="0"/>
          </a:p>
        </p:txBody>
      </p:sp>
    </p:spTree>
    <p:extLst>
      <p:ext uri="{BB962C8B-B14F-4D97-AF65-F5344CB8AC3E}">
        <p14:creationId xmlns:p14="http://schemas.microsoft.com/office/powerpoint/2010/main" val="191147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a:solidFill>
                  <a:schemeClr val="bg1">
                    <a:lumMod val="75000"/>
                    <a:lumOff val="25000"/>
                  </a:schemeClr>
                </a:solidFill>
              </a:rPr>
              <a:t>Gen 3:16</a:t>
            </a:r>
            <a:r>
              <a:rPr lang="en-US" dirty="0">
                <a:solidFill>
                  <a:schemeClr val="bg1">
                    <a:lumMod val="75000"/>
                    <a:lumOff val="25000"/>
                  </a:schemeClr>
                </a:solidFill>
              </a:rPr>
              <a:t>  To the woman he said, "I will surely multiply your</a:t>
            </a:r>
            <a:r>
              <a:rPr lang="en-US" dirty="0"/>
              <a:t> pain in childbearing</a:t>
            </a:r>
            <a:r>
              <a:rPr lang="en-US" dirty="0">
                <a:solidFill>
                  <a:schemeClr val="bg1">
                    <a:lumMod val="75000"/>
                    <a:lumOff val="25000"/>
                  </a:schemeClr>
                </a:solidFill>
              </a:rPr>
              <a:t>; in pain you shall bring forth children. Your desire shall be for your husband, and he shall rule over you." </a:t>
            </a:r>
            <a:endParaRPr lang="en-US" dirty="0" smtClean="0">
              <a:solidFill>
                <a:schemeClr val="bg1">
                  <a:lumMod val="75000"/>
                  <a:lumOff val="25000"/>
                </a:schemeClr>
              </a:solidFill>
            </a:endParaRPr>
          </a:p>
          <a:p>
            <a:endParaRPr lang="en-US" dirty="0"/>
          </a:p>
          <a:p>
            <a:r>
              <a:rPr lang="en-US" dirty="0">
                <a:solidFill>
                  <a:schemeClr val="bg1">
                    <a:lumMod val="75000"/>
                    <a:lumOff val="25000"/>
                  </a:schemeClr>
                </a:solidFill>
              </a:rPr>
              <a:t>Gen 3:17  And to Adam he said, "Because you have listened to the voice of your wife and have eaten of the tree of which I commanded you, 'You shall not eat of it,' cursed is the ground because of you; </a:t>
            </a:r>
            <a:r>
              <a:rPr lang="en-US" dirty="0"/>
              <a:t>in pain you shall eat of it </a:t>
            </a:r>
            <a:r>
              <a:rPr lang="en-US" dirty="0">
                <a:solidFill>
                  <a:schemeClr val="bg1">
                    <a:lumMod val="75000"/>
                    <a:lumOff val="25000"/>
                  </a:schemeClr>
                </a:solidFill>
              </a:rPr>
              <a:t>all the days of your life; </a:t>
            </a:r>
          </a:p>
          <a:p>
            <a:endParaRPr lang="en-US" dirty="0"/>
          </a:p>
        </p:txBody>
      </p:sp>
    </p:spTree>
    <p:extLst>
      <p:ext uri="{BB962C8B-B14F-4D97-AF65-F5344CB8AC3E}">
        <p14:creationId xmlns:p14="http://schemas.microsoft.com/office/powerpoint/2010/main" val="391410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b="1" dirty="0"/>
              <a:t>Gen 4:1</a:t>
            </a:r>
            <a:r>
              <a:rPr lang="en-US" dirty="0"/>
              <a:t>  Now Adam knew Eve his wife, and she conceived and bore Cain, saying, "I have gotten a man with the help of the LORD." </a:t>
            </a:r>
            <a:endParaRPr lang="en-US" dirty="0" smtClean="0"/>
          </a:p>
          <a:p>
            <a:endParaRPr lang="en-US" dirty="0"/>
          </a:p>
          <a:p>
            <a:r>
              <a:rPr lang="en-US" dirty="0" smtClean="0"/>
              <a:t>Gen 4:2  And again, she bore his brother Abel.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a:t>
            </a:r>
            <a:r>
              <a:rPr lang="en-US" dirty="0" smtClean="0"/>
              <a:t>4:2  Now </a:t>
            </a:r>
            <a:r>
              <a:rPr lang="en-US" dirty="0"/>
              <a:t>Abel was a keeper of sheep, and Cain a worker of the ground.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spTree>
    <p:extLst>
      <p:ext uri="{BB962C8B-B14F-4D97-AF65-F5344CB8AC3E}">
        <p14:creationId xmlns:p14="http://schemas.microsoft.com/office/powerpoint/2010/main" val="2809072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 4:3  In the course of time Cain brought to the LORD an offering of the fruit of the ground,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spTree>
    <p:extLst>
      <p:ext uri="{BB962C8B-B14F-4D97-AF65-F5344CB8AC3E}">
        <p14:creationId xmlns:p14="http://schemas.microsoft.com/office/powerpoint/2010/main" val="177743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b="1" dirty="0"/>
              <a:t>Gen 4:4</a:t>
            </a:r>
            <a:r>
              <a:rPr lang="en-US" dirty="0"/>
              <a:t>  and Abel also brought of the </a:t>
            </a:r>
            <a:r>
              <a:rPr lang="en-US" u="sng" dirty="0"/>
              <a:t>firstborn of his flock and of their fat portions</a:t>
            </a:r>
            <a:r>
              <a:rPr lang="en-US" dirty="0"/>
              <a:t>.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59927"/>
            <a:ext cx="2225964" cy="18980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9926"/>
            <a:ext cx="2225965" cy="18980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959926"/>
            <a:ext cx="2225965" cy="1898073"/>
          </a:xfrm>
          <a:prstGeom prst="rect">
            <a:avLst/>
          </a:prstGeom>
        </p:spPr>
      </p:pic>
    </p:spTree>
    <p:extLst>
      <p:ext uri="{BB962C8B-B14F-4D97-AF65-F5344CB8AC3E}">
        <p14:creationId xmlns:p14="http://schemas.microsoft.com/office/powerpoint/2010/main" val="3213931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16643</TotalTime>
  <Words>1312</Words>
  <Application>Microsoft Office PowerPoint</Application>
  <PresentationFormat>On-screen Show (4:3)</PresentationFormat>
  <Paragraphs>66</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TROY SAMONS</cp:lastModifiedBy>
  <cp:revision>33</cp:revision>
  <dcterms:created xsi:type="dcterms:W3CDTF">2014-03-26T14:03:34Z</dcterms:created>
  <dcterms:modified xsi:type="dcterms:W3CDTF">2022-12-11T13:44:11Z</dcterms:modified>
</cp:coreProperties>
</file>