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9" r:id="rId3"/>
    <p:sldId id="264" r:id="rId4"/>
    <p:sldId id="279" r:id="rId5"/>
    <p:sldId id="265" r:id="rId6"/>
    <p:sldId id="280" r:id="rId7"/>
    <p:sldId id="281" r:id="rId8"/>
    <p:sldId id="267" r:id="rId9"/>
    <p:sldId id="268" r:id="rId10"/>
    <p:sldId id="269" r:id="rId11"/>
    <p:sldId id="270" r:id="rId12"/>
    <p:sldId id="274" r:id="rId13"/>
    <p:sldId id="282" r:id="rId14"/>
    <p:sldId id="275" r:id="rId15"/>
    <p:sldId id="277" r:id="rId16"/>
    <p:sldId id="284"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58" d="100"/>
          <a:sy n="58" d="100"/>
        </p:scale>
        <p:origin x="52" y="17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422307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78085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23164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399252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8612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373966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204429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28610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5464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224479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C1606F-1BE9-41D0-A4E0-6075A4F60B4A}" type="datetimeFigureOut">
              <a:rPr lang="en-US" smtClean="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FEEC28-40D4-4F3D-9D9A-BEA63A6456A6}" type="slidenum">
              <a:rPr lang="en-US" smtClean="0"/>
              <a:t>‹#›</a:t>
            </a:fld>
            <a:endParaRPr lang="en-US" dirty="0"/>
          </a:p>
        </p:txBody>
      </p:sp>
    </p:spTree>
    <p:extLst>
      <p:ext uri="{BB962C8B-B14F-4D97-AF65-F5344CB8AC3E}">
        <p14:creationId xmlns:p14="http://schemas.microsoft.com/office/powerpoint/2010/main" val="100505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1606F-1BE9-41D0-A4E0-6075A4F60B4A}" type="datetimeFigureOut">
              <a:rPr lang="en-US" smtClean="0"/>
              <a:t>7/3/2022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EEC28-40D4-4F3D-9D9A-BEA63A6456A6}" type="slidenum">
              <a:rPr lang="en-US" smtClean="0"/>
              <a:t>‹#›</a:t>
            </a:fld>
            <a:endParaRPr lang="en-US" dirty="0"/>
          </a:p>
        </p:txBody>
      </p:sp>
    </p:spTree>
    <p:extLst>
      <p:ext uri="{BB962C8B-B14F-4D97-AF65-F5344CB8AC3E}">
        <p14:creationId xmlns:p14="http://schemas.microsoft.com/office/powerpoint/2010/main" val="224591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726B3-559F-4C73-A66A-6EA7295391B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0F59FB7B-731A-455D-818C-EC81CAC2FC32}"/>
              </a:ext>
            </a:extLst>
          </p:cNvPr>
          <p:cNvSpPr/>
          <p:nvPr/>
        </p:nvSpPr>
        <p:spPr>
          <a:xfrm>
            <a:off x="608415" y="2497976"/>
            <a:ext cx="7927170" cy="1862048"/>
          </a:xfrm>
          <a:prstGeom prst="rect">
            <a:avLst/>
          </a:prstGeom>
        </p:spPr>
        <p:txBody>
          <a:bodyPr wrap="none">
            <a:spAutoFit/>
          </a:bodyPr>
          <a:lstStyle/>
          <a:p>
            <a:pPr lvl="0" algn="ctr"/>
            <a:r>
              <a:rPr lang="en-US" sz="11500" b="1" dirty="0">
                <a:latin typeface="Arial Narrow" panose="020B0606020202030204" pitchFamily="34" charset="0"/>
              </a:rPr>
              <a:t>1,500,000,000</a:t>
            </a:r>
          </a:p>
        </p:txBody>
      </p:sp>
    </p:spTree>
    <p:extLst>
      <p:ext uri="{BB962C8B-B14F-4D97-AF65-F5344CB8AC3E}">
        <p14:creationId xmlns:p14="http://schemas.microsoft.com/office/powerpoint/2010/main" val="32963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393118"/>
            <a:ext cx="8409354" cy="409342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KNOWN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Jeremiah 1:4-5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4</a:t>
            </a:r>
            <a:r>
              <a:rPr lang="en-US" sz="3000" dirty="0">
                <a:latin typeface="Arial Narrow" panose="020B0606020202030204" pitchFamily="34" charset="0"/>
                <a:ea typeface="Calibri" panose="020F0502020204030204" pitchFamily="34" charset="0"/>
                <a:cs typeface="Times New Roman" panose="02020603050405020304" pitchFamily="18" charset="0"/>
              </a:rPr>
              <a:t> Now the word of the Lord came to me, saying,</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5</a:t>
            </a:r>
            <a:r>
              <a:rPr lang="en-US" sz="3000" dirty="0">
                <a:latin typeface="Arial Narrow" panose="020B0606020202030204" pitchFamily="34" charset="0"/>
                <a:ea typeface="Calibri" panose="020F0502020204030204" pitchFamily="34" charset="0"/>
                <a:cs typeface="Times New Roman" panose="02020603050405020304" pitchFamily="18" charset="0"/>
              </a:rPr>
              <a:t> “Before I formed you in the womb I knew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and before you were born I consecrated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I appointed you a prophet to the nations.”</a:t>
            </a:r>
          </a:p>
          <a:p>
            <a:endParaRPr lang="en-US" sz="30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5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400939"/>
            <a:ext cx="8409354" cy="409342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KNOWN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Isaiah 49:1</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Listen to me, O coastlands,</a:t>
            </a:r>
          </a:p>
          <a:p>
            <a:r>
              <a:rPr lang="en-US" sz="3000" dirty="0">
                <a:latin typeface="Arial Narrow" panose="020B0606020202030204" pitchFamily="34" charset="0"/>
                <a:ea typeface="Calibri" panose="020F0502020204030204" pitchFamily="34" charset="0"/>
                <a:cs typeface="Times New Roman" panose="02020603050405020304" pitchFamily="18" charset="0"/>
              </a:rPr>
              <a:t>    and give attention, you peoples from afar.</a:t>
            </a:r>
          </a:p>
          <a:p>
            <a:r>
              <a:rPr lang="en-US" sz="3000" dirty="0">
                <a:latin typeface="Arial Narrow" panose="020B0606020202030204" pitchFamily="34" charset="0"/>
                <a:ea typeface="Calibri" panose="020F0502020204030204" pitchFamily="34" charset="0"/>
                <a:cs typeface="Times New Roman" panose="02020603050405020304" pitchFamily="18" charset="0"/>
              </a:rPr>
              <a:t>The Lord called me from the womb,</a:t>
            </a:r>
          </a:p>
          <a:p>
            <a:r>
              <a:rPr lang="en-US" sz="3000" dirty="0">
                <a:latin typeface="Arial Narrow" panose="020B0606020202030204" pitchFamily="34" charset="0"/>
                <a:ea typeface="Calibri" panose="020F0502020204030204" pitchFamily="34" charset="0"/>
                <a:cs typeface="Times New Roman" panose="02020603050405020304" pitchFamily="18" charset="0"/>
              </a:rPr>
              <a:t>    from the body of my mother he named my name.</a:t>
            </a:r>
          </a:p>
          <a:p>
            <a:endParaRPr lang="en-US" sz="30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3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250"/>
                                        <p:tgtEl>
                                          <p:spTgt spid="2">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1250"/>
                                        <p:tgtEl>
                                          <p:spTgt spid="2">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393118"/>
            <a:ext cx="8409354" cy="4862870"/>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RECOGNIZED AS LIFE BY GOD</a:t>
            </a:r>
          </a:p>
          <a:p>
            <a:endParaRPr lang="en-US" sz="2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Luke 1:41 - </a:t>
            </a:r>
            <a:r>
              <a:rPr lang="en-US" sz="3000" dirty="0">
                <a:latin typeface="Arial Narrow" panose="020B0606020202030204" pitchFamily="34" charset="0"/>
                <a:ea typeface="Calibri" panose="020F0502020204030204" pitchFamily="34" charset="0"/>
                <a:cs typeface="Times New Roman" panose="02020603050405020304" pitchFamily="18" charset="0"/>
              </a:rPr>
              <a:t>And when Elizabeth heard the greeting of Mary, the baby (</a:t>
            </a:r>
            <a:r>
              <a:rPr lang="en-US" sz="3000" dirty="0" err="1">
                <a:latin typeface="Arial Narrow" panose="020B0606020202030204" pitchFamily="34" charset="0"/>
                <a:ea typeface="Calibri" panose="020F0502020204030204" pitchFamily="34" charset="0"/>
                <a:cs typeface="Times New Roman" panose="02020603050405020304" pitchFamily="18" charset="0"/>
              </a:rPr>
              <a:t>brephos</a:t>
            </a:r>
            <a:r>
              <a:rPr lang="en-US" sz="3000" dirty="0">
                <a:latin typeface="Arial Narrow" panose="020B0606020202030204" pitchFamily="34" charset="0"/>
                <a:ea typeface="Calibri" panose="020F0502020204030204" pitchFamily="34" charset="0"/>
                <a:cs typeface="Times New Roman" panose="02020603050405020304" pitchFamily="18" charset="0"/>
              </a:rPr>
              <a:t>) leaped in her womb. And Elizabeth was filled with the Holy Spirit,</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Luke 2:16 - </a:t>
            </a:r>
            <a:r>
              <a:rPr lang="en-US" sz="3000" dirty="0">
                <a:latin typeface="Arial Narrow" panose="020B0606020202030204" pitchFamily="34" charset="0"/>
                <a:ea typeface="Calibri" panose="020F0502020204030204" pitchFamily="34" charset="0"/>
                <a:cs typeface="Times New Roman" panose="02020603050405020304" pitchFamily="18" charset="0"/>
              </a:rPr>
              <a:t>And they went with haste and found Mary and Joseph, and the baby (</a:t>
            </a:r>
            <a:r>
              <a:rPr lang="en-US" sz="3000" dirty="0" err="1">
                <a:latin typeface="Arial Narrow" panose="020B0606020202030204" pitchFamily="34" charset="0"/>
                <a:ea typeface="Calibri" panose="020F0502020204030204" pitchFamily="34" charset="0"/>
                <a:cs typeface="Times New Roman" panose="02020603050405020304" pitchFamily="18" charset="0"/>
              </a:rPr>
              <a:t>brephos</a:t>
            </a:r>
            <a:r>
              <a:rPr lang="en-US" sz="3000" dirty="0">
                <a:latin typeface="Arial Narrow" panose="020B0606020202030204" pitchFamily="34" charset="0"/>
                <a:ea typeface="Calibri" panose="020F0502020204030204" pitchFamily="34" charset="0"/>
                <a:cs typeface="Times New Roman" panose="02020603050405020304" pitchFamily="18" charset="0"/>
              </a:rPr>
              <a:t>) lying in a manger.</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080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393118"/>
            <a:ext cx="8409354" cy="501675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RECOGNIZED AS LIFE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Exodus 21:22-25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22</a:t>
            </a:r>
            <a:r>
              <a:rPr lang="en-US" sz="3000" dirty="0">
                <a:latin typeface="Arial Narrow" panose="020B0606020202030204" pitchFamily="34" charset="0"/>
                <a:ea typeface="Calibri" panose="020F0502020204030204" pitchFamily="34" charset="0"/>
                <a:cs typeface="Times New Roman" panose="02020603050405020304" pitchFamily="18" charset="0"/>
              </a:rPr>
              <a:t> “When men strive together and hit a pregnant woman, so that her children come out, but there is no harm, the one who hit her shall surely be fined, as the woman's husband shall impose on him, and he shall pay as the judges determine.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23</a:t>
            </a:r>
            <a:r>
              <a:rPr lang="en-US" sz="3000" dirty="0">
                <a:latin typeface="Arial Narrow" panose="020B0606020202030204" pitchFamily="34" charset="0"/>
                <a:ea typeface="Calibri" panose="020F0502020204030204" pitchFamily="34" charset="0"/>
                <a:cs typeface="Times New Roman" panose="02020603050405020304" pitchFamily="18" charset="0"/>
              </a:rPr>
              <a:t> But if there is harm, then you shall pay life for life,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24</a:t>
            </a:r>
            <a:r>
              <a:rPr lang="en-US" sz="3000" dirty="0">
                <a:latin typeface="Arial Narrow" panose="020B0606020202030204" pitchFamily="34" charset="0"/>
                <a:ea typeface="Calibri" panose="020F0502020204030204" pitchFamily="34" charset="0"/>
                <a:cs typeface="Times New Roman" panose="02020603050405020304" pitchFamily="18" charset="0"/>
              </a:rPr>
              <a:t> eye for eye, tooth for tooth, hand for hand, foot for foot, </a:t>
            </a:r>
            <a:r>
              <a:rPr lang="en-US" sz="3000" baseline="30000" dirty="0">
                <a:latin typeface="Arial Narrow" panose="020B0606020202030204" pitchFamily="34" charset="0"/>
                <a:ea typeface="Calibri" panose="020F0502020204030204" pitchFamily="34" charset="0"/>
                <a:cs typeface="Times New Roman" panose="02020603050405020304" pitchFamily="18" charset="0"/>
              </a:rPr>
              <a:t>25</a:t>
            </a:r>
            <a:r>
              <a:rPr lang="en-US" sz="3000" dirty="0">
                <a:latin typeface="Arial Narrow" panose="020B0606020202030204" pitchFamily="34" charset="0"/>
                <a:ea typeface="Calibri" panose="020F0502020204030204" pitchFamily="34" charset="0"/>
                <a:cs typeface="Times New Roman" panose="02020603050405020304" pitchFamily="18" charset="0"/>
              </a:rPr>
              <a:t> burn for burn, wound for wound, stripe for stripe.</a:t>
            </a:r>
          </a:p>
        </p:txBody>
      </p:sp>
    </p:spTree>
    <p:extLst>
      <p:ext uri="{BB962C8B-B14F-4D97-AF65-F5344CB8AC3E}">
        <p14:creationId xmlns:p14="http://schemas.microsoft.com/office/powerpoint/2010/main" val="10319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149769"/>
            <a:ext cx="8409354" cy="6509474"/>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MADE IN THE IMAGE OF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1" dirty="0">
                <a:latin typeface="Arial Narrow" panose="020B0606020202030204" pitchFamily="34" charset="0"/>
                <a:ea typeface="Calibri" panose="020F0502020204030204" pitchFamily="34" charset="0"/>
                <a:cs typeface="Times New Roman" panose="02020603050405020304" pitchFamily="18" charset="0"/>
              </a:rPr>
              <a:t>Genesis 1:26-28</a:t>
            </a:r>
          </a:p>
          <a:p>
            <a:endParaRPr lang="en-US" sz="700" b="1" dirty="0">
              <a:latin typeface="Arial Narrow" panose="020B0606020202030204" pitchFamily="34" charset="0"/>
              <a:ea typeface="Calibri" panose="020F0502020204030204" pitchFamily="34" charset="0"/>
              <a:cs typeface="Times New Roman" panose="02020603050405020304" pitchFamily="18" charset="0"/>
            </a:endParaRPr>
          </a:p>
          <a:p>
            <a:r>
              <a:rPr lang="en-US" sz="2800" baseline="30000" dirty="0">
                <a:latin typeface="Arial Narrow" panose="020B0606020202030204" pitchFamily="34" charset="0"/>
                <a:ea typeface="Calibri" panose="020F0502020204030204" pitchFamily="34" charset="0"/>
                <a:cs typeface="Times New Roman" panose="02020603050405020304" pitchFamily="18" charset="0"/>
              </a:rPr>
              <a:t>26</a:t>
            </a:r>
            <a:r>
              <a:rPr lang="en-US" sz="2800" dirty="0">
                <a:latin typeface="Arial Narrow" panose="020B0606020202030204" pitchFamily="34" charset="0"/>
                <a:ea typeface="Calibri" panose="020F0502020204030204" pitchFamily="34" charset="0"/>
                <a:cs typeface="Times New Roman" panose="02020603050405020304" pitchFamily="18" charset="0"/>
              </a:rPr>
              <a:t> Then God said, “Let us make man in our image, after our likeness. And let them have dominion over the fish of the sea and over the birds of the heavens and over the livestock and over all the earth and over every creeping thing that creeps on the earth.”</a:t>
            </a:r>
            <a:r>
              <a:rPr lang="en-US" sz="2800" baseline="30000" dirty="0">
                <a:latin typeface="Arial Narrow" panose="020B0606020202030204" pitchFamily="34" charset="0"/>
                <a:ea typeface="Calibri" panose="020F0502020204030204" pitchFamily="34" charset="0"/>
                <a:cs typeface="Times New Roman" panose="02020603050405020304" pitchFamily="18" charset="0"/>
              </a:rPr>
              <a:t>27</a:t>
            </a:r>
            <a:r>
              <a:rPr lang="en-US" sz="2800" dirty="0">
                <a:latin typeface="Arial Narrow" panose="020B0606020202030204" pitchFamily="34" charset="0"/>
                <a:ea typeface="Calibri" panose="020F0502020204030204" pitchFamily="34" charset="0"/>
                <a:cs typeface="Times New Roman" panose="02020603050405020304" pitchFamily="18" charset="0"/>
              </a:rPr>
              <a:t> So God created man in his own image, in the image of God he created him; male and female he created them. </a:t>
            </a:r>
            <a:r>
              <a:rPr lang="en-US" sz="2800" baseline="30000" dirty="0">
                <a:latin typeface="Arial Narrow" panose="020B0606020202030204" pitchFamily="34" charset="0"/>
                <a:ea typeface="Calibri" panose="020F0502020204030204" pitchFamily="34" charset="0"/>
                <a:cs typeface="Times New Roman" panose="02020603050405020304" pitchFamily="18" charset="0"/>
              </a:rPr>
              <a:t>28</a:t>
            </a:r>
            <a:r>
              <a:rPr lang="en-US" sz="2800" dirty="0">
                <a:latin typeface="Arial Narrow" panose="020B0606020202030204" pitchFamily="34" charset="0"/>
                <a:ea typeface="Calibri" panose="020F0502020204030204" pitchFamily="34" charset="0"/>
                <a:cs typeface="Times New Roman" panose="02020603050405020304" pitchFamily="18" charset="0"/>
              </a:rPr>
              <a:t> And God blessed them. And God said to them, “Be fruitful and multiply and fill the earth and subdue it, and have dominion over the fish of the sea and over the birds of the heavens and over every living thing that moves on the earth.”</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80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0"/>
            <a:ext cx="8409354" cy="5078313"/>
          </a:xfrm>
          <a:prstGeom prst="rect">
            <a:avLst/>
          </a:prstGeom>
        </p:spPr>
        <p:txBody>
          <a:bodyPr wrap="square">
            <a:spAutoFit/>
          </a:bodyPr>
          <a:lstStyle/>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44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4400" b="1" dirty="0">
                <a:latin typeface="Arial Narrow" panose="020B0606020202030204" pitchFamily="34" charset="0"/>
                <a:ea typeface="Calibri" panose="020F0502020204030204" pitchFamily="34" charset="0"/>
                <a:cs typeface="Times New Roman" panose="02020603050405020304" pitchFamily="18" charset="0"/>
              </a:rPr>
              <a:t>Seek the Mind of God</a:t>
            </a:r>
          </a:p>
          <a:p>
            <a:pPr algn="ctr"/>
            <a:r>
              <a:rPr lang="en-US" sz="4400" dirty="0">
                <a:latin typeface="Arial Narrow" panose="020B0606020202030204" pitchFamily="34" charset="0"/>
                <a:ea typeface="Calibri" panose="020F0502020204030204" pitchFamily="34" charset="0"/>
                <a:cs typeface="Times New Roman" panose="02020603050405020304" pitchFamily="18" charset="0"/>
              </a:rPr>
              <a:t>Col. 3:2; Pr. 3:5-6</a:t>
            </a:r>
          </a:p>
          <a:p>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250"/>
                                        <p:tgtEl>
                                          <p:spTgt spid="2">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1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0"/>
            <a:ext cx="8409354" cy="5078313"/>
          </a:xfrm>
          <a:prstGeom prst="rect">
            <a:avLst/>
          </a:prstGeom>
        </p:spPr>
        <p:txBody>
          <a:bodyPr wrap="square">
            <a:spAutoFit/>
          </a:bodyPr>
          <a:lstStyle/>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44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4400" b="1" dirty="0">
                <a:latin typeface="Arial Narrow" panose="020B0606020202030204" pitchFamily="34" charset="0"/>
                <a:ea typeface="Calibri" panose="020F0502020204030204" pitchFamily="34" charset="0"/>
                <a:cs typeface="Times New Roman" panose="02020603050405020304" pitchFamily="18" charset="0"/>
              </a:rPr>
              <a:t>Speak the Truths of God</a:t>
            </a:r>
          </a:p>
          <a:p>
            <a:pPr algn="ctr"/>
            <a:r>
              <a:rPr lang="en-US" sz="4400" dirty="0">
                <a:latin typeface="Arial Narrow" panose="020B0606020202030204" pitchFamily="34" charset="0"/>
                <a:ea typeface="Calibri" panose="020F0502020204030204" pitchFamily="34" charset="0"/>
                <a:cs typeface="Times New Roman" panose="02020603050405020304" pitchFamily="18" charset="0"/>
              </a:rPr>
              <a:t>John 14:6; 17:17; Eph. 4:15</a:t>
            </a:r>
          </a:p>
          <a:p>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4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250"/>
                                        <p:tgtEl>
                                          <p:spTgt spid="2">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1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124717"/>
            <a:ext cx="8409354" cy="4401205"/>
          </a:xfrm>
          <a:prstGeom prst="rect">
            <a:avLst/>
          </a:prstGeom>
        </p:spPr>
        <p:txBody>
          <a:bodyPr wrap="square">
            <a:spAutoFit/>
          </a:bodyPr>
          <a:lstStyle/>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endParaRPr lang="en-US" sz="3200" b="1" dirty="0">
              <a:latin typeface="Arial Narrow" panose="020B0606020202030204" pitchFamily="34" charset="0"/>
              <a:ea typeface="Calibri" panose="020F0502020204030204" pitchFamily="34" charset="0"/>
              <a:cs typeface="Times New Roman" panose="02020603050405020304" pitchFamily="18" charset="0"/>
            </a:endParaRPr>
          </a:p>
          <a:p>
            <a:pPr algn="ctr"/>
            <a:r>
              <a:rPr lang="en-US" sz="4400" b="1" dirty="0">
                <a:latin typeface="Arial Narrow" panose="020B0606020202030204" pitchFamily="34" charset="0"/>
                <a:ea typeface="Calibri" panose="020F0502020204030204" pitchFamily="34" charset="0"/>
                <a:cs typeface="Times New Roman" panose="02020603050405020304" pitchFamily="18" charset="0"/>
              </a:rPr>
              <a:t>Pray Boldly to God</a:t>
            </a:r>
          </a:p>
          <a:p>
            <a:pPr algn="ctr"/>
            <a:r>
              <a:rPr lang="en-US" sz="4400" dirty="0">
                <a:latin typeface="Arial Narrow" panose="020B0606020202030204" pitchFamily="34" charset="0"/>
                <a:ea typeface="Calibri" panose="020F0502020204030204" pitchFamily="34" charset="0"/>
                <a:cs typeface="Times New Roman" panose="02020603050405020304" pitchFamily="18" charset="0"/>
              </a:rPr>
              <a:t>James 5:16; Matt. 7:7; Phil. 4:6-7</a:t>
            </a:r>
          </a:p>
          <a:p>
            <a:endParaRPr lang="en-US" sz="3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7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250"/>
                                        <p:tgtEl>
                                          <p:spTgt spid="2">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1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2544681D-E7DA-4B9C-BFFE-EA4D8FF77255}"/>
              </a:ext>
            </a:extLst>
          </p:cNvPr>
          <p:cNvSpPr/>
          <p:nvPr/>
        </p:nvSpPr>
        <p:spPr>
          <a:xfrm>
            <a:off x="613507" y="747888"/>
            <a:ext cx="7916985" cy="3662541"/>
          </a:xfrm>
          <a:prstGeom prst="rect">
            <a:avLst/>
          </a:prstGeom>
        </p:spPr>
        <p:txBody>
          <a:bodyPr wrap="square">
            <a:spAutoFit/>
          </a:bodyPr>
          <a:lstStyle/>
          <a:p>
            <a:r>
              <a:rPr lang="en-US" sz="32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“We need not resolve the difficult question of when life begins. When those trained in the perspective disciplines of medicine, philosophy, and theology are unable to arrive at any consensus, the judiciary at this point in the development of man’s knowledge is not in a position to speculate as to the answer.”</a:t>
            </a:r>
          </a:p>
          <a:p>
            <a:endParaRPr lang="en-US" sz="8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a:p>
            <a:pPr algn="r"/>
            <a:r>
              <a:rPr lang="en-US" sz="32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Justice Harry Blackmun</a:t>
            </a:r>
          </a:p>
        </p:txBody>
      </p:sp>
    </p:spTree>
    <p:extLst>
      <p:ext uri="{BB962C8B-B14F-4D97-AF65-F5344CB8AC3E}">
        <p14:creationId xmlns:p14="http://schemas.microsoft.com/office/powerpoint/2010/main" val="3223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2544681D-E7DA-4B9C-BFFE-EA4D8FF77255}"/>
              </a:ext>
            </a:extLst>
          </p:cNvPr>
          <p:cNvSpPr/>
          <p:nvPr/>
        </p:nvSpPr>
        <p:spPr>
          <a:xfrm>
            <a:off x="613507" y="747888"/>
            <a:ext cx="7916985" cy="4278094"/>
          </a:xfrm>
          <a:prstGeom prst="rect">
            <a:avLst/>
          </a:prstGeom>
        </p:spPr>
        <p:txBody>
          <a:bodyPr wrap="square">
            <a:spAutoFit/>
          </a:bodyPr>
          <a:lstStyle/>
          <a:p>
            <a:r>
              <a:rPr lang="en-US" sz="32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“Physicians, biologists, and other scientists agree that conception marks the beginning of the life of a human being - a being that is alive and is a member of the human species. There is overwhelming agreement on this point in countless medical, biological, and scientific writings.” </a:t>
            </a:r>
          </a:p>
          <a:p>
            <a:endParaRPr lang="en-US" sz="8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a:p>
            <a:r>
              <a:rPr lang="en-US" sz="24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						- Subcommittee on Separation of Powers to 						Senate Judiciary Committee S-158, Report, 						97th Congress, 1st Session, 1981</a:t>
            </a:r>
            <a:endParaRPr lang="en-US" sz="6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77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DC30737A-2D08-6872-A4A9-E8FB054C1E55}"/>
              </a:ext>
            </a:extLst>
          </p:cNvPr>
          <p:cNvSpPr/>
          <p:nvPr/>
        </p:nvSpPr>
        <p:spPr>
          <a:xfrm>
            <a:off x="514324" y="1051337"/>
            <a:ext cx="8115352" cy="4524315"/>
          </a:xfrm>
          <a:prstGeom prst="rect">
            <a:avLst/>
          </a:prstGeom>
        </p:spPr>
        <p:txBody>
          <a:bodyPr wrap="square">
            <a:spAutoFit/>
          </a:bodyPr>
          <a:lstStyle/>
          <a:p>
            <a:r>
              <a:rPr lang="en-US" sz="3200" i="1"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rPr>
              <a:t>“Human embryos are not creatures different in kind from human beings (like rocks, or potatoes, or alligators)…They are, rather, human beings—distinct living members of the species Homo sapiens—at the earliest stage of their natural development. They differ from human beings at later developmental stages not in virtue of the kind of entity they are, but rather by degree of development.”           											               	–Robert P. George</a:t>
            </a:r>
            <a:endParaRPr lang="en-US" sz="600" dirty="0">
              <a:solidFill>
                <a:schemeClr val="tx1">
                  <a:lumMod val="85000"/>
                  <a:lumOff val="15000"/>
                </a:schemeClr>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0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3170099"/>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FASHIONED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Genesis 2:7 </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then the Lord God formed the man of dust from the ground and breathed into his nostrils the breath of life, and the man became a living creature.</a:t>
            </a:r>
          </a:p>
        </p:txBody>
      </p:sp>
    </p:spTree>
    <p:extLst>
      <p:ext uri="{BB962C8B-B14F-4D97-AF65-F5344CB8AC3E}">
        <p14:creationId xmlns:p14="http://schemas.microsoft.com/office/powerpoint/2010/main" val="14480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547842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FASHIONED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Job 10:8-11</a:t>
            </a:r>
            <a:endParaRPr lang="en-US" sz="3000" dirty="0">
              <a:latin typeface="Arial Narrow" panose="020B0606020202030204" pitchFamily="34" charset="0"/>
              <a:ea typeface="Calibri" panose="020F0502020204030204" pitchFamily="34" charset="0"/>
              <a:cs typeface="Times New Roman" panose="02020603050405020304" pitchFamily="18" charset="0"/>
            </a:endParaRPr>
          </a:p>
          <a:p>
            <a:endParaRPr lang="en-US" sz="800" dirty="0">
              <a:latin typeface="Arial Narrow" panose="020B0606020202030204" pitchFamily="34" charset="0"/>
              <a:ea typeface="Calibri" panose="020F0502020204030204" pitchFamily="34" charset="0"/>
              <a:cs typeface="Times New Roman" panose="02020603050405020304" pitchFamily="18" charset="0"/>
            </a:endParaRPr>
          </a:p>
          <a:p>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8 </a:t>
            </a:r>
            <a:r>
              <a:rPr lang="en-US" sz="3000" dirty="0">
                <a:latin typeface="Arial Narrow" panose="020B0606020202030204" pitchFamily="34" charset="0"/>
                <a:ea typeface="Calibri" panose="020F0502020204030204" pitchFamily="34" charset="0"/>
                <a:cs typeface="Times New Roman" panose="02020603050405020304" pitchFamily="18" charset="0"/>
              </a:rPr>
              <a:t>Your hands fashioned and made me,</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now you have destroyed me altogether.</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9 </a:t>
            </a:r>
            <a:r>
              <a:rPr lang="en-US" sz="3000" dirty="0">
                <a:latin typeface="Arial Narrow" panose="020B0606020202030204" pitchFamily="34" charset="0"/>
                <a:ea typeface="Calibri" panose="020F0502020204030204" pitchFamily="34" charset="0"/>
                <a:cs typeface="Times New Roman" panose="02020603050405020304" pitchFamily="18" charset="0"/>
              </a:rPr>
              <a:t>Remember that you have made me like clay;</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will you return me to the dust?</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10 </a:t>
            </a:r>
            <a:r>
              <a:rPr lang="en-US" sz="3000" dirty="0">
                <a:latin typeface="Arial Narrow" panose="020B0606020202030204" pitchFamily="34" charset="0"/>
                <a:ea typeface="Calibri" panose="020F0502020204030204" pitchFamily="34" charset="0"/>
                <a:cs typeface="Times New Roman" panose="02020603050405020304" pitchFamily="18" charset="0"/>
              </a:rPr>
              <a:t>Did you not pour me out like milk</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curdle me like cheese?</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b="1" baseline="30000" dirty="0">
                <a:latin typeface="Arial Narrow" panose="020B0606020202030204" pitchFamily="34" charset="0"/>
                <a:ea typeface="Calibri" panose="020F0502020204030204" pitchFamily="34" charset="0"/>
                <a:cs typeface="Times New Roman" panose="02020603050405020304" pitchFamily="18" charset="0"/>
              </a:rPr>
              <a:t>11 </a:t>
            </a:r>
            <a:r>
              <a:rPr lang="en-US" sz="3000" dirty="0">
                <a:latin typeface="Arial Narrow" panose="020B0606020202030204" pitchFamily="34" charset="0"/>
                <a:ea typeface="Calibri" panose="020F0502020204030204" pitchFamily="34" charset="0"/>
                <a:cs typeface="Times New Roman" panose="02020603050405020304" pitchFamily="18" charset="0"/>
              </a:rPr>
              <a:t>You clothed me with skin and flesh,</a:t>
            </a:r>
            <a:br>
              <a:rPr lang="en-US" sz="3000" dirty="0">
                <a:latin typeface="Arial Narrow" panose="020B0606020202030204" pitchFamily="34" charset="0"/>
                <a:ea typeface="Calibri" panose="020F0502020204030204" pitchFamily="34" charset="0"/>
                <a:cs typeface="Times New Roman" panose="02020603050405020304" pitchFamily="18" charset="0"/>
              </a:rPr>
            </a:br>
            <a:r>
              <a:rPr lang="en-US" sz="3000" dirty="0">
                <a:latin typeface="Arial Narrow" panose="020B0606020202030204" pitchFamily="34" charset="0"/>
                <a:ea typeface="Calibri" panose="020F0502020204030204" pitchFamily="34" charset="0"/>
                <a:cs typeface="Times New Roman" panose="02020603050405020304" pitchFamily="18" charset="0"/>
              </a:rPr>
              <a:t>    and knit me together with bones and sinews.</a:t>
            </a:r>
          </a:p>
        </p:txBody>
      </p:sp>
    </p:spTree>
    <p:extLst>
      <p:ext uri="{BB962C8B-B14F-4D97-AF65-F5344CB8AC3E}">
        <p14:creationId xmlns:p14="http://schemas.microsoft.com/office/powerpoint/2010/main" val="144879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455509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FASHIONED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Isaiah 44:24</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dirty="0">
                <a:latin typeface="Arial Narrow" panose="020B0606020202030204" pitchFamily="34" charset="0"/>
                <a:ea typeface="Calibri" panose="020F0502020204030204" pitchFamily="34" charset="0"/>
                <a:cs typeface="Times New Roman" panose="02020603050405020304" pitchFamily="18" charset="0"/>
              </a:rPr>
              <a:t>Thus says the Lord, your Redeemer,</a:t>
            </a:r>
          </a:p>
          <a:p>
            <a:r>
              <a:rPr lang="en-US" sz="3000" dirty="0">
                <a:latin typeface="Arial Narrow" panose="020B0606020202030204" pitchFamily="34" charset="0"/>
                <a:ea typeface="Calibri" panose="020F0502020204030204" pitchFamily="34" charset="0"/>
                <a:cs typeface="Times New Roman" panose="02020603050405020304" pitchFamily="18" charset="0"/>
              </a:rPr>
              <a:t>    who formed you from the womb:</a:t>
            </a:r>
          </a:p>
          <a:p>
            <a:r>
              <a:rPr lang="en-US" sz="3000" dirty="0">
                <a:latin typeface="Arial Narrow" panose="020B0606020202030204" pitchFamily="34" charset="0"/>
                <a:ea typeface="Calibri" panose="020F0502020204030204" pitchFamily="34" charset="0"/>
                <a:cs typeface="Times New Roman" panose="02020603050405020304" pitchFamily="18" charset="0"/>
              </a:rPr>
              <a:t>“I am the Lord, who made all things,</a:t>
            </a:r>
          </a:p>
          <a:p>
            <a:r>
              <a:rPr lang="en-US" sz="3000" dirty="0">
                <a:latin typeface="Arial Narrow" panose="020B0606020202030204" pitchFamily="34" charset="0"/>
                <a:ea typeface="Calibri" panose="020F0502020204030204" pitchFamily="34" charset="0"/>
                <a:cs typeface="Times New Roman" panose="02020603050405020304" pitchFamily="18" charset="0"/>
              </a:rPr>
              <a:t>    who alone stretched out the heavens,</a:t>
            </a:r>
          </a:p>
          <a:p>
            <a:r>
              <a:rPr lang="en-US" sz="3000" dirty="0">
                <a:latin typeface="Arial Narrow" panose="020B0606020202030204" pitchFamily="34" charset="0"/>
                <a:ea typeface="Calibri" panose="020F0502020204030204" pitchFamily="34" charset="0"/>
                <a:cs typeface="Times New Roman" panose="02020603050405020304" pitchFamily="18" charset="0"/>
              </a:rPr>
              <a:t>    who spread out the earth by myself,</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0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250"/>
                                        <p:tgtEl>
                                          <p:spTgt spid="2">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1250"/>
                                        <p:tgtEl>
                                          <p:spTgt spid="2">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25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2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1"/>
            <a:ext cx="8409354" cy="5016758"/>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 </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FASHIONED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Psalm 139:13-14</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13</a:t>
            </a:r>
            <a:r>
              <a:rPr lang="en-US" sz="3000" dirty="0">
                <a:latin typeface="Arial Narrow" panose="020B0606020202030204" pitchFamily="34" charset="0"/>
                <a:ea typeface="Calibri" panose="020F0502020204030204" pitchFamily="34" charset="0"/>
                <a:cs typeface="Times New Roman" panose="02020603050405020304" pitchFamily="18" charset="0"/>
              </a:rPr>
              <a:t> For you formed my inward parts;</a:t>
            </a:r>
          </a:p>
          <a:p>
            <a:r>
              <a:rPr lang="en-US" sz="3000" dirty="0">
                <a:latin typeface="Arial Narrow" panose="020B0606020202030204" pitchFamily="34" charset="0"/>
                <a:ea typeface="Calibri" panose="020F0502020204030204" pitchFamily="34" charset="0"/>
                <a:cs typeface="Times New Roman" panose="02020603050405020304" pitchFamily="18" charset="0"/>
              </a:rPr>
              <a:t>     you knitted me together in my mother's womb.</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14</a:t>
            </a:r>
            <a:r>
              <a:rPr lang="en-US" sz="3000" dirty="0">
                <a:latin typeface="Arial Narrow" panose="020B0606020202030204" pitchFamily="34" charset="0"/>
                <a:ea typeface="Calibri" panose="020F0502020204030204" pitchFamily="34" charset="0"/>
                <a:cs typeface="Times New Roman" panose="02020603050405020304" pitchFamily="18" charset="0"/>
              </a:rPr>
              <a:t> I praise you, for I am fearfully and wonderfully made. </a:t>
            </a:r>
          </a:p>
          <a:p>
            <a:r>
              <a:rPr lang="en-US" sz="3000" dirty="0">
                <a:latin typeface="Arial Narrow" panose="020B0606020202030204" pitchFamily="34" charset="0"/>
                <a:ea typeface="Calibri" panose="020F0502020204030204" pitchFamily="34" charset="0"/>
                <a:cs typeface="Times New Roman" panose="02020603050405020304" pitchFamily="18" charset="0"/>
              </a:rPr>
              <a:t>	Wonderful are your works;</a:t>
            </a:r>
          </a:p>
          <a:p>
            <a:r>
              <a:rPr lang="en-US" sz="3000" dirty="0">
                <a:latin typeface="Arial Narrow" panose="020B0606020202030204" pitchFamily="34" charset="0"/>
                <a:ea typeface="Calibri" panose="020F0502020204030204" pitchFamily="34" charset="0"/>
                <a:cs typeface="Times New Roman" panose="02020603050405020304" pitchFamily="18" charset="0"/>
              </a:rPr>
              <a:t>     my soul knows it very well.</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1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250"/>
                                        <p:tgtEl>
                                          <p:spTgt spid="2">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1250"/>
                                        <p:tgtEl>
                                          <p:spTgt spid="2">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25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25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98020-4A5D-4FE6-9498-B9718130706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angle 1">
            <a:extLst>
              <a:ext uri="{FF2B5EF4-FFF2-40B4-BE49-F238E27FC236}">
                <a16:creationId xmlns:a16="http://schemas.microsoft.com/office/drawing/2014/main" id="{E9BB4F12-3107-47CC-AC42-8E081FFCA254}"/>
              </a:ext>
            </a:extLst>
          </p:cNvPr>
          <p:cNvSpPr/>
          <p:nvPr/>
        </p:nvSpPr>
        <p:spPr>
          <a:xfrm>
            <a:off x="367323" y="627582"/>
            <a:ext cx="8409354" cy="5478423"/>
          </a:xfrm>
          <a:prstGeom prst="rect">
            <a:avLst/>
          </a:prstGeom>
        </p:spPr>
        <p:txBody>
          <a:bodyPr wrap="square">
            <a:spAutoFit/>
          </a:bodyPr>
          <a:lstStyle/>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CREATION IN THE WOMB:</a:t>
            </a:r>
          </a:p>
          <a:p>
            <a:pPr algn="r"/>
            <a:r>
              <a:rPr lang="en-US" sz="3200" b="1" dirty="0">
                <a:latin typeface="Arial Narrow" panose="020B0606020202030204" pitchFamily="34" charset="0"/>
                <a:ea typeface="Calibri" panose="020F0502020204030204" pitchFamily="34" charset="0"/>
                <a:cs typeface="Times New Roman" panose="02020603050405020304" pitchFamily="18" charset="0"/>
              </a:rPr>
              <a:t>FASHIONED BY GOD</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latin typeface="Arial Narrow" panose="020B0606020202030204" pitchFamily="34" charset="0"/>
                <a:ea typeface="Calibri" panose="020F0502020204030204" pitchFamily="34" charset="0"/>
                <a:cs typeface="Times New Roman" panose="02020603050405020304" pitchFamily="18" charset="0"/>
              </a:rPr>
              <a:t>Psalm 139:15-16</a:t>
            </a:r>
          </a:p>
          <a:p>
            <a:endParaRPr lang="en-US" sz="800" b="1" dirty="0">
              <a:latin typeface="Arial Narrow" panose="020B0606020202030204" pitchFamily="34" charset="0"/>
              <a:ea typeface="Calibri" panose="020F0502020204030204" pitchFamily="34" charset="0"/>
              <a:cs typeface="Times New Roman" panose="02020603050405020304" pitchFamily="18" charset="0"/>
            </a:endParaRP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15</a:t>
            </a:r>
            <a:r>
              <a:rPr lang="en-US" sz="3000" dirty="0">
                <a:latin typeface="Arial Narrow" panose="020B0606020202030204" pitchFamily="34" charset="0"/>
                <a:ea typeface="Calibri" panose="020F0502020204030204" pitchFamily="34" charset="0"/>
                <a:cs typeface="Times New Roman" panose="02020603050405020304" pitchFamily="18" charset="0"/>
              </a:rPr>
              <a:t> My frame was not hidden from you,</a:t>
            </a:r>
          </a:p>
          <a:p>
            <a:r>
              <a:rPr lang="en-US" sz="3000" dirty="0">
                <a:latin typeface="Arial Narrow" panose="020B0606020202030204" pitchFamily="34" charset="0"/>
                <a:ea typeface="Calibri" panose="020F0502020204030204" pitchFamily="34" charset="0"/>
                <a:cs typeface="Times New Roman" panose="02020603050405020304" pitchFamily="18" charset="0"/>
              </a:rPr>
              <a:t>	when I was being made in secret,</a:t>
            </a:r>
          </a:p>
          <a:p>
            <a:r>
              <a:rPr lang="en-US" sz="3000" dirty="0">
                <a:latin typeface="Arial Narrow" panose="020B0606020202030204" pitchFamily="34" charset="0"/>
                <a:ea typeface="Calibri" panose="020F0502020204030204" pitchFamily="34" charset="0"/>
                <a:cs typeface="Times New Roman" panose="02020603050405020304" pitchFamily="18" charset="0"/>
              </a:rPr>
              <a:t>     intricately woven in the depths of the earth.</a:t>
            </a:r>
          </a:p>
          <a:p>
            <a:r>
              <a:rPr lang="en-US" sz="3000" baseline="30000" dirty="0">
                <a:latin typeface="Arial Narrow" panose="020B0606020202030204" pitchFamily="34" charset="0"/>
                <a:ea typeface="Calibri" panose="020F0502020204030204" pitchFamily="34" charset="0"/>
                <a:cs typeface="Times New Roman" panose="02020603050405020304" pitchFamily="18" charset="0"/>
              </a:rPr>
              <a:t>16</a:t>
            </a:r>
            <a:r>
              <a:rPr lang="en-US" sz="3000" dirty="0">
                <a:latin typeface="Arial Narrow" panose="020B0606020202030204" pitchFamily="34" charset="0"/>
                <a:ea typeface="Calibri" panose="020F0502020204030204" pitchFamily="34" charset="0"/>
                <a:cs typeface="Times New Roman" panose="02020603050405020304" pitchFamily="18" charset="0"/>
              </a:rPr>
              <a:t> Your eyes saw my unformed substance;</a:t>
            </a:r>
          </a:p>
          <a:p>
            <a:r>
              <a:rPr lang="en-US" sz="3000" dirty="0">
                <a:latin typeface="Arial Narrow" panose="020B0606020202030204" pitchFamily="34" charset="0"/>
                <a:ea typeface="Calibri" panose="020F0502020204030204" pitchFamily="34" charset="0"/>
                <a:cs typeface="Times New Roman" panose="02020603050405020304" pitchFamily="18" charset="0"/>
              </a:rPr>
              <a:t>	in your book were written, every one of them,</a:t>
            </a:r>
          </a:p>
          <a:p>
            <a:r>
              <a:rPr lang="en-US" sz="3000" dirty="0">
                <a:latin typeface="Arial Narrow" panose="020B0606020202030204" pitchFamily="34" charset="0"/>
                <a:ea typeface="Calibri" panose="020F0502020204030204" pitchFamily="34" charset="0"/>
                <a:cs typeface="Times New Roman" panose="02020603050405020304" pitchFamily="18" charset="0"/>
              </a:rPr>
              <a:t>     the days that were formed for me,</a:t>
            </a:r>
          </a:p>
          <a:p>
            <a:r>
              <a:rPr lang="en-US" sz="3000" dirty="0">
                <a:latin typeface="Arial Narrow" panose="020B0606020202030204" pitchFamily="34" charset="0"/>
                <a:ea typeface="Calibri" panose="020F0502020204030204" pitchFamily="34" charset="0"/>
                <a:cs typeface="Times New Roman" panose="02020603050405020304" pitchFamily="18" charset="0"/>
              </a:rPr>
              <a:t>     when as yet there was none of them.</a:t>
            </a:r>
          </a:p>
          <a:p>
            <a:endParaRPr lang="en-US" sz="30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62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25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1250"/>
                                        <p:tgtEl>
                                          <p:spTgt spid="2">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250"/>
                                        <p:tgtEl>
                                          <p:spTgt spid="2">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1250"/>
                                        <p:tgtEl>
                                          <p:spTgt spid="2">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125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1250"/>
                                        <p:tgtEl>
                                          <p:spTgt spid="2">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1250"/>
                                        <p:tgtEl>
                                          <p:spTgt spid="2">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125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5727</TotalTime>
  <Words>1029</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13</cp:revision>
  <dcterms:created xsi:type="dcterms:W3CDTF">2018-11-14T20:18:10Z</dcterms:created>
  <dcterms:modified xsi:type="dcterms:W3CDTF">2022-07-03T13:11:24Z</dcterms:modified>
</cp:coreProperties>
</file>