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1400" y="184"/>
      </p:cViewPr>
      <p:guideLst/>
    </p:cSldViewPr>
  </p:slideViewPr>
  <p:outlineViewPr>
    <p:cViewPr>
      <p:scale>
        <a:sx n="33" d="100"/>
        <a:sy n="33" d="100"/>
      </p:scale>
      <p:origin x="0" y="-94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2810E-1DB4-554C-B239-71EB27929175}" type="datetimeFigureOut">
              <a:rPr lang="en-US" smtClean="0"/>
              <a:t>7/3/22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B30C-880E-B047-B11B-68D43B7DB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64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6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0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28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34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1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70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8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8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6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4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4B30C-880E-B047-B11B-68D43B7DB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4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6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3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3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9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8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1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8FFC8-1817-6C45-96F1-6D49D9FF642E}" type="datetimeFigureOut">
              <a:rPr lang="en-US" smtClean="0"/>
              <a:t>7/3/22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7E23-4F1A-8D4B-BFDD-C4B7EBA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4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s of Bible">
            <a:extLst>
              <a:ext uri="{FF2B5EF4-FFF2-40B4-BE49-F238E27FC236}">
                <a16:creationId xmlns:a16="http://schemas.microsoft.com/office/drawing/2014/main" id="{D2783BA6-6C5D-40C2-A9BB-E51330CA7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888" r="34542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C5E00E-9D92-0C8D-B523-E982CA57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Has The New Testament Been Corrupted?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A5F5E-0EAD-FF15-A5BE-26A712D699C2}"/>
              </a:ext>
            </a:extLst>
          </p:cNvPr>
          <p:cNvSpPr/>
          <p:nvPr/>
        </p:nvSpPr>
        <p:spPr>
          <a:xfrm>
            <a:off x="240632" y="541421"/>
            <a:ext cx="842210" cy="33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35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4100" dirty="0"/>
              <a:t>Manuscript Evidence: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708484"/>
            <a:ext cx="4443310" cy="4784392"/>
          </a:xfrm>
        </p:spPr>
        <p:txBody>
          <a:bodyPr>
            <a:normAutofit/>
          </a:bodyPr>
          <a:lstStyle/>
          <a:p>
            <a:r>
              <a:rPr lang="en-US" dirty="0"/>
              <a:t>There are 5 fragments from the 2</a:t>
            </a:r>
            <a:r>
              <a:rPr lang="en-US" baseline="30000" dirty="0"/>
              <a:t>nd</a:t>
            </a:r>
            <a:r>
              <a:rPr lang="en-US" dirty="0"/>
              <a:t> century.</a:t>
            </a:r>
          </a:p>
          <a:p>
            <a:r>
              <a:rPr lang="en-US" dirty="0"/>
              <a:t>There are 12 manuscripts from the late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centuries.</a:t>
            </a:r>
          </a:p>
          <a:p>
            <a:r>
              <a:rPr lang="en-US" dirty="0"/>
              <a:t>There are 85 manuscripts from the 4</a:t>
            </a:r>
            <a:r>
              <a:rPr lang="en-US" baseline="30000" dirty="0"/>
              <a:t>th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centuries.</a:t>
            </a:r>
          </a:p>
          <a:p>
            <a:r>
              <a:rPr lang="en-US" dirty="0"/>
              <a:t>As you move forward these numbers climb into the hundreds and thousands.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1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3200" dirty="0"/>
              <a:t>Other Ancient Documents: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708484"/>
            <a:ext cx="4443310" cy="4784392"/>
          </a:xfrm>
        </p:spPr>
        <p:txBody>
          <a:bodyPr>
            <a:normAutofit/>
          </a:bodyPr>
          <a:lstStyle/>
          <a:p>
            <a:r>
              <a:rPr lang="en-US" sz="2400" dirty="0"/>
              <a:t>Homer’s </a:t>
            </a:r>
            <a:r>
              <a:rPr lang="en-US" sz="2400" i="1" dirty="0" err="1"/>
              <a:t>Illiad</a:t>
            </a:r>
            <a:r>
              <a:rPr lang="en-US" sz="2400" dirty="0"/>
              <a:t> (800 BC) is based on 643 copies.</a:t>
            </a:r>
          </a:p>
          <a:p>
            <a:r>
              <a:rPr lang="en-US" sz="2400" dirty="0"/>
              <a:t>Herodotus (480-425 BC) is based on 8 copies. The earliest was made 1350 years after he wrote!</a:t>
            </a:r>
          </a:p>
          <a:p>
            <a:r>
              <a:rPr lang="en-US" sz="2400" dirty="0"/>
              <a:t>Plato is based on 7 copies. The earliest is 1300 years after the original.</a:t>
            </a:r>
          </a:p>
          <a:p>
            <a:r>
              <a:rPr lang="en-US" sz="2400" dirty="0"/>
              <a:t>Caesar’s </a:t>
            </a:r>
            <a:r>
              <a:rPr lang="en-US" sz="2400" i="1" dirty="0"/>
              <a:t>Gallic Wars </a:t>
            </a:r>
            <a:r>
              <a:rPr lang="en-US" sz="2400" dirty="0"/>
              <a:t>(100-44 BC) is based on 10 copies. The earliest copy was made 1000 years after the original.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2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3600" dirty="0"/>
              <a:t>NT Manuscript Evidence: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708484"/>
            <a:ext cx="4443310" cy="4784392"/>
          </a:xfrm>
        </p:spPr>
        <p:txBody>
          <a:bodyPr>
            <a:normAutofit/>
          </a:bodyPr>
          <a:lstStyle/>
          <a:p>
            <a:r>
              <a:rPr lang="en-US" dirty="0"/>
              <a:t>Fragments within 50 years.</a:t>
            </a:r>
          </a:p>
          <a:p>
            <a:r>
              <a:rPr lang="en-US" dirty="0"/>
              <a:t>Copies of books within 100 years.</a:t>
            </a:r>
          </a:p>
          <a:p>
            <a:r>
              <a:rPr lang="en-US" dirty="0"/>
              <a:t>All of the New Testament within 225 years.</a:t>
            </a:r>
          </a:p>
          <a:p>
            <a:r>
              <a:rPr lang="en-US" dirty="0"/>
              <a:t>This is unprecedented.</a:t>
            </a:r>
          </a:p>
          <a:p>
            <a:r>
              <a:rPr lang="en-US" dirty="0"/>
              <a:t>If the NT isn’t accurate there is no documentation of ancient history!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3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BA794E-7E42-BDF2-B71A-F80AE388608D}"/>
              </a:ext>
            </a:extLst>
          </p:cNvPr>
          <p:cNvSpPr/>
          <p:nvPr/>
        </p:nvSpPr>
        <p:spPr>
          <a:xfrm>
            <a:off x="0" y="541421"/>
            <a:ext cx="8515350" cy="9625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58713-8CD1-CEE7-547E-6C68C612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r>
              <a:rPr lang="en-US" dirty="0"/>
              <a:t>There is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60BA-8BEB-35BD-E70A-4B1D0F0E3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2453 lectionary manuscripts. Many are as early as the 8</a:t>
            </a:r>
            <a:r>
              <a:rPr lang="en-US" baseline="30000" dirty="0"/>
              <a:t>th</a:t>
            </a:r>
            <a:r>
              <a:rPr lang="en-US" dirty="0"/>
              <a:t> and 9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E758BFA-7E93-090D-A6EB-3514C216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94" y="2704297"/>
            <a:ext cx="7065544" cy="34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B2B09-159B-4610-0A4C-9EE0C112D493}"/>
              </a:ext>
            </a:extLst>
          </p:cNvPr>
          <p:cNvSpPr txBox="1"/>
          <p:nvPr/>
        </p:nvSpPr>
        <p:spPr>
          <a:xfrm>
            <a:off x="911394" y="6316579"/>
            <a:ext cx="706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L1 is from the 10</a:t>
            </a:r>
            <a:r>
              <a:rPr lang="en-US" sz="2400" baseline="30000" dirty="0"/>
              <a:t>th</a:t>
            </a:r>
            <a:r>
              <a:rPr lang="en-US" sz="2400" dirty="0"/>
              <a:t> century.</a:t>
            </a:r>
          </a:p>
        </p:txBody>
      </p:sp>
    </p:spTree>
    <p:extLst>
      <p:ext uri="{BB962C8B-B14F-4D97-AF65-F5344CB8AC3E}">
        <p14:creationId xmlns:p14="http://schemas.microsoft.com/office/powerpoint/2010/main" val="398218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BA794E-7E42-BDF2-B71A-F80AE388608D}"/>
              </a:ext>
            </a:extLst>
          </p:cNvPr>
          <p:cNvSpPr/>
          <p:nvPr/>
        </p:nvSpPr>
        <p:spPr>
          <a:xfrm>
            <a:off x="0" y="541421"/>
            <a:ext cx="8515350" cy="9625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58713-8CD1-CEE7-547E-6C68C612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r>
              <a:rPr lang="en-US" dirty="0"/>
              <a:t>There is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60BA-8BEB-35BD-E70A-4B1D0F0E3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a great many early translations.</a:t>
            </a:r>
          </a:p>
          <a:p>
            <a:pPr lvl="1"/>
            <a:r>
              <a:rPr lang="en-US" sz="2800" dirty="0"/>
              <a:t>There are 10,000 Latin manuscripts.</a:t>
            </a:r>
          </a:p>
          <a:p>
            <a:pPr lvl="1"/>
            <a:r>
              <a:rPr lang="en-US" sz="2800" dirty="0"/>
              <a:t>There are 350 Syriac manuscripts, some of which are dated to the 5</a:t>
            </a:r>
            <a:r>
              <a:rPr lang="en-US" sz="2800" baseline="30000" dirty="0"/>
              <a:t>th</a:t>
            </a:r>
            <a:r>
              <a:rPr lang="en-US" sz="2800" dirty="0"/>
              <a:t> and 6</a:t>
            </a:r>
            <a:r>
              <a:rPr lang="en-US" sz="2800" baseline="30000" dirty="0"/>
              <a:t>th</a:t>
            </a:r>
            <a:r>
              <a:rPr lang="en-US" sz="2800" dirty="0"/>
              <a:t> centuries.</a:t>
            </a:r>
          </a:p>
          <a:p>
            <a:pPr lvl="1"/>
            <a:r>
              <a:rPr lang="en-US" sz="2800" dirty="0"/>
              <a:t>There are almost 1000 Coptic manuscripts. Some of these are as early as the 3</a:t>
            </a:r>
            <a:r>
              <a:rPr lang="en-US" sz="2800" baseline="30000" dirty="0"/>
              <a:t>rd</a:t>
            </a:r>
            <a:r>
              <a:rPr lang="en-US" sz="2800" dirty="0"/>
              <a:t> and 4</a:t>
            </a:r>
            <a:r>
              <a:rPr lang="en-US" sz="2800" baseline="30000" dirty="0"/>
              <a:t>th</a:t>
            </a:r>
            <a:r>
              <a:rPr lang="en-US" sz="2800" dirty="0"/>
              <a:t> centuries.</a:t>
            </a:r>
          </a:p>
          <a:p>
            <a:r>
              <a:rPr lang="en-US" sz="3200" dirty="0"/>
              <a:t>In addition, we have an abundance of Patristic quotations.</a:t>
            </a:r>
          </a:p>
        </p:txBody>
      </p:sp>
    </p:spTree>
    <p:extLst>
      <p:ext uri="{BB962C8B-B14F-4D97-AF65-F5344CB8AC3E}">
        <p14:creationId xmlns:p14="http://schemas.microsoft.com/office/powerpoint/2010/main" val="135494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3600" dirty="0"/>
              <a:t>The Quality of the NT Manuscript Evidence: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807306"/>
            <a:ext cx="4443310" cy="4685570"/>
          </a:xfrm>
        </p:spPr>
        <p:txBody>
          <a:bodyPr>
            <a:normAutofit/>
          </a:bodyPr>
          <a:lstStyle/>
          <a:p>
            <a:r>
              <a:rPr lang="en-US" dirty="0"/>
              <a:t>“…there are more differences in our manuscripts than there are words in the New Testament.” (Bart </a:t>
            </a:r>
            <a:r>
              <a:rPr lang="en-US" dirty="0" err="1"/>
              <a:t>Ehrman</a:t>
            </a:r>
            <a:r>
              <a:rPr lang="en-US" dirty="0"/>
              <a:t>, </a:t>
            </a:r>
            <a:r>
              <a:rPr lang="en-US" i="1" dirty="0"/>
              <a:t>Misquoting Jesus</a:t>
            </a:r>
            <a:r>
              <a:rPr lang="en-US" dirty="0"/>
              <a:t>, p. 10)</a:t>
            </a:r>
          </a:p>
          <a:p>
            <a:r>
              <a:rPr lang="en-US" dirty="0"/>
              <a:t>Is all of this evidence unreliable?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1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3600" dirty="0"/>
              <a:t>The Quality of the NT Manuscript Evidence: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807306"/>
            <a:ext cx="4443310" cy="4870220"/>
          </a:xfrm>
        </p:spPr>
        <p:txBody>
          <a:bodyPr>
            <a:normAutofit/>
          </a:bodyPr>
          <a:lstStyle/>
          <a:p>
            <a:r>
              <a:rPr lang="en-US" dirty="0"/>
              <a:t>There are 400,000 textual variants in the NT Greek manuscripts.</a:t>
            </a:r>
          </a:p>
          <a:p>
            <a:r>
              <a:rPr lang="en-US" dirty="0"/>
              <a:t>Blunders – easy to spot.</a:t>
            </a:r>
          </a:p>
          <a:p>
            <a:r>
              <a:rPr lang="en-US" dirty="0"/>
              <a:t>Spelling variations.</a:t>
            </a:r>
          </a:p>
          <a:p>
            <a:r>
              <a:rPr lang="en-US" dirty="0"/>
              <a:t>Minor textual variants.</a:t>
            </a:r>
          </a:p>
          <a:p>
            <a:pPr lvl="1"/>
            <a:r>
              <a:rPr lang="en-US" dirty="0"/>
              <a:t>Variations in word order.</a:t>
            </a:r>
          </a:p>
          <a:p>
            <a:pPr lvl="1"/>
            <a:r>
              <a:rPr lang="en-US" dirty="0"/>
              <a:t>Articular vs. anathrous readings.</a:t>
            </a:r>
          </a:p>
          <a:p>
            <a:r>
              <a:rPr lang="en-US" dirty="0"/>
              <a:t>This constitutes over 99% of all variants.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1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3600" dirty="0"/>
              <a:t>Some Examples of Substantive Variants: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807306"/>
            <a:ext cx="4443310" cy="4870220"/>
          </a:xfrm>
        </p:spPr>
        <p:txBody>
          <a:bodyPr>
            <a:normAutofit/>
          </a:bodyPr>
          <a:lstStyle/>
          <a:p>
            <a:r>
              <a:rPr lang="en-US" dirty="0"/>
              <a:t>Romans 5:1</a:t>
            </a:r>
          </a:p>
          <a:p>
            <a:pPr lvl="1"/>
            <a:r>
              <a:rPr lang="en-US" dirty="0"/>
              <a:t>“Therefore, having been justified by faith, we have peace with God through our Lord Jesus Christ.”</a:t>
            </a:r>
          </a:p>
          <a:p>
            <a:pPr lvl="1"/>
            <a:r>
              <a:rPr lang="en-US" dirty="0"/>
              <a:t>“Being therefore justified by faith, let us have peace with God through our Lord Jesus Christ.”</a:t>
            </a:r>
          </a:p>
          <a:p>
            <a:r>
              <a:rPr lang="en-US" dirty="0"/>
              <a:t>Romans 10:17</a:t>
            </a:r>
          </a:p>
          <a:p>
            <a:pPr lvl="1"/>
            <a:r>
              <a:rPr lang="en-US" dirty="0"/>
              <a:t>“…the word of Christ.”</a:t>
            </a:r>
          </a:p>
          <a:p>
            <a:pPr lvl="1"/>
            <a:r>
              <a:rPr lang="en-US" dirty="0"/>
              <a:t>“…the word of God.”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0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3600" dirty="0"/>
              <a:t>What Conclusion Should We Draw?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807306"/>
            <a:ext cx="4443310" cy="4870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another statement by Bart </a:t>
            </a:r>
            <a:r>
              <a:rPr lang="en-US" dirty="0" err="1"/>
              <a:t>Ehman</a:t>
            </a:r>
            <a:r>
              <a:rPr lang="en-US" dirty="0"/>
              <a:t> buried in an appendix to the paperback edition of </a:t>
            </a:r>
            <a:r>
              <a:rPr lang="en-US" i="1" dirty="0"/>
              <a:t>Misquoting Jesus: </a:t>
            </a:r>
            <a:r>
              <a:rPr lang="en-US" dirty="0"/>
              <a:t>“Essential Christian beliefs are </a:t>
            </a:r>
            <a:r>
              <a:rPr lang="en-US" i="1" dirty="0"/>
              <a:t>not</a:t>
            </a:r>
            <a:r>
              <a:rPr lang="en-US" dirty="0"/>
              <a:t> affected by textual variants in the manuscript tradition of the New Testament.” (Misquoting Jesus, paperback, p. 252)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2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3600" dirty="0"/>
              <a:t>A Thought Experiment: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576137"/>
            <a:ext cx="4443310" cy="5101389"/>
          </a:xfrm>
        </p:spPr>
        <p:txBody>
          <a:bodyPr>
            <a:normAutofit/>
          </a:bodyPr>
          <a:lstStyle/>
          <a:p>
            <a:r>
              <a:rPr lang="en-US" sz="2400" dirty="0"/>
              <a:t>The KJV is based on the </a:t>
            </a:r>
            <a:r>
              <a:rPr lang="en-US" sz="2400" i="1" dirty="0"/>
              <a:t>Textus Receptus – </a:t>
            </a:r>
            <a:r>
              <a:rPr lang="en-US" sz="2400" dirty="0"/>
              <a:t>a Greek New Testament based on 6 or 7 late manuscripts.</a:t>
            </a:r>
          </a:p>
          <a:p>
            <a:r>
              <a:rPr lang="en-US" sz="2400" dirty="0"/>
              <a:t>Modern Translations (NASB, ESV, NIV) are based on an eclectic Greek text derived from thousands of manuscripts many of which are very early.</a:t>
            </a:r>
          </a:p>
          <a:p>
            <a:r>
              <a:rPr lang="en-US" sz="2400" dirty="0"/>
              <a:t>What is the substantive difference? </a:t>
            </a:r>
          </a:p>
          <a:p>
            <a:r>
              <a:rPr lang="en-US" sz="2400" dirty="0"/>
              <a:t>The New Testament we have is substantively the same as the original!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44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en-US" sz="4100" dirty="0"/>
              <a:t>A New Testament Primer: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72430"/>
            <a:ext cx="4233763" cy="4320445"/>
          </a:xfrm>
        </p:spPr>
        <p:txBody>
          <a:bodyPr>
            <a:normAutofit/>
          </a:bodyPr>
          <a:lstStyle/>
          <a:p>
            <a:r>
              <a:rPr lang="en-US" sz="2400" dirty="0"/>
              <a:t>The New Testament is composed of 27 documents.</a:t>
            </a:r>
          </a:p>
          <a:p>
            <a:pPr lvl="1"/>
            <a:r>
              <a:rPr lang="en-US" dirty="0"/>
              <a:t>4 Gospels</a:t>
            </a:r>
          </a:p>
          <a:p>
            <a:pPr lvl="1"/>
            <a:r>
              <a:rPr lang="en-US" dirty="0"/>
              <a:t>13 Epistles by Paul</a:t>
            </a:r>
          </a:p>
          <a:p>
            <a:pPr lvl="1"/>
            <a:r>
              <a:rPr lang="en-US" dirty="0"/>
              <a:t>3 Epistles by John</a:t>
            </a:r>
          </a:p>
          <a:p>
            <a:pPr lvl="1"/>
            <a:r>
              <a:rPr lang="en-US" dirty="0"/>
              <a:t>2 Epistles by Peter</a:t>
            </a:r>
          </a:p>
          <a:p>
            <a:pPr lvl="1"/>
            <a:r>
              <a:rPr lang="en-US" dirty="0"/>
              <a:t>1 Epistle by James</a:t>
            </a:r>
          </a:p>
          <a:p>
            <a:pPr lvl="1"/>
            <a:r>
              <a:rPr lang="en-US" dirty="0"/>
              <a:t>1 Epistle by Jude</a:t>
            </a:r>
          </a:p>
          <a:p>
            <a:pPr lvl="1"/>
            <a:r>
              <a:rPr lang="en-US" dirty="0"/>
              <a:t>1 Anonymous Epistle (Hebrews)</a:t>
            </a:r>
          </a:p>
          <a:p>
            <a:pPr lvl="1"/>
            <a:r>
              <a:rPr lang="en-US" dirty="0"/>
              <a:t>Revelation - Apocalyptic</a:t>
            </a:r>
            <a:endParaRPr lang="en-US" sz="1800" dirty="0"/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0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en-US" sz="4100" dirty="0"/>
              <a:t>A New Testament Primer: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72430"/>
            <a:ext cx="4338537" cy="4320445"/>
          </a:xfrm>
        </p:spPr>
        <p:txBody>
          <a:bodyPr>
            <a:normAutofit/>
          </a:bodyPr>
          <a:lstStyle/>
          <a:p>
            <a:r>
              <a:rPr lang="en-US" sz="2400" dirty="0"/>
              <a:t>The New Testament is composed of 27 documents.</a:t>
            </a:r>
          </a:p>
          <a:p>
            <a:r>
              <a:rPr lang="en-US" sz="2400" dirty="0"/>
              <a:t>These documents were written in Greek between 49 and about 95 AD.</a:t>
            </a:r>
          </a:p>
          <a:p>
            <a:r>
              <a:rPr lang="en-US" sz="2400" dirty="0"/>
              <a:t>None of the original documents are in existence (extant). </a:t>
            </a:r>
          </a:p>
          <a:p>
            <a:r>
              <a:rPr lang="en-US" sz="2400" dirty="0"/>
              <a:t>Our New Testament is based on copies of the originals (Manuscripts).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9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5"/>
            <a:ext cx="4472089" cy="1807305"/>
          </a:xfrm>
        </p:spPr>
        <p:txBody>
          <a:bodyPr>
            <a:normAutofit/>
          </a:bodyPr>
          <a:lstStyle/>
          <a:p>
            <a:r>
              <a:rPr lang="en-US" sz="4100" dirty="0"/>
              <a:t>Many claim the N. T.  has been corrupted.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72430"/>
            <a:ext cx="4338537" cy="4320445"/>
          </a:xfrm>
        </p:spPr>
        <p:txBody>
          <a:bodyPr>
            <a:normAutofit/>
          </a:bodyPr>
          <a:lstStyle/>
          <a:p>
            <a:r>
              <a:rPr lang="en-US" sz="2400" dirty="0"/>
              <a:t>“…there are more differences in our manuscripts than there are words in the New Testament.” (Bart </a:t>
            </a:r>
            <a:r>
              <a:rPr lang="en-US" sz="2400" dirty="0" err="1"/>
              <a:t>Ehrman</a:t>
            </a:r>
            <a:r>
              <a:rPr lang="en-US" sz="2400" dirty="0"/>
              <a:t>, </a:t>
            </a:r>
            <a:r>
              <a:rPr lang="en-US" sz="2400" i="1" dirty="0"/>
              <a:t>Misquoting Jesus</a:t>
            </a:r>
            <a:r>
              <a:rPr lang="en-US" sz="2400" dirty="0"/>
              <a:t>, p. 10)</a:t>
            </a:r>
          </a:p>
          <a:p>
            <a:r>
              <a:rPr lang="en-US" sz="2400" dirty="0"/>
              <a:t>This argument has been picked up by Muslims.</a:t>
            </a:r>
          </a:p>
          <a:p>
            <a:r>
              <a:rPr lang="en-US" sz="2400" dirty="0"/>
              <a:t>It has been picked up and exaggerated by Dan Brown.</a:t>
            </a:r>
          </a:p>
          <a:p>
            <a:r>
              <a:rPr lang="en-US" sz="2400" dirty="0"/>
              <a:t>It has been repeated in the mainstream media.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4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4100" dirty="0"/>
              <a:t>Defining the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021306"/>
            <a:ext cx="4243490" cy="4471570"/>
          </a:xfrm>
        </p:spPr>
        <p:txBody>
          <a:bodyPr>
            <a:normAutofit/>
          </a:bodyPr>
          <a:lstStyle/>
          <a:p>
            <a:r>
              <a:rPr lang="en-US" dirty="0"/>
              <a:t>We are not concerned with authorship.</a:t>
            </a:r>
          </a:p>
          <a:p>
            <a:r>
              <a:rPr lang="en-US" dirty="0"/>
              <a:t>We are not immediately concerned with the accuracy of content.</a:t>
            </a:r>
          </a:p>
          <a:p>
            <a:r>
              <a:rPr lang="en-US" dirty="0"/>
              <a:t>The question before us is: </a:t>
            </a:r>
            <a:r>
              <a:rPr lang="en-US" b="1" dirty="0"/>
              <a:t>“Has the New Testament come down to us in substantially the same form as the original?”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7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4100" dirty="0"/>
              <a:t>The Evidence: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576137"/>
            <a:ext cx="4596062" cy="4916739"/>
          </a:xfrm>
        </p:spPr>
        <p:txBody>
          <a:bodyPr>
            <a:normAutofit/>
          </a:bodyPr>
          <a:lstStyle/>
          <a:p>
            <a:r>
              <a:rPr lang="en-US" sz="2400" dirty="0"/>
              <a:t>Autographs – None in existence.</a:t>
            </a:r>
          </a:p>
          <a:p>
            <a:r>
              <a:rPr lang="en-US" sz="2400" dirty="0"/>
              <a:t>Manuscript Copies – Handwritten Greek copies. These number in the thousands.</a:t>
            </a:r>
          </a:p>
          <a:p>
            <a:r>
              <a:rPr lang="en-US" sz="2400" dirty="0"/>
              <a:t>Lectionaries – Portions of scripture arranged for public reading.</a:t>
            </a:r>
          </a:p>
          <a:p>
            <a:r>
              <a:rPr lang="en-US" sz="2400" dirty="0"/>
              <a:t>Ancient Versions – Translations into Latin, Coptic, Syriac, Armenian, Arabic, Hebrew etc.</a:t>
            </a:r>
          </a:p>
          <a:p>
            <a:r>
              <a:rPr lang="en-US" sz="2400" dirty="0"/>
              <a:t>Citations – Quotations of the N. T. in early church writings.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0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C7DDB-2451-AF33-1E33-7A0906AC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8" y="365126"/>
            <a:ext cx="4994310" cy="1442180"/>
          </a:xfrm>
        </p:spPr>
        <p:txBody>
          <a:bodyPr>
            <a:normAutofit/>
          </a:bodyPr>
          <a:lstStyle/>
          <a:p>
            <a:r>
              <a:rPr lang="en-US" sz="4100" dirty="0"/>
              <a:t>Manuscript Evidence: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73C1-7656-3FC6-6C7D-5D522B0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708484"/>
            <a:ext cx="4443310" cy="4784392"/>
          </a:xfrm>
        </p:spPr>
        <p:txBody>
          <a:bodyPr>
            <a:normAutofit/>
          </a:bodyPr>
          <a:lstStyle/>
          <a:p>
            <a:r>
              <a:rPr lang="en-US" sz="2400" dirty="0"/>
              <a:t>The official number is 5865. Daniel Wallace claims that the actual number is more like 5500.</a:t>
            </a:r>
          </a:p>
          <a:p>
            <a:r>
              <a:rPr lang="en-US" sz="2400" dirty="0"/>
              <a:t>This evidence is far better than any other ancient manuscript.</a:t>
            </a:r>
          </a:p>
          <a:p>
            <a:pPr lvl="1"/>
            <a:r>
              <a:rPr lang="en-US" sz="2000" dirty="0"/>
              <a:t>This is true because of the number of manuscripts.</a:t>
            </a:r>
          </a:p>
          <a:p>
            <a:pPr lvl="1"/>
            <a:r>
              <a:rPr lang="en-US" sz="2000" dirty="0"/>
              <a:t>This is true because of the close proximity of our manuscripts to the originals.</a:t>
            </a:r>
          </a:p>
        </p:txBody>
      </p:sp>
      <p:pic>
        <p:nvPicPr>
          <p:cNvPr id="2050" name="Picture 2" descr="Free photos of Bible">
            <a:extLst>
              <a:ext uri="{FF2B5EF4-FFF2-40B4-BE49-F238E27FC236}">
                <a16:creationId xmlns:a16="http://schemas.microsoft.com/office/drawing/2014/main" id="{8244E29E-E103-BE31-6386-BB4BDAAC0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r="3474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2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BA794E-7E42-BDF2-B71A-F80AE388608D}"/>
              </a:ext>
            </a:extLst>
          </p:cNvPr>
          <p:cNvSpPr/>
          <p:nvPr/>
        </p:nvSpPr>
        <p:spPr>
          <a:xfrm>
            <a:off x="0" y="541421"/>
            <a:ext cx="8515350" cy="9625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58713-8CD1-CEE7-547E-6C68C612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r>
              <a:rPr lang="en-US" dirty="0"/>
              <a:t>New Testament Manuscripts:</a:t>
            </a:r>
          </a:p>
        </p:txBody>
      </p:sp>
      <p:pic>
        <p:nvPicPr>
          <p:cNvPr id="4098" name="Picture 2" descr="Papyrus P52. The Oldest Gospel Manuscript? - YouTube">
            <a:extLst>
              <a:ext uri="{FF2B5EF4-FFF2-40B4-BE49-F238E27FC236}">
                <a16:creationId xmlns:a16="http://schemas.microsoft.com/office/drawing/2014/main" id="{AC8810BB-F914-F946-80BB-171AEEB1F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5998"/>
          <a:stretch/>
        </p:blipFill>
        <p:spPr bwMode="auto">
          <a:xfrm>
            <a:off x="0" y="1917449"/>
            <a:ext cx="4639225" cy="30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3F899-3E16-49EC-E5E3-279674B0EA0B}"/>
              </a:ext>
            </a:extLst>
          </p:cNvPr>
          <p:cNvSpPr txBox="1"/>
          <p:nvPr/>
        </p:nvSpPr>
        <p:spPr>
          <a:xfrm>
            <a:off x="204537" y="5077326"/>
            <a:ext cx="404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P52 – 125-150 AD (John 18:31-33, 37-38)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42C0C5E-37CC-8B7E-8868-E0C34756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41" y="1690689"/>
            <a:ext cx="3038509" cy="4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D66EA-EC91-21AD-2917-8E313DB3A861}"/>
              </a:ext>
            </a:extLst>
          </p:cNvPr>
          <p:cNvSpPr txBox="1"/>
          <p:nvPr/>
        </p:nvSpPr>
        <p:spPr>
          <a:xfrm>
            <a:off x="5104655" y="6123542"/>
            <a:ext cx="37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P46 – 175-225 Most of Paul’s Epistles</a:t>
            </a:r>
          </a:p>
        </p:txBody>
      </p:sp>
    </p:spTree>
    <p:extLst>
      <p:ext uri="{BB962C8B-B14F-4D97-AF65-F5344CB8AC3E}">
        <p14:creationId xmlns:p14="http://schemas.microsoft.com/office/powerpoint/2010/main" val="307185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dex Sinaiticus | 4th-century biblical manuscript | Britannica">
            <a:extLst>
              <a:ext uri="{FF2B5EF4-FFF2-40B4-BE49-F238E27FC236}">
                <a16:creationId xmlns:a16="http://schemas.microsoft.com/office/drawing/2014/main" id="{96261501-B9D3-0D51-5038-406795ECD9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328"/>
            <a:ext cx="9144000" cy="53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BA794E-7E42-BDF2-B71A-F80AE388608D}"/>
              </a:ext>
            </a:extLst>
          </p:cNvPr>
          <p:cNvSpPr/>
          <p:nvPr/>
        </p:nvSpPr>
        <p:spPr>
          <a:xfrm>
            <a:off x="0" y="541421"/>
            <a:ext cx="8515350" cy="9625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58713-8CD1-CEE7-547E-6C68C612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r>
              <a:rPr lang="en-US" dirty="0"/>
              <a:t>New Testament Manuscripts: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785C5-7F8D-9F79-5E8E-73A50C2A25AB}"/>
              </a:ext>
            </a:extLst>
          </p:cNvPr>
          <p:cNvSpPr txBox="1"/>
          <p:nvPr/>
        </p:nvSpPr>
        <p:spPr>
          <a:xfrm>
            <a:off x="505326" y="6148137"/>
            <a:ext cx="801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Codex Sinaiticus – All of the New Testament c. 325-360 AD</a:t>
            </a:r>
          </a:p>
        </p:txBody>
      </p:sp>
    </p:spTree>
    <p:extLst>
      <p:ext uri="{BB962C8B-B14F-4D97-AF65-F5344CB8AC3E}">
        <p14:creationId xmlns:p14="http://schemas.microsoft.com/office/powerpoint/2010/main" val="92450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938</Words>
  <Application>Microsoft Macintosh PowerPoint</Application>
  <PresentationFormat>On-screen Show (4:3)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Has The New Testament Been Corrupted?</vt:lpstr>
      <vt:lpstr>A New Testament Primer:</vt:lpstr>
      <vt:lpstr>A New Testament Primer:</vt:lpstr>
      <vt:lpstr>Many claim the N. T.  has been corrupted.</vt:lpstr>
      <vt:lpstr>Defining the Question:</vt:lpstr>
      <vt:lpstr>The Evidence:</vt:lpstr>
      <vt:lpstr>Manuscript Evidence:</vt:lpstr>
      <vt:lpstr>New Testament Manuscripts:</vt:lpstr>
      <vt:lpstr>New Testament Manuscripts:</vt:lpstr>
      <vt:lpstr>Manuscript Evidence:</vt:lpstr>
      <vt:lpstr>Other Ancient Documents:</vt:lpstr>
      <vt:lpstr>NT Manuscript Evidence:</vt:lpstr>
      <vt:lpstr>There is more!</vt:lpstr>
      <vt:lpstr>There is more!</vt:lpstr>
      <vt:lpstr>The Quality of the NT Manuscript Evidence:</vt:lpstr>
      <vt:lpstr>The Quality of the NT Manuscript Evidence:</vt:lpstr>
      <vt:lpstr>Some Examples of Substantive Variants:</vt:lpstr>
      <vt:lpstr>What Conclusion Should We Draw? </vt:lpstr>
      <vt:lpstr>A Thought Experiment: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 The New Testament Been Corrupted?</dc:title>
  <dc:creator>Sid Latham</dc:creator>
  <cp:lastModifiedBy>Sid Latham</cp:lastModifiedBy>
  <cp:revision>15</cp:revision>
  <dcterms:created xsi:type="dcterms:W3CDTF">2022-07-03T08:41:25Z</dcterms:created>
  <dcterms:modified xsi:type="dcterms:W3CDTF">2022-07-03T12:26:11Z</dcterms:modified>
</cp:coreProperties>
</file>