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2"/>
  </p:normalViewPr>
  <p:slideViewPr>
    <p:cSldViewPr snapToGrid="0" snapToObjects="1">
      <p:cViewPr varScale="1">
        <p:scale>
          <a:sx n="106" d="100"/>
          <a:sy n="106" d="100"/>
        </p:scale>
        <p:origin x="180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4FB684-2AAC-D049-AD04-A74C4F2BE5B3}"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217392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FB684-2AAC-D049-AD04-A74C4F2BE5B3}"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201759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FB684-2AAC-D049-AD04-A74C4F2BE5B3}"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145326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FB684-2AAC-D049-AD04-A74C4F2BE5B3}"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96691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FB684-2AAC-D049-AD04-A74C4F2BE5B3}" type="datetimeFigureOut">
              <a:rPr lang="en-US" smtClean="0"/>
              <a:t>5/15/22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125627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4FB684-2AAC-D049-AD04-A74C4F2BE5B3}"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398662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4FB684-2AAC-D049-AD04-A74C4F2BE5B3}" type="datetimeFigureOut">
              <a:rPr lang="en-US" smtClean="0"/>
              <a:t>5/15/22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425085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4FB684-2AAC-D049-AD04-A74C4F2BE5B3}" type="datetimeFigureOut">
              <a:rPr lang="en-US" smtClean="0"/>
              <a:t>5/15/22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87941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FB684-2AAC-D049-AD04-A74C4F2BE5B3}" type="datetimeFigureOut">
              <a:rPr lang="en-US" smtClean="0"/>
              <a:t>5/15/22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159074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FB684-2AAC-D049-AD04-A74C4F2BE5B3}"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3445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FB684-2AAC-D049-AD04-A74C4F2BE5B3}" type="datetimeFigureOut">
              <a:rPr lang="en-US" smtClean="0"/>
              <a:t>5/15/22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2D8BF-D7E4-244B-9B96-6D1442A16559}" type="slidenum">
              <a:rPr lang="en-US" smtClean="0"/>
              <a:t>‹#›</a:t>
            </a:fld>
            <a:endParaRPr lang="en-US"/>
          </a:p>
        </p:txBody>
      </p:sp>
    </p:spTree>
    <p:extLst>
      <p:ext uri="{BB962C8B-B14F-4D97-AF65-F5344CB8AC3E}">
        <p14:creationId xmlns:p14="http://schemas.microsoft.com/office/powerpoint/2010/main" val="400684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FB684-2AAC-D049-AD04-A74C4F2BE5B3}" type="datetimeFigureOut">
              <a:rPr lang="en-US" smtClean="0"/>
              <a:t>5/15/22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2D8BF-D7E4-244B-9B96-6D1442A16559}" type="slidenum">
              <a:rPr lang="en-US" smtClean="0"/>
              <a:t>‹#›</a:t>
            </a:fld>
            <a:endParaRPr lang="en-US"/>
          </a:p>
        </p:txBody>
      </p:sp>
    </p:spTree>
    <p:extLst>
      <p:ext uri="{BB962C8B-B14F-4D97-AF65-F5344CB8AC3E}">
        <p14:creationId xmlns:p14="http://schemas.microsoft.com/office/powerpoint/2010/main" val="185601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ree photos of Warrior">
            <a:extLst>
              <a:ext uri="{FF2B5EF4-FFF2-40B4-BE49-F238E27FC236}">
                <a16:creationId xmlns:a16="http://schemas.microsoft.com/office/drawing/2014/main" id="{006EFD2E-5E79-FD77-024F-5190ADF848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250" t="9091" r="39273"/>
          <a:stretch/>
        </p:blipFill>
        <p:spPr bwMode="auto">
          <a:xfrm>
            <a:off x="2642616" y="10"/>
            <a:ext cx="6501384"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5B9027C-7F41-69F4-4B9E-166C037AC546}"/>
              </a:ext>
            </a:extLst>
          </p:cNvPr>
          <p:cNvSpPr>
            <a:spLocks noGrp="1"/>
          </p:cNvSpPr>
          <p:nvPr>
            <p:ph type="ctrTitle"/>
          </p:nvPr>
        </p:nvSpPr>
        <p:spPr>
          <a:xfrm>
            <a:off x="358485" y="1122363"/>
            <a:ext cx="3017520" cy="3204134"/>
          </a:xfrm>
        </p:spPr>
        <p:txBody>
          <a:bodyPr anchor="b">
            <a:normAutofit/>
          </a:bodyPr>
          <a:lstStyle/>
          <a:p>
            <a:pPr algn="l"/>
            <a:r>
              <a:rPr lang="en-US" sz="4200" dirty="0">
                <a:latin typeface="+mn-lt"/>
              </a:rPr>
              <a:t>Courage</a:t>
            </a:r>
          </a:p>
        </p:txBody>
      </p:sp>
      <p:sp>
        <p:nvSpPr>
          <p:cNvPr id="3" name="Subtitle 2">
            <a:extLst>
              <a:ext uri="{FF2B5EF4-FFF2-40B4-BE49-F238E27FC236}">
                <a16:creationId xmlns:a16="http://schemas.microsoft.com/office/drawing/2014/main" id="{37CB7402-BE63-21C7-FF16-F913E9700720}"/>
              </a:ext>
            </a:extLst>
          </p:cNvPr>
          <p:cNvSpPr>
            <a:spLocks noGrp="1"/>
          </p:cNvSpPr>
          <p:nvPr>
            <p:ph type="subTitle" idx="1"/>
          </p:nvPr>
        </p:nvSpPr>
        <p:spPr>
          <a:xfrm>
            <a:off x="358485" y="4872922"/>
            <a:ext cx="3017519" cy="1208141"/>
          </a:xfrm>
        </p:spPr>
        <p:txBody>
          <a:bodyPr>
            <a:normAutofit/>
          </a:bodyPr>
          <a:lstStyle/>
          <a:p>
            <a:pPr algn="l"/>
            <a:r>
              <a:rPr lang="en-US" dirty="0"/>
              <a:t>Joshua 1:6-9</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56FFEF5-9B9C-8D7B-DD67-C6AF49E3A3CE}"/>
              </a:ext>
            </a:extLst>
          </p:cNvPr>
          <p:cNvSpPr/>
          <p:nvPr/>
        </p:nvSpPr>
        <p:spPr>
          <a:xfrm>
            <a:off x="358485" y="517358"/>
            <a:ext cx="628104" cy="372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627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56A7-7087-1CC1-5C3E-99AA292590AD}"/>
              </a:ext>
            </a:extLst>
          </p:cNvPr>
          <p:cNvSpPr>
            <a:spLocks noGrp="1"/>
          </p:cNvSpPr>
          <p:nvPr>
            <p:ph type="title"/>
          </p:nvPr>
        </p:nvSpPr>
        <p:spPr/>
        <p:txBody>
          <a:bodyPr/>
          <a:lstStyle/>
          <a:p>
            <a:r>
              <a:rPr lang="en-US" dirty="0"/>
              <a:t>Courage Defined</a:t>
            </a:r>
          </a:p>
        </p:txBody>
      </p:sp>
      <p:sp>
        <p:nvSpPr>
          <p:cNvPr id="3" name="Content Placeholder 2">
            <a:extLst>
              <a:ext uri="{FF2B5EF4-FFF2-40B4-BE49-F238E27FC236}">
                <a16:creationId xmlns:a16="http://schemas.microsoft.com/office/drawing/2014/main" id="{4FC7C034-3BBE-E4D0-A409-25DEB05DDF2F}"/>
              </a:ext>
            </a:extLst>
          </p:cNvPr>
          <p:cNvSpPr>
            <a:spLocks noGrp="1"/>
          </p:cNvSpPr>
          <p:nvPr>
            <p:ph idx="1"/>
          </p:nvPr>
        </p:nvSpPr>
        <p:spPr/>
        <p:txBody>
          <a:bodyPr/>
          <a:lstStyle/>
          <a:p>
            <a:r>
              <a:rPr lang="en-US" dirty="0"/>
              <a:t>The most frequent command… (Genesis 15:1; 26:24; 46:3)</a:t>
            </a:r>
          </a:p>
          <a:p>
            <a:r>
              <a:rPr lang="en-US" dirty="0"/>
              <a:t>Courage is the ability to control fear and to be willing to deal with something that is dangerous, difficult, or unpleasant.</a:t>
            </a:r>
          </a:p>
          <a:p>
            <a:r>
              <a:rPr lang="en-US" sz="2800" dirty="0"/>
              <a:t>“</a:t>
            </a:r>
            <a:r>
              <a:rPr lang="en-US" dirty="0"/>
              <a:t>Courage is not simply one of the virtues but the form of every virtue at the testing point...” - C. S. Lewis, </a:t>
            </a:r>
            <a:r>
              <a:rPr lang="en-US" i="1" dirty="0"/>
              <a:t>The Screwtape Letters</a:t>
            </a:r>
            <a:endParaRPr lang="en-US" sz="2800" dirty="0"/>
          </a:p>
          <a:p>
            <a:endParaRPr lang="en-US" dirty="0"/>
          </a:p>
        </p:txBody>
      </p:sp>
      <p:pic>
        <p:nvPicPr>
          <p:cNvPr id="2050" name="Picture 2" descr="Free photos of Warrior">
            <a:extLst>
              <a:ext uri="{FF2B5EF4-FFF2-40B4-BE49-F238E27FC236}">
                <a16:creationId xmlns:a16="http://schemas.microsoft.com/office/drawing/2014/main" id="{440D0980-3F3D-3CB4-BC23-1DE448678E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157" r="21042"/>
          <a:stretch/>
        </p:blipFill>
        <p:spPr bwMode="auto">
          <a:xfrm>
            <a:off x="7179844" y="5083593"/>
            <a:ext cx="2325103" cy="20182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89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56A7-7087-1CC1-5C3E-99AA292590AD}"/>
              </a:ext>
            </a:extLst>
          </p:cNvPr>
          <p:cNvSpPr>
            <a:spLocks noGrp="1"/>
          </p:cNvSpPr>
          <p:nvPr>
            <p:ph type="title"/>
          </p:nvPr>
        </p:nvSpPr>
        <p:spPr/>
        <p:txBody>
          <a:bodyPr/>
          <a:lstStyle/>
          <a:p>
            <a:r>
              <a:rPr lang="en-US" dirty="0"/>
              <a:t>Courage Demonstrated</a:t>
            </a:r>
          </a:p>
        </p:txBody>
      </p:sp>
      <p:sp>
        <p:nvSpPr>
          <p:cNvPr id="3" name="Content Placeholder 2">
            <a:extLst>
              <a:ext uri="{FF2B5EF4-FFF2-40B4-BE49-F238E27FC236}">
                <a16:creationId xmlns:a16="http://schemas.microsoft.com/office/drawing/2014/main" id="{4FC7C034-3BBE-E4D0-A409-25DEB05DDF2F}"/>
              </a:ext>
            </a:extLst>
          </p:cNvPr>
          <p:cNvSpPr>
            <a:spLocks noGrp="1"/>
          </p:cNvSpPr>
          <p:nvPr>
            <p:ph idx="1"/>
          </p:nvPr>
        </p:nvSpPr>
        <p:spPr/>
        <p:txBody>
          <a:bodyPr/>
          <a:lstStyle/>
          <a:p>
            <a:r>
              <a:rPr lang="en-US" dirty="0"/>
              <a:t>Peter: Acts 4:13, 19-20</a:t>
            </a:r>
          </a:p>
          <a:p>
            <a:r>
              <a:rPr lang="en-US" dirty="0"/>
              <a:t>Paul: Galatians 2:11-14</a:t>
            </a:r>
          </a:p>
          <a:p>
            <a:r>
              <a:rPr lang="en-US" dirty="0"/>
              <a:t>The Saints: Revelation 6:9; 12:11</a:t>
            </a:r>
          </a:p>
          <a:p>
            <a:r>
              <a:rPr lang="en-US" dirty="0"/>
              <a:t>“Therefore everyone who confesses Me before men, I will also confess him before My Father who is in heaven. But whoever denies Me before men, I will also deny him before My Father who is in heaven.” (Matthew 10:32-33)</a:t>
            </a:r>
          </a:p>
          <a:p>
            <a:endParaRPr lang="en-US" dirty="0"/>
          </a:p>
        </p:txBody>
      </p:sp>
      <p:pic>
        <p:nvPicPr>
          <p:cNvPr id="2050" name="Picture 2" descr="Free photos of Warrior">
            <a:extLst>
              <a:ext uri="{FF2B5EF4-FFF2-40B4-BE49-F238E27FC236}">
                <a16:creationId xmlns:a16="http://schemas.microsoft.com/office/drawing/2014/main" id="{440D0980-3F3D-3CB4-BC23-1DE448678E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157" r="21042"/>
          <a:stretch/>
        </p:blipFill>
        <p:spPr bwMode="auto">
          <a:xfrm>
            <a:off x="7179844" y="5083593"/>
            <a:ext cx="2325103" cy="20182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87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56A7-7087-1CC1-5C3E-99AA292590AD}"/>
              </a:ext>
            </a:extLst>
          </p:cNvPr>
          <p:cNvSpPr>
            <a:spLocks noGrp="1"/>
          </p:cNvSpPr>
          <p:nvPr>
            <p:ph type="title"/>
          </p:nvPr>
        </p:nvSpPr>
        <p:spPr/>
        <p:txBody>
          <a:bodyPr/>
          <a:lstStyle/>
          <a:p>
            <a:r>
              <a:rPr lang="en-US" dirty="0"/>
              <a:t>Courage Deployed</a:t>
            </a:r>
          </a:p>
        </p:txBody>
      </p:sp>
      <p:sp>
        <p:nvSpPr>
          <p:cNvPr id="3" name="Content Placeholder 2">
            <a:extLst>
              <a:ext uri="{FF2B5EF4-FFF2-40B4-BE49-F238E27FC236}">
                <a16:creationId xmlns:a16="http://schemas.microsoft.com/office/drawing/2014/main" id="{4FC7C034-3BBE-E4D0-A409-25DEB05DDF2F}"/>
              </a:ext>
            </a:extLst>
          </p:cNvPr>
          <p:cNvSpPr>
            <a:spLocks noGrp="1"/>
          </p:cNvSpPr>
          <p:nvPr>
            <p:ph idx="1"/>
          </p:nvPr>
        </p:nvSpPr>
        <p:spPr>
          <a:xfrm>
            <a:off x="628649" y="1690689"/>
            <a:ext cx="7745329" cy="4902616"/>
          </a:xfrm>
        </p:spPr>
        <p:txBody>
          <a:bodyPr>
            <a:normAutofit/>
          </a:bodyPr>
          <a:lstStyle/>
          <a:p>
            <a:r>
              <a:rPr lang="en-US" dirty="0"/>
              <a:t>In the face of contempt… (1Peter 4:4: Revelation 2:20, 24)</a:t>
            </a:r>
          </a:p>
          <a:p>
            <a:r>
              <a:rPr lang="en-US" dirty="0"/>
              <a:t>In the face of loss… (Revelation 13:16-17; Hebrews 10:32-34)</a:t>
            </a:r>
          </a:p>
          <a:p>
            <a:r>
              <a:rPr lang="en-US" dirty="0"/>
              <a:t>In the face of persecution… (Revelation 2:10)</a:t>
            </a:r>
          </a:p>
          <a:p>
            <a:r>
              <a:rPr lang="en-US" dirty="0"/>
              <a:t>“And they overcame him because of the blood of the Lamb and because of the word of their testimony, and they did not love their life even when faced with death.” (Revelation 12:11)</a:t>
            </a:r>
          </a:p>
          <a:p>
            <a:endParaRPr lang="en-US" dirty="0"/>
          </a:p>
          <a:p>
            <a:endParaRPr lang="en-US" dirty="0"/>
          </a:p>
        </p:txBody>
      </p:sp>
      <p:pic>
        <p:nvPicPr>
          <p:cNvPr id="2050" name="Picture 2" descr="Free photos of Warrior">
            <a:extLst>
              <a:ext uri="{FF2B5EF4-FFF2-40B4-BE49-F238E27FC236}">
                <a16:creationId xmlns:a16="http://schemas.microsoft.com/office/drawing/2014/main" id="{440D0980-3F3D-3CB4-BC23-1DE448678E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157" r="21042"/>
          <a:stretch/>
        </p:blipFill>
        <p:spPr bwMode="auto">
          <a:xfrm>
            <a:off x="7179844" y="5083593"/>
            <a:ext cx="2325103" cy="20182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57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215</Words>
  <Application>Microsoft Macintosh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Courage</vt:lpstr>
      <vt:lpstr>Courage Defined</vt:lpstr>
      <vt:lpstr>Courage Demonstrated</vt:lpstr>
      <vt:lpstr>Courage Deployed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Courage</dc:title>
  <dc:creator>Sid Latham</dc:creator>
  <cp:lastModifiedBy>Sid Latham</cp:lastModifiedBy>
  <cp:revision>1</cp:revision>
  <dcterms:created xsi:type="dcterms:W3CDTF">2022-05-15T10:25:54Z</dcterms:created>
  <dcterms:modified xsi:type="dcterms:W3CDTF">2022-05-15T11:01:52Z</dcterms:modified>
</cp:coreProperties>
</file>