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media/image6.png" ContentType="image/png"/>
  <Override PartName="/ppt/media/image5.png" ContentType="image/png"/>
  <Override PartName="/ppt/media/image4.png" ContentType="image/png"/>
  <Override PartName="/ppt/media/image3.png" ContentType="image/png"/>
  <Override PartName="/ppt/media/image1.png" ContentType="image/png"/>
  <Override PartName="/ppt/media/image2.png" ContentType="image/png"/>
  <Override PartName="/ppt/media/image7.png" ContentType="image/png"/>
  <Override PartName="/ppt/media/image8.png" ContentType="image/png"/>
  <Override PartName="/ppt/media/image9.png" ContentType="image/png"/>
  <Override PartName="/ppt/media/image19.png" ContentType="image/png"/>
  <Override PartName="/ppt/media/image18.png" ContentType="image/png"/>
  <Override PartName="/ppt/media/image17.png" ContentType="image/png"/>
  <Override PartName="/ppt/media/image15.png" ContentType="image/png"/>
  <Override PartName="/ppt/media/image16.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_rels/slide18.xml.rels" ContentType="application/vnd.openxmlformats-package.relationships+xml"/>
  <Override PartName="/ppt/slides/_rels/slide1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504000" y="4058640"/>
            <a:ext cx="4426920" cy="209088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515268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504000" y="1768680"/>
            <a:ext cx="2921040" cy="209088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571560" y="1768680"/>
            <a:ext cx="2921040" cy="209088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639120" y="1768680"/>
            <a:ext cx="2921040" cy="209088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504000" y="4058640"/>
            <a:ext cx="2921040" cy="209088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571560" y="4058640"/>
            <a:ext cx="2921040" cy="209088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639120" y="4058640"/>
            <a:ext cx="292104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41"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43" name="PlaceHolder 2"/>
          <p:cNvSpPr>
            <a:spLocks noGrp="1"/>
          </p:cNvSpPr>
          <p:nvPr>
            <p:ph type="body"/>
          </p:nvPr>
        </p:nvSpPr>
        <p:spPr>
          <a:xfrm>
            <a:off x="504000" y="1768680"/>
            <a:ext cx="9072000" cy="43840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45" name="PlaceHolder 2"/>
          <p:cNvSpPr>
            <a:spLocks noGrp="1"/>
          </p:cNvSpPr>
          <p:nvPr>
            <p:ph type="body"/>
          </p:nvPr>
        </p:nvSpPr>
        <p:spPr>
          <a:xfrm>
            <a:off x="504000" y="1768680"/>
            <a:ext cx="4426920" cy="438408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5152680" y="1768680"/>
            <a:ext cx="4426920" cy="43840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50"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5152680" y="1768680"/>
            <a:ext cx="4426920" cy="438408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50400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54" name="PlaceHolder 2"/>
          <p:cNvSpPr>
            <a:spLocks noGrp="1"/>
          </p:cNvSpPr>
          <p:nvPr>
            <p:ph type="body"/>
          </p:nvPr>
        </p:nvSpPr>
        <p:spPr>
          <a:xfrm>
            <a:off x="504000" y="1768680"/>
            <a:ext cx="4426920" cy="438408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515268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58"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504000" y="4058640"/>
            <a:ext cx="907200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62" name="PlaceHolder 2"/>
          <p:cNvSpPr>
            <a:spLocks noGrp="1"/>
          </p:cNvSpPr>
          <p:nvPr>
            <p:ph type="body"/>
          </p:nvPr>
        </p:nvSpPr>
        <p:spPr>
          <a:xfrm>
            <a:off x="504000" y="1768680"/>
            <a:ext cx="9072000" cy="209088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504000" y="4058640"/>
            <a:ext cx="907200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65"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504000" y="4058640"/>
            <a:ext cx="4426920" cy="209088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515268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70" name="PlaceHolder 2"/>
          <p:cNvSpPr>
            <a:spLocks noGrp="1"/>
          </p:cNvSpPr>
          <p:nvPr>
            <p:ph type="body"/>
          </p:nvPr>
        </p:nvSpPr>
        <p:spPr>
          <a:xfrm>
            <a:off x="504000" y="1768680"/>
            <a:ext cx="2921040" cy="20908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3571560" y="1768680"/>
            <a:ext cx="2921040" cy="209088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6639120" y="1768680"/>
            <a:ext cx="2921040" cy="209088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504000" y="4058640"/>
            <a:ext cx="2921040" cy="209088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3571560" y="4058640"/>
            <a:ext cx="2921040" cy="209088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6639120" y="4058640"/>
            <a:ext cx="292104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5152680" y="1768680"/>
            <a:ext cx="4426920" cy="43840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50400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0920" cy="1261440"/>
          </a:xfrm>
          <a:prstGeom prst="rect">
            <a:avLst/>
          </a:prstGeom>
        </p:spPr>
        <p:txBody>
          <a:bodyPr lIns="0" rIns="0" tIns="0" bIns="0" anchor="ctr"/>
          <a:p>
            <a:r>
              <a:rPr b="0" lang="en-US" sz="1800" spc="-1" strike="noStrike">
                <a:latin typeface="Arial"/>
              </a:rPr>
              <a:t>Click to edit the title text format</a:t>
            </a:r>
            <a:endParaRPr b="0" lang="en-US" sz="1800" spc="-1" strike="noStrike">
              <a:latin typeface="Arial"/>
            </a:endParaRPr>
          </a:p>
        </p:txBody>
      </p:sp>
      <p:sp>
        <p:nvSpPr>
          <p:cNvPr id="1" name="PlaceHolder 2"/>
          <p:cNvSpPr>
            <a:spLocks noGrp="1"/>
          </p:cNvSpPr>
          <p:nvPr>
            <p:ph type="body"/>
          </p:nvPr>
        </p:nvSpPr>
        <p:spPr>
          <a:xfrm>
            <a:off x="504000" y="1769040"/>
            <a:ext cx="9070920" cy="43837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39"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hyperlink" Target="http://www.historyworld.net/" TargetMode="External"/><Relationship Id="rId2" Type="http://schemas.openxmlformats.org/officeDocument/2006/relationships/image" Target="../media/image9.png"/><Relationship Id="rId3"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pic>
        <p:nvPicPr>
          <p:cNvPr id="76" name="" descr=""/>
          <p:cNvPicPr/>
          <p:nvPr/>
        </p:nvPicPr>
        <p:blipFill>
          <a:blip r:embed="rId1"/>
          <a:stretch/>
        </p:blipFill>
        <p:spPr>
          <a:xfrm>
            <a:off x="1841400" y="0"/>
            <a:ext cx="8237880" cy="7559280"/>
          </a:xfrm>
          <a:prstGeom prst="rect">
            <a:avLst/>
          </a:prstGeom>
          <a:ln>
            <a:noFill/>
          </a:ln>
        </p:spPr>
      </p:pic>
      <p:sp>
        <p:nvSpPr>
          <p:cNvPr id="77" name="Line 1"/>
          <p:cNvSpPr/>
          <p:nvPr/>
        </p:nvSpPr>
        <p:spPr>
          <a:xfrm>
            <a:off x="1737360" y="0"/>
            <a:ext cx="360" cy="7560000"/>
          </a:xfrm>
          <a:prstGeom prst="line">
            <a:avLst/>
          </a:prstGeom>
          <a:ln w="57240">
            <a:solidFill>
              <a:srgbClr val="ffcc99"/>
            </a:solidFill>
            <a:round/>
          </a:ln>
        </p:spPr>
        <p:style>
          <a:lnRef idx="0"/>
          <a:fillRef idx="0"/>
          <a:effectRef idx="0"/>
          <a:fontRef idx="minor"/>
        </p:style>
      </p:sp>
      <p:sp>
        <p:nvSpPr>
          <p:cNvPr id="78" name="CustomShape 2"/>
          <p:cNvSpPr/>
          <p:nvPr/>
        </p:nvSpPr>
        <p:spPr>
          <a:xfrm rot="16198800">
            <a:off x="-2744640" y="2985120"/>
            <a:ext cx="7497360" cy="1507320"/>
          </a:xfrm>
          <a:prstGeom prst="rect">
            <a:avLst/>
          </a:prstGeom>
          <a:noFill/>
          <a:ln>
            <a:noFill/>
          </a:ln>
        </p:spPr>
        <p:style>
          <a:lnRef idx="0"/>
          <a:fillRef idx="0"/>
          <a:effectRef idx="0"/>
          <a:fontRef idx="minor"/>
        </p:style>
        <p:txBody>
          <a:bodyPr lIns="90000" rIns="90000" tIns="45000" bIns="45000"/>
          <a:p>
            <a:pPr algn="ctr">
              <a:lnSpc>
                <a:spcPct val="100000"/>
              </a:lnSpc>
            </a:pPr>
            <a:r>
              <a:rPr b="0" lang="en-US" sz="4800" spc="-1" strike="noStrike">
                <a:solidFill>
                  <a:srgbClr val="ffcc99"/>
                </a:solidFill>
                <a:latin typeface="Arial"/>
                <a:ea typeface="DejaVu Sans"/>
              </a:rPr>
              <a:t>The New Testament Canon</a:t>
            </a:r>
            <a:endParaRPr b="0" lang="en-US" sz="4800" spc="-1" strike="noStrike">
              <a:latin typeface="Arial"/>
            </a:endParaRPr>
          </a:p>
        </p:txBody>
      </p:sp>
      <p:sp>
        <p:nvSpPr>
          <p:cNvPr id="79" name="Line 3"/>
          <p:cNvSpPr/>
          <p:nvPr/>
        </p:nvSpPr>
        <p:spPr>
          <a:xfrm>
            <a:off x="91440" y="0"/>
            <a:ext cx="360" cy="7560000"/>
          </a:xfrm>
          <a:prstGeom prst="line">
            <a:avLst/>
          </a:prstGeom>
          <a:ln w="57240">
            <a:solidFill>
              <a:srgbClr val="ffcc99"/>
            </a:solidFill>
            <a:round/>
          </a:ln>
        </p:spPr>
        <p:style>
          <a:lnRef idx="0"/>
          <a:fillRef idx="0"/>
          <a:effectRef idx="0"/>
          <a:fontRef idx="minor"/>
        </p:style>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104" name="CustomShape 1"/>
          <p:cNvSpPr/>
          <p:nvPr/>
        </p:nvSpPr>
        <p:spPr>
          <a:xfrm>
            <a:off x="504000" y="18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ffff99"/>
                </a:solidFill>
                <a:latin typeface="Arial"/>
                <a:ea typeface="DejaVu Sans"/>
              </a:rPr>
              <a:t>When Did the Canon Begin?</a:t>
            </a:r>
            <a:endParaRPr b="0" lang="en-US" sz="4400" spc="-1" strike="noStrike">
              <a:latin typeface="Arial"/>
            </a:endParaRPr>
          </a:p>
        </p:txBody>
      </p:sp>
      <p:sp>
        <p:nvSpPr>
          <p:cNvPr id="105" name="CustomShape 2"/>
          <p:cNvSpPr/>
          <p:nvPr/>
        </p:nvSpPr>
        <p:spPr>
          <a:xfrm>
            <a:off x="504000" y="2103120"/>
            <a:ext cx="9070920" cy="502848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984"/>
              </a:spcBef>
              <a:spcAft>
                <a:spcPts val="567"/>
              </a:spcAft>
              <a:buClr>
                <a:srgbClr val="ffffff"/>
              </a:buClr>
              <a:buSzPct val="45000"/>
              <a:buFont typeface="Wingdings" charset="2"/>
              <a:buChar char=""/>
            </a:pPr>
            <a:r>
              <a:rPr b="0" lang="en-US" sz="2600" spc="-1" strike="noStrike">
                <a:solidFill>
                  <a:srgbClr val="ffff99"/>
                </a:solidFill>
                <a:latin typeface="Arial"/>
                <a:ea typeface="Droid Sans Fallback"/>
              </a:rPr>
              <a:t>Evidence of early collection:</a:t>
            </a:r>
            <a:endParaRPr b="0" lang="en-US" sz="2600" spc="-1" strike="noStrike">
              <a:latin typeface="Arial"/>
            </a:endParaRPr>
          </a:p>
          <a:p>
            <a:pPr marL="432000" indent="-323280">
              <a:lnSpc>
                <a:spcPct val="100000"/>
              </a:lnSpc>
              <a:spcBef>
                <a:spcPts val="1984"/>
              </a:spcBef>
              <a:spcAft>
                <a:spcPts val="567"/>
              </a:spcAft>
              <a:buClr>
                <a:srgbClr val="ffffff"/>
              </a:buClr>
              <a:buSzPct val="45000"/>
              <a:buFont typeface="Wingdings" charset="2"/>
              <a:buChar char=""/>
            </a:pPr>
            <a:r>
              <a:rPr b="0" lang="en-US" sz="2600" spc="-1" strike="noStrike">
                <a:solidFill>
                  <a:srgbClr val="ffff99"/>
                </a:solidFill>
                <a:latin typeface="Arial"/>
                <a:ea typeface="Times New Roman"/>
              </a:rPr>
              <a:t>Therefore, beloved, since you look for these things, be diligent to be found by Him in peace, spotless and blameless, and regard the patience of our Lord </a:t>
            </a:r>
            <a:r>
              <a:rPr b="0" i="1" lang="en-US" sz="2600" spc="-1" strike="noStrike">
                <a:solidFill>
                  <a:srgbClr val="ffff99"/>
                </a:solidFill>
                <a:latin typeface="Arial"/>
                <a:ea typeface="Times New Roman"/>
              </a:rPr>
              <a:t>as</a:t>
            </a:r>
            <a:r>
              <a:rPr b="0" lang="en-US" sz="2600" spc="-1" strike="noStrike">
                <a:solidFill>
                  <a:srgbClr val="ffff99"/>
                </a:solidFill>
                <a:latin typeface="Arial"/>
                <a:ea typeface="Times New Roman"/>
              </a:rPr>
              <a:t> salvation; just as also our beloved brother Paul, according to the wisdom given him, wrote to you, as also </a:t>
            </a:r>
            <a:r>
              <a:rPr b="0" lang="en-US" sz="2600" spc="-1" strike="noStrike" u="sng">
                <a:solidFill>
                  <a:srgbClr val="ffff99"/>
                </a:solidFill>
                <a:uFillTx/>
                <a:latin typeface="Arial"/>
                <a:ea typeface="Times New Roman"/>
              </a:rPr>
              <a:t>in all </a:t>
            </a:r>
            <a:r>
              <a:rPr b="0" i="1" lang="en-US" sz="2600" spc="-1" strike="noStrike" u="sng">
                <a:solidFill>
                  <a:srgbClr val="ffff99"/>
                </a:solidFill>
                <a:uFillTx/>
                <a:latin typeface="Arial"/>
                <a:ea typeface="Times New Roman"/>
              </a:rPr>
              <a:t>his</a:t>
            </a:r>
            <a:r>
              <a:rPr b="0" lang="en-US" sz="2600" spc="-1" strike="noStrike" u="sng">
                <a:solidFill>
                  <a:srgbClr val="ffff99"/>
                </a:solidFill>
                <a:uFillTx/>
                <a:latin typeface="Arial"/>
                <a:ea typeface="Times New Roman"/>
              </a:rPr>
              <a:t> letters</a:t>
            </a:r>
            <a:r>
              <a:rPr b="0" lang="en-US" sz="2600" spc="-1" strike="noStrike">
                <a:solidFill>
                  <a:srgbClr val="ffff99"/>
                </a:solidFill>
                <a:latin typeface="Arial"/>
                <a:ea typeface="Times New Roman"/>
              </a:rPr>
              <a:t>, speaking in them of these things, in which are some things hard to understand, which the untaught and unstable distort, as </a:t>
            </a:r>
            <a:r>
              <a:rPr b="0" i="1" lang="en-US" sz="2600" spc="-1" strike="noStrike">
                <a:solidFill>
                  <a:srgbClr val="ffff99"/>
                </a:solidFill>
                <a:latin typeface="Arial"/>
                <a:ea typeface="Times New Roman"/>
              </a:rPr>
              <a:t>they do</a:t>
            </a:r>
            <a:r>
              <a:rPr b="0" lang="en-US" sz="2600" spc="-1" strike="noStrike">
                <a:solidFill>
                  <a:srgbClr val="ffff99"/>
                </a:solidFill>
                <a:latin typeface="Arial"/>
                <a:ea typeface="Times New Roman"/>
              </a:rPr>
              <a:t> also </a:t>
            </a:r>
            <a:r>
              <a:rPr b="0" lang="en-US" sz="2600" spc="-1" strike="noStrike" u="sng">
                <a:solidFill>
                  <a:srgbClr val="ffff99"/>
                </a:solidFill>
                <a:uFillTx/>
                <a:latin typeface="Arial"/>
                <a:ea typeface="Times New Roman"/>
              </a:rPr>
              <a:t>the rest of the Scriptures</a:t>
            </a:r>
            <a:r>
              <a:rPr b="0" lang="en-US" sz="2600" spc="-1" strike="noStrike">
                <a:solidFill>
                  <a:srgbClr val="ffff99"/>
                </a:solidFill>
                <a:latin typeface="Arial"/>
                <a:ea typeface="Times New Roman"/>
              </a:rPr>
              <a:t>, to their own destruction. </a:t>
            </a:r>
            <a:r>
              <a:rPr b="0" lang="en-US" sz="2600" spc="-1" strike="noStrike">
                <a:solidFill>
                  <a:srgbClr val="ffff99"/>
                </a:solidFill>
                <a:latin typeface="Arial"/>
                <a:ea typeface="Droid Sans Fallback"/>
              </a:rPr>
              <a:t>(2 Peter 3:14-16)</a:t>
            </a:r>
            <a:endParaRPr b="0" lang="en-US" sz="2600" spc="-1" strike="noStrike">
              <a:latin typeface="Arial"/>
            </a:endParaRPr>
          </a:p>
          <a:p>
            <a:pPr>
              <a:lnSpc>
                <a:spcPct val="100000"/>
              </a:lnSpc>
            </a:pPr>
            <a:endParaRPr b="0" lang="en-US" sz="2600" spc="-1" strike="noStrike">
              <a:latin typeface="Arial"/>
            </a:endParaRPr>
          </a:p>
        </p:txBody>
      </p:sp>
      <p:pic>
        <p:nvPicPr>
          <p:cNvPr id="106" name="" descr=""/>
          <p:cNvPicPr/>
          <p:nvPr/>
        </p:nvPicPr>
        <p:blipFill>
          <a:blip r:embed="rId1"/>
          <a:stretch/>
        </p:blipFill>
        <p:spPr>
          <a:xfrm>
            <a:off x="720" y="1188720"/>
            <a:ext cx="10078920" cy="628920"/>
          </a:xfrm>
          <a:prstGeom prst="rect">
            <a:avLst/>
          </a:prstGeom>
          <a:ln>
            <a:noFill/>
          </a:ln>
        </p:spPr>
      </p:pic>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107" name="CustomShape 1"/>
          <p:cNvSpPr/>
          <p:nvPr/>
        </p:nvSpPr>
        <p:spPr>
          <a:xfrm>
            <a:off x="504000" y="18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ffff99"/>
                </a:solidFill>
                <a:latin typeface="Arial"/>
                <a:ea typeface="DejaVu Sans"/>
              </a:rPr>
              <a:t>When Did the Canon Begin?</a:t>
            </a:r>
            <a:endParaRPr b="0" lang="en-US" sz="4400" spc="-1" strike="noStrike">
              <a:latin typeface="Arial"/>
            </a:endParaRPr>
          </a:p>
        </p:txBody>
      </p:sp>
      <p:sp>
        <p:nvSpPr>
          <p:cNvPr id="108" name="CustomShape 2"/>
          <p:cNvSpPr/>
          <p:nvPr/>
        </p:nvSpPr>
        <p:spPr>
          <a:xfrm>
            <a:off x="182880" y="2011680"/>
            <a:ext cx="9691920" cy="548568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850"/>
              </a:spcBef>
              <a:buClr>
                <a:srgbClr val="ffffff"/>
              </a:buClr>
              <a:buSzPct val="45000"/>
              <a:buFont typeface="Wingdings" charset="2"/>
              <a:buChar char=""/>
            </a:pPr>
            <a:r>
              <a:rPr b="0" lang="en-US" sz="3200" spc="-1" strike="noStrike">
                <a:solidFill>
                  <a:srgbClr val="ffff99"/>
                </a:solidFill>
                <a:latin typeface="Arial"/>
                <a:ea typeface="Droid Sans Fallback"/>
              </a:rPr>
              <a:t>The Early Christians:</a:t>
            </a:r>
            <a:endParaRPr b="0" lang="en-US" sz="3200" spc="-1" strike="noStrike">
              <a:latin typeface="Arial"/>
            </a:endParaRPr>
          </a:p>
          <a:p>
            <a:pPr lvl="1" marL="768240" indent="-219240">
              <a:lnSpc>
                <a:spcPct val="100000"/>
              </a:lnSpc>
              <a:spcBef>
                <a:spcPts val="850"/>
              </a:spcBef>
              <a:buClr>
                <a:srgbClr val="ffffff"/>
              </a:buClr>
              <a:buSzPct val="45000"/>
              <a:buFont typeface="Arial"/>
              <a:buChar char="─"/>
            </a:pPr>
            <a:r>
              <a:rPr b="0" lang="en-US" sz="3200" spc="-1" strike="noStrike">
                <a:solidFill>
                  <a:srgbClr val="ffff99"/>
                </a:solidFill>
                <a:latin typeface="Arial"/>
                <a:ea typeface="Droid Sans Fallback"/>
              </a:rPr>
              <a:t>Polycarp (150 AD)</a:t>
            </a:r>
            <a:endParaRPr b="0" lang="en-US" sz="3200" spc="-1" strike="noStrike">
              <a:latin typeface="Arial"/>
            </a:endParaRPr>
          </a:p>
          <a:p>
            <a:pPr lvl="1" marL="768240" indent="-219240">
              <a:lnSpc>
                <a:spcPct val="100000"/>
              </a:lnSpc>
              <a:spcBef>
                <a:spcPts val="850"/>
              </a:spcBef>
              <a:buClr>
                <a:srgbClr val="ffffff"/>
              </a:buClr>
              <a:buSzPct val="45000"/>
              <a:buFont typeface="Arial"/>
              <a:buChar char="─"/>
            </a:pPr>
            <a:r>
              <a:rPr b="0" lang="en-US" sz="3200" spc="-1" strike="noStrike">
                <a:solidFill>
                  <a:srgbClr val="ffff99"/>
                </a:solidFill>
                <a:latin typeface="Arial"/>
                <a:ea typeface="Droid Sans Fallback"/>
              </a:rPr>
              <a:t>Justin Martyr (140 AD) </a:t>
            </a:r>
            <a:endParaRPr b="0" lang="en-US" sz="3200" spc="-1" strike="noStrike">
              <a:latin typeface="Arial"/>
            </a:endParaRPr>
          </a:p>
          <a:p>
            <a:pPr lvl="1" marL="768240" indent="-219240">
              <a:lnSpc>
                <a:spcPct val="100000"/>
              </a:lnSpc>
              <a:spcBef>
                <a:spcPts val="850"/>
              </a:spcBef>
              <a:buClr>
                <a:srgbClr val="ffffff"/>
              </a:buClr>
              <a:buSzPct val="45000"/>
              <a:buFont typeface="Arial"/>
              <a:buChar char="─"/>
            </a:pPr>
            <a:r>
              <a:rPr b="0" lang="en-US" sz="3200" spc="-1" strike="noStrike">
                <a:solidFill>
                  <a:srgbClr val="ffff99"/>
                </a:solidFill>
                <a:latin typeface="Arial"/>
                <a:ea typeface="Droid Sans Fallback"/>
              </a:rPr>
              <a:t>Iraeneus (170 AD)</a:t>
            </a:r>
            <a:endParaRPr b="0" lang="en-US" sz="3200" spc="-1" strike="noStrike">
              <a:latin typeface="Arial"/>
            </a:endParaRPr>
          </a:p>
          <a:p>
            <a:pPr marL="432000" indent="-323280">
              <a:lnSpc>
                <a:spcPct val="100000"/>
              </a:lnSpc>
              <a:spcBef>
                <a:spcPts val="850"/>
              </a:spcBef>
              <a:buClr>
                <a:srgbClr val="ffffff"/>
              </a:buClr>
              <a:buSzPct val="45000"/>
              <a:buFont typeface="Wingdings" charset="2"/>
              <a:buChar char=""/>
            </a:pPr>
            <a:r>
              <a:rPr b="0" lang="en-US" sz="3200" spc="-1" strike="noStrike">
                <a:solidFill>
                  <a:srgbClr val="ffff99"/>
                </a:solidFill>
                <a:latin typeface="Arial"/>
                <a:ea typeface="Droid Sans Fallback"/>
              </a:rPr>
              <a:t>The Muratorian Canon (170 AD) includes, The four gospels, Paul’s 13 epistles, Jude, 1 John and 2 or 3 John and Revelation.</a:t>
            </a:r>
            <a:endParaRPr b="0" lang="en-US" sz="3200" spc="-1" strike="noStrike">
              <a:latin typeface="Arial"/>
            </a:endParaRPr>
          </a:p>
          <a:p>
            <a:pPr marL="432000" indent="-323280">
              <a:lnSpc>
                <a:spcPct val="100000"/>
              </a:lnSpc>
              <a:spcBef>
                <a:spcPts val="850"/>
              </a:spcBef>
              <a:buClr>
                <a:srgbClr val="ffffff"/>
              </a:buClr>
              <a:buSzPct val="45000"/>
              <a:buFont typeface="Wingdings" charset="2"/>
              <a:buChar char=""/>
            </a:pPr>
            <a:r>
              <a:rPr b="0" lang="en-US" sz="3200" spc="-1" strike="noStrike">
                <a:solidFill>
                  <a:srgbClr val="ffff99"/>
                </a:solidFill>
                <a:latin typeface="Arial"/>
                <a:ea typeface="Droid Sans Fallback"/>
              </a:rPr>
              <a:t>Obviously, Christians have always been concerned with which books are authoritative.</a:t>
            </a:r>
            <a:endParaRPr b="0" lang="en-US" sz="3200" spc="-1" strike="noStrike">
              <a:latin typeface="Arial"/>
            </a:endParaRPr>
          </a:p>
          <a:p>
            <a:pPr>
              <a:lnSpc>
                <a:spcPct val="100000"/>
              </a:lnSpc>
            </a:pPr>
            <a:endParaRPr b="0" lang="en-US" sz="3200" spc="-1" strike="noStrike">
              <a:latin typeface="Arial"/>
            </a:endParaRPr>
          </a:p>
        </p:txBody>
      </p:sp>
      <p:pic>
        <p:nvPicPr>
          <p:cNvPr id="109" name="" descr=""/>
          <p:cNvPicPr/>
          <p:nvPr/>
        </p:nvPicPr>
        <p:blipFill>
          <a:blip r:embed="rId1"/>
          <a:stretch/>
        </p:blipFill>
        <p:spPr>
          <a:xfrm>
            <a:off x="1080" y="1189080"/>
            <a:ext cx="10078920" cy="628920"/>
          </a:xfrm>
          <a:prstGeom prst="rect">
            <a:avLst/>
          </a:prstGeom>
          <a:ln>
            <a:noFill/>
          </a:ln>
        </p:spPr>
      </p:pic>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110" name="CustomShape 1"/>
          <p:cNvSpPr/>
          <p:nvPr/>
        </p:nvSpPr>
        <p:spPr>
          <a:xfrm>
            <a:off x="504000" y="18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ffff99"/>
                </a:solidFill>
                <a:latin typeface="Arial"/>
                <a:ea typeface="DejaVu Sans"/>
              </a:rPr>
              <a:t>The Recognition of the Gospels</a:t>
            </a:r>
            <a:endParaRPr b="0" lang="en-US" sz="4400" spc="-1" strike="noStrike">
              <a:latin typeface="Arial"/>
            </a:endParaRPr>
          </a:p>
        </p:txBody>
      </p:sp>
      <p:sp>
        <p:nvSpPr>
          <p:cNvPr id="111" name="CustomShape 2"/>
          <p:cNvSpPr/>
          <p:nvPr/>
        </p:nvSpPr>
        <p:spPr>
          <a:xfrm>
            <a:off x="504000" y="2103120"/>
            <a:ext cx="9070920" cy="502848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ffffff"/>
              </a:buClr>
              <a:buSzPct val="45000"/>
              <a:buFont typeface="Wingdings" charset="2"/>
              <a:buChar char=""/>
            </a:pPr>
            <a:r>
              <a:rPr b="0" lang="en-US" sz="3200" spc="-1" strike="noStrike">
                <a:solidFill>
                  <a:srgbClr val="ffff99"/>
                </a:solidFill>
                <a:latin typeface="Arial"/>
                <a:ea typeface="Times New Roman"/>
              </a:rPr>
              <a:t>Papias (c. AD 60-130) writes, “</a:t>
            </a:r>
            <a:r>
              <a:rPr b="1" lang="en-US" sz="3200" spc="-1" strike="noStrike">
                <a:solidFill>
                  <a:srgbClr val="ffff99"/>
                </a:solidFill>
                <a:latin typeface="Arial"/>
                <a:ea typeface="Times New Roman"/>
              </a:rPr>
              <a:t>Matthew</a:t>
            </a:r>
            <a:r>
              <a:rPr b="0" lang="en-US" sz="3200" spc="-1" strike="noStrike">
                <a:solidFill>
                  <a:srgbClr val="ffff99"/>
                </a:solidFill>
                <a:latin typeface="Arial"/>
                <a:ea typeface="Times New Roman"/>
              </a:rPr>
              <a:t> put together the oracles [of the Lord] in the Hebrew language, and each one interpreted them as best he could.”</a:t>
            </a:r>
            <a:endParaRPr b="0" lang="en-US" sz="3200" spc="-1" strike="noStrike">
              <a:latin typeface="Arial"/>
            </a:endParaRPr>
          </a:p>
          <a:p>
            <a:pPr marL="432000" indent="-323280">
              <a:lnSpc>
                <a:spcPct val="100000"/>
              </a:lnSpc>
              <a:spcBef>
                <a:spcPts val="1417"/>
              </a:spcBef>
              <a:buClr>
                <a:srgbClr val="ffffff"/>
              </a:buClr>
              <a:buSzPct val="45000"/>
              <a:buFont typeface="Wingdings" charset="2"/>
              <a:buChar char=""/>
            </a:pPr>
            <a:r>
              <a:rPr b="0" lang="en-US" sz="3200" spc="-1" strike="noStrike">
                <a:solidFill>
                  <a:srgbClr val="ffff99"/>
                </a:solidFill>
                <a:latin typeface="Arial"/>
                <a:ea typeface="Times New Roman"/>
              </a:rPr>
              <a:t>Irenaeus (c. 120-200) “Now the Gospels, in which Christ is enthroned, are like these. ..... </a:t>
            </a:r>
            <a:r>
              <a:rPr b="1" lang="en-US" sz="3200" spc="-1" strike="noStrike">
                <a:solidFill>
                  <a:srgbClr val="ffff99"/>
                </a:solidFill>
                <a:latin typeface="Arial"/>
                <a:ea typeface="Times New Roman"/>
              </a:rPr>
              <a:t>Matthew</a:t>
            </a:r>
            <a:r>
              <a:rPr b="0" lang="en-US" sz="3200" spc="-1" strike="noStrike">
                <a:solidFill>
                  <a:srgbClr val="ffff99"/>
                </a:solidFill>
                <a:latin typeface="Arial"/>
                <a:ea typeface="Times New Roman"/>
              </a:rPr>
              <a:t> proclaims his human birth, saying, 'The book of the generation of Jesus Christ, son of David, son of Abraham...”</a:t>
            </a:r>
            <a:endParaRPr b="0" lang="en-US" sz="3200" spc="-1" strike="noStrike">
              <a:latin typeface="Arial"/>
            </a:endParaRPr>
          </a:p>
          <a:p>
            <a:pPr>
              <a:lnSpc>
                <a:spcPct val="100000"/>
              </a:lnSpc>
            </a:pPr>
            <a:endParaRPr b="0" lang="en-US" sz="3200" spc="-1" strike="noStrike">
              <a:latin typeface="Arial"/>
            </a:endParaRPr>
          </a:p>
        </p:txBody>
      </p:sp>
      <p:pic>
        <p:nvPicPr>
          <p:cNvPr id="112" name="" descr=""/>
          <p:cNvPicPr/>
          <p:nvPr/>
        </p:nvPicPr>
        <p:blipFill>
          <a:blip r:embed="rId1"/>
          <a:stretch/>
        </p:blipFill>
        <p:spPr>
          <a:xfrm>
            <a:off x="1080" y="1189080"/>
            <a:ext cx="10078920" cy="628920"/>
          </a:xfrm>
          <a:prstGeom prst="rect">
            <a:avLst/>
          </a:prstGeom>
          <a:ln>
            <a:noFill/>
          </a:ln>
        </p:spPr>
      </p:pic>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113" name="CustomShape 1"/>
          <p:cNvSpPr/>
          <p:nvPr/>
        </p:nvSpPr>
        <p:spPr>
          <a:xfrm>
            <a:off x="504000" y="18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ffff99"/>
                </a:solidFill>
                <a:latin typeface="Arial"/>
                <a:ea typeface="DejaVu Sans"/>
              </a:rPr>
              <a:t>The Recognition of the Gospels</a:t>
            </a:r>
            <a:endParaRPr b="0" lang="en-US" sz="4400" spc="-1" strike="noStrike">
              <a:latin typeface="Arial"/>
            </a:endParaRPr>
          </a:p>
        </p:txBody>
      </p:sp>
      <p:sp>
        <p:nvSpPr>
          <p:cNvPr id="114" name="CustomShape 2"/>
          <p:cNvSpPr/>
          <p:nvPr/>
        </p:nvSpPr>
        <p:spPr>
          <a:xfrm>
            <a:off x="504000" y="2103120"/>
            <a:ext cx="9070920" cy="502848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ffffff"/>
              </a:buClr>
              <a:buSzPct val="45000"/>
              <a:buFont typeface="Wingdings" charset="2"/>
              <a:buChar char=""/>
            </a:pPr>
            <a:r>
              <a:rPr b="0" lang="en-US" sz="2600" spc="-1" strike="noStrike">
                <a:solidFill>
                  <a:srgbClr val="ffff99"/>
                </a:solidFill>
                <a:latin typeface="Arial"/>
                <a:ea typeface="Times New Roman"/>
              </a:rPr>
              <a:t>Polycarp (c. 70-155) quotes </a:t>
            </a:r>
            <a:r>
              <a:rPr b="1" lang="en-US" sz="2600" spc="-1" strike="noStrike">
                <a:solidFill>
                  <a:srgbClr val="ffff99"/>
                </a:solidFill>
                <a:latin typeface="Arial"/>
                <a:ea typeface="Times New Roman"/>
              </a:rPr>
              <a:t>Mark</a:t>
            </a:r>
            <a:r>
              <a:rPr b="0" lang="en-US" sz="2600" spc="-1" strike="noStrike">
                <a:solidFill>
                  <a:srgbClr val="ffff99"/>
                </a:solidFill>
                <a:latin typeface="Arial"/>
                <a:ea typeface="Times New Roman"/>
              </a:rPr>
              <a:t> 9:35 in his Letter to the Philippians (5:2)</a:t>
            </a:r>
            <a:endParaRPr b="0" lang="en-US" sz="2600" spc="-1" strike="noStrike">
              <a:latin typeface="Arial"/>
            </a:endParaRPr>
          </a:p>
          <a:p>
            <a:pPr marL="432000" indent="-323280">
              <a:lnSpc>
                <a:spcPct val="100000"/>
              </a:lnSpc>
              <a:spcBef>
                <a:spcPts val="1417"/>
              </a:spcBef>
              <a:buClr>
                <a:srgbClr val="ffffff"/>
              </a:buClr>
              <a:buSzPct val="45000"/>
              <a:buFont typeface="Wingdings" charset="2"/>
              <a:buChar char=""/>
            </a:pPr>
            <a:r>
              <a:rPr b="0" lang="en-US" sz="2600" spc="-1" strike="noStrike">
                <a:solidFill>
                  <a:srgbClr val="ffff99"/>
                </a:solidFill>
                <a:latin typeface="Arial"/>
                <a:ea typeface="Times New Roman"/>
              </a:rPr>
              <a:t>Irenaeus (c. 120-200) Now the Gospels, in which Christ is enthroned, are like these. ..... But </a:t>
            </a:r>
            <a:r>
              <a:rPr b="1" lang="en-US" sz="2600" spc="-1" strike="noStrike">
                <a:solidFill>
                  <a:srgbClr val="ffff99"/>
                </a:solidFill>
                <a:latin typeface="Arial"/>
                <a:ea typeface="Times New Roman"/>
              </a:rPr>
              <a:t>Mark</a:t>
            </a:r>
            <a:r>
              <a:rPr b="0" lang="en-US" sz="2600" spc="-1" strike="noStrike">
                <a:solidFill>
                  <a:srgbClr val="ffff99"/>
                </a:solidFill>
                <a:latin typeface="Arial"/>
                <a:ea typeface="Times New Roman"/>
              </a:rPr>
              <a:t> takes his beginning from the prophetic Spirit who comes on men from on high saying, 'The beginning of the gospel of Jesus Christ, as it is written in Isaiah the prophet,' showing a winged image of the gospel. Therefore he made his message compendious and summary, for such is the prophetic character. (3.11.8)”</a:t>
            </a:r>
            <a:endParaRPr b="0" lang="en-US" sz="2600" spc="-1" strike="noStrike">
              <a:latin typeface="Arial"/>
            </a:endParaRPr>
          </a:p>
        </p:txBody>
      </p:sp>
      <p:pic>
        <p:nvPicPr>
          <p:cNvPr id="115" name="" descr=""/>
          <p:cNvPicPr/>
          <p:nvPr/>
        </p:nvPicPr>
        <p:blipFill>
          <a:blip r:embed="rId1"/>
          <a:stretch/>
        </p:blipFill>
        <p:spPr>
          <a:xfrm>
            <a:off x="1080" y="1189080"/>
            <a:ext cx="10078920" cy="628920"/>
          </a:xfrm>
          <a:prstGeom prst="rect">
            <a:avLst/>
          </a:prstGeom>
          <a:ln>
            <a:noFill/>
          </a:ln>
        </p:spPr>
      </p:pic>
    </p:spTree>
  </p:cSld>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116" name="CustomShape 1"/>
          <p:cNvSpPr/>
          <p:nvPr/>
        </p:nvSpPr>
        <p:spPr>
          <a:xfrm>
            <a:off x="504000" y="18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ffff99"/>
                </a:solidFill>
                <a:latin typeface="Arial"/>
                <a:ea typeface="DejaVu Sans"/>
              </a:rPr>
              <a:t>The Recognition of the Gospels</a:t>
            </a:r>
            <a:endParaRPr b="0" lang="en-US" sz="4400" spc="-1" strike="noStrike">
              <a:latin typeface="Arial"/>
            </a:endParaRPr>
          </a:p>
        </p:txBody>
      </p:sp>
      <p:sp>
        <p:nvSpPr>
          <p:cNvPr id="117" name="CustomShape 2"/>
          <p:cNvSpPr/>
          <p:nvPr/>
        </p:nvSpPr>
        <p:spPr>
          <a:xfrm>
            <a:off x="504000" y="2011680"/>
            <a:ext cx="9070920" cy="511992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ffffff"/>
              </a:buClr>
              <a:buSzPct val="45000"/>
              <a:buFont typeface="Wingdings" charset="2"/>
              <a:buChar char=""/>
            </a:pPr>
            <a:r>
              <a:rPr b="0" lang="en-US" sz="2600" spc="-1" strike="noStrike">
                <a:solidFill>
                  <a:srgbClr val="ffff99"/>
                </a:solidFill>
                <a:latin typeface="Arial"/>
                <a:ea typeface="Times New Roman"/>
              </a:rPr>
              <a:t>Justin Martyr (100-165) “...in the Memoirs [Gospels] which, as I have said, were drawn up by the apostles and their followers, [it is recorded] that sweat fell like drops of blood while he [Jesus] was praying, and saying, 'If it be possible, let this cup pass'.” (cf. Luke 22:41-45)</a:t>
            </a:r>
            <a:endParaRPr b="0" lang="en-US" sz="2600" spc="-1" strike="noStrike">
              <a:latin typeface="Arial"/>
            </a:endParaRPr>
          </a:p>
          <a:p>
            <a:pPr marL="432000" indent="-323280">
              <a:lnSpc>
                <a:spcPct val="100000"/>
              </a:lnSpc>
              <a:spcBef>
                <a:spcPts val="1417"/>
              </a:spcBef>
              <a:buClr>
                <a:srgbClr val="ffffff"/>
              </a:buClr>
              <a:buSzPct val="45000"/>
              <a:buFont typeface="Wingdings" charset="2"/>
              <a:buChar char=""/>
            </a:pPr>
            <a:r>
              <a:rPr b="0" lang="en-US" sz="2600" spc="-1" strike="noStrike">
                <a:solidFill>
                  <a:srgbClr val="ffff99"/>
                </a:solidFill>
                <a:latin typeface="Arial"/>
                <a:ea typeface="Times New Roman"/>
              </a:rPr>
              <a:t>Irenaeus (c. 120-200) “Now the Gospels, in which Christ is enthroned, are like these. ..... That according to </a:t>
            </a:r>
            <a:r>
              <a:rPr b="1" lang="en-US" sz="2600" spc="-1" strike="noStrike">
                <a:solidFill>
                  <a:srgbClr val="ffff99"/>
                </a:solidFill>
                <a:latin typeface="Arial"/>
                <a:ea typeface="Times New Roman"/>
              </a:rPr>
              <a:t>Luke</a:t>
            </a:r>
            <a:r>
              <a:rPr b="0" lang="en-US" sz="2600" spc="-1" strike="noStrike">
                <a:solidFill>
                  <a:srgbClr val="ffff99"/>
                </a:solidFill>
                <a:latin typeface="Arial"/>
                <a:ea typeface="Times New Roman"/>
              </a:rPr>
              <a:t>, as having a priestly character, began with the priest Zacharias offering incense to God. For the fatted calf was already being prepared which was to be sacrificed for the finding of the younger son.” (3.11.8) [c.f. Luke 1:8-10]</a:t>
            </a:r>
            <a:endParaRPr b="0" lang="en-US" sz="2600" spc="-1" strike="noStrike">
              <a:latin typeface="Arial"/>
            </a:endParaRPr>
          </a:p>
          <a:p>
            <a:pPr>
              <a:lnSpc>
                <a:spcPct val="100000"/>
              </a:lnSpc>
            </a:pPr>
            <a:endParaRPr b="0" lang="en-US" sz="2600" spc="-1" strike="noStrike">
              <a:latin typeface="Arial"/>
            </a:endParaRPr>
          </a:p>
        </p:txBody>
      </p:sp>
      <p:pic>
        <p:nvPicPr>
          <p:cNvPr id="118" name="" descr=""/>
          <p:cNvPicPr/>
          <p:nvPr/>
        </p:nvPicPr>
        <p:blipFill>
          <a:blip r:embed="rId1"/>
          <a:stretch/>
        </p:blipFill>
        <p:spPr>
          <a:xfrm>
            <a:off x="1080" y="1189080"/>
            <a:ext cx="10078920" cy="628920"/>
          </a:xfrm>
          <a:prstGeom prst="rect">
            <a:avLst/>
          </a:prstGeom>
          <a:ln>
            <a:noFill/>
          </a:ln>
        </p:spPr>
      </p:pic>
    </p:spTree>
  </p:cSld>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119" name="CustomShape 1"/>
          <p:cNvSpPr/>
          <p:nvPr/>
        </p:nvSpPr>
        <p:spPr>
          <a:xfrm>
            <a:off x="504000" y="18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ffff99"/>
                </a:solidFill>
                <a:latin typeface="Arial"/>
                <a:ea typeface="DejaVu Sans"/>
              </a:rPr>
              <a:t>The Recognition of the Gospels</a:t>
            </a:r>
            <a:endParaRPr b="0" lang="en-US" sz="4400" spc="-1" strike="noStrike">
              <a:latin typeface="Arial"/>
            </a:endParaRPr>
          </a:p>
        </p:txBody>
      </p:sp>
      <p:sp>
        <p:nvSpPr>
          <p:cNvPr id="120" name="CustomShape 2"/>
          <p:cNvSpPr/>
          <p:nvPr/>
        </p:nvSpPr>
        <p:spPr>
          <a:xfrm>
            <a:off x="504000" y="2103120"/>
            <a:ext cx="9070920" cy="512028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ffffff"/>
              </a:buClr>
              <a:buSzPct val="45000"/>
              <a:buFont typeface="Wingdings" charset="2"/>
              <a:buChar char=""/>
            </a:pPr>
            <a:r>
              <a:rPr b="0" lang="en-US" sz="2600" spc="-1" strike="noStrike">
                <a:solidFill>
                  <a:srgbClr val="ffff99"/>
                </a:solidFill>
                <a:latin typeface="Arial"/>
                <a:ea typeface="Times New Roman"/>
              </a:rPr>
              <a:t>Irenaeus (c. 120-200) ”Now the Gospels, in which Christ is enthroned, are like these. For that according to John expounds his princely and mighty and glorious birth from the Father, saying, 'In the beginning was the Word, and the Word was with God, and the Word was God,' and, 'All things were made by him, and without him nothing was nothing made' . Therefore this Gospel is deserving of all confidence, for such indeed is his person.” (3.11.8)</a:t>
            </a:r>
            <a:endParaRPr b="0" lang="en-US" sz="2600" spc="-1" strike="noStrike">
              <a:latin typeface="Arial"/>
            </a:endParaRPr>
          </a:p>
          <a:p>
            <a:pPr marL="432000" indent="-323280">
              <a:lnSpc>
                <a:spcPct val="100000"/>
              </a:lnSpc>
              <a:spcBef>
                <a:spcPts val="1417"/>
              </a:spcBef>
              <a:buClr>
                <a:srgbClr val="ffffff"/>
              </a:buClr>
              <a:buSzPct val="45000"/>
              <a:buFont typeface="Wingdings" charset="2"/>
              <a:buChar char=""/>
            </a:pPr>
            <a:r>
              <a:rPr b="0" lang="en-US" sz="2600" spc="-1" strike="noStrike">
                <a:solidFill>
                  <a:srgbClr val="ffff99"/>
                </a:solidFill>
                <a:latin typeface="Arial"/>
                <a:ea typeface="Times New Roman"/>
              </a:rPr>
              <a:t>Justin Martyr (100-165) Christ also said 'Unless you are born again you will not enter into the kingdom of heaven'.(3:3)</a:t>
            </a:r>
            <a:endParaRPr b="0" lang="en-US" sz="2600" spc="-1" strike="noStrike">
              <a:latin typeface="Arial"/>
            </a:endParaRPr>
          </a:p>
          <a:p>
            <a:pPr>
              <a:lnSpc>
                <a:spcPct val="100000"/>
              </a:lnSpc>
            </a:pPr>
            <a:endParaRPr b="0" lang="en-US" sz="2600" spc="-1" strike="noStrike">
              <a:latin typeface="Arial"/>
            </a:endParaRPr>
          </a:p>
        </p:txBody>
      </p:sp>
      <p:pic>
        <p:nvPicPr>
          <p:cNvPr id="121" name="" descr=""/>
          <p:cNvPicPr/>
          <p:nvPr/>
        </p:nvPicPr>
        <p:blipFill>
          <a:blip r:embed="rId1"/>
          <a:stretch/>
        </p:blipFill>
        <p:spPr>
          <a:xfrm>
            <a:off x="1080" y="1189080"/>
            <a:ext cx="10078920" cy="628920"/>
          </a:xfrm>
          <a:prstGeom prst="rect">
            <a:avLst/>
          </a:prstGeom>
          <a:ln>
            <a:noFill/>
          </a:ln>
        </p:spPr>
      </p:pic>
    </p:spTree>
  </p:cSld>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122" name="CustomShape 1"/>
          <p:cNvSpPr/>
          <p:nvPr/>
        </p:nvSpPr>
        <p:spPr>
          <a:xfrm>
            <a:off x="504000" y="18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ffff99"/>
                </a:solidFill>
                <a:latin typeface="Arial"/>
                <a:ea typeface="DejaVu Sans"/>
              </a:rPr>
              <a:t>The Acceptance of the Gospels</a:t>
            </a:r>
            <a:endParaRPr b="0" lang="en-US" sz="4400" spc="-1" strike="noStrike">
              <a:latin typeface="Arial"/>
            </a:endParaRPr>
          </a:p>
        </p:txBody>
      </p:sp>
      <p:sp>
        <p:nvSpPr>
          <p:cNvPr id="123" name="CustomShape 2"/>
          <p:cNvSpPr/>
          <p:nvPr/>
        </p:nvSpPr>
        <p:spPr>
          <a:xfrm>
            <a:off x="504000" y="2103120"/>
            <a:ext cx="9070920" cy="502848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701"/>
              </a:spcBef>
              <a:spcAft>
                <a:spcPts val="283"/>
              </a:spcAft>
              <a:buClr>
                <a:srgbClr val="ffffff"/>
              </a:buClr>
              <a:buSzPct val="45000"/>
              <a:buFont typeface="Wingdings" charset="2"/>
              <a:buChar char=""/>
            </a:pPr>
            <a:r>
              <a:rPr b="0" lang="en-US" sz="2800" spc="-1" strike="noStrike">
                <a:solidFill>
                  <a:srgbClr val="ffff99"/>
                </a:solidFill>
                <a:latin typeface="Arial"/>
                <a:ea typeface="Times New Roman"/>
              </a:rPr>
              <a:t>The following authorities accepted all four gospels:</a:t>
            </a:r>
            <a:endParaRPr b="0" lang="en-US" sz="2800" spc="-1" strike="noStrike">
              <a:latin typeface="Arial"/>
            </a:endParaRPr>
          </a:p>
          <a:p>
            <a:pPr lvl="1" marL="864000" indent="-323280">
              <a:lnSpc>
                <a:spcPct val="100000"/>
              </a:lnSpc>
              <a:spcBef>
                <a:spcPts val="1417"/>
              </a:spcBef>
              <a:spcAft>
                <a:spcPts val="283"/>
              </a:spcAft>
              <a:buClr>
                <a:srgbClr val="ffffff"/>
              </a:buClr>
              <a:buSzPct val="75000"/>
              <a:buFont typeface="Arial"/>
              <a:buChar char="—"/>
            </a:pPr>
            <a:r>
              <a:rPr b="0" lang="en-US" sz="2800" spc="-1" strike="noStrike">
                <a:solidFill>
                  <a:srgbClr val="ffff99"/>
                </a:solidFill>
                <a:latin typeface="Arial"/>
                <a:ea typeface="Times New Roman"/>
              </a:rPr>
              <a:t>Justin Martyr (c. 100-165)</a:t>
            </a:r>
            <a:endParaRPr b="0" lang="en-US" sz="2800" spc="-1" strike="noStrike">
              <a:latin typeface="Arial"/>
            </a:endParaRPr>
          </a:p>
          <a:p>
            <a:pPr lvl="1" marL="864000" indent="-323280">
              <a:lnSpc>
                <a:spcPct val="100000"/>
              </a:lnSpc>
              <a:spcBef>
                <a:spcPts val="1417"/>
              </a:spcBef>
              <a:spcAft>
                <a:spcPts val="283"/>
              </a:spcAft>
              <a:buClr>
                <a:srgbClr val="ffffff"/>
              </a:buClr>
              <a:buSzPct val="75000"/>
              <a:buFont typeface="Arial"/>
              <a:buChar char="—"/>
            </a:pPr>
            <a:r>
              <a:rPr b="0" lang="en-US" sz="2800" spc="-1" strike="noStrike">
                <a:solidFill>
                  <a:srgbClr val="ffff99"/>
                </a:solidFill>
                <a:latin typeface="Arial"/>
                <a:ea typeface="Times New Roman"/>
              </a:rPr>
              <a:t>Irenaeus of Lyons (c. 140-200)</a:t>
            </a:r>
            <a:endParaRPr b="0" lang="en-US" sz="2800" spc="-1" strike="noStrike">
              <a:latin typeface="Arial"/>
            </a:endParaRPr>
          </a:p>
          <a:p>
            <a:pPr lvl="1" marL="864000" indent="-323280">
              <a:lnSpc>
                <a:spcPct val="100000"/>
              </a:lnSpc>
              <a:spcBef>
                <a:spcPts val="1417"/>
              </a:spcBef>
              <a:spcAft>
                <a:spcPts val="283"/>
              </a:spcAft>
              <a:buClr>
                <a:srgbClr val="ffffff"/>
              </a:buClr>
              <a:buSzPct val="75000"/>
              <a:buFont typeface="Arial"/>
              <a:buChar char="—"/>
            </a:pPr>
            <a:r>
              <a:rPr b="0" lang="en-US" sz="2800" spc="-1" strike="noStrike">
                <a:solidFill>
                  <a:srgbClr val="ffff99"/>
                </a:solidFill>
                <a:latin typeface="Arial"/>
                <a:ea typeface="Times New Roman"/>
              </a:rPr>
              <a:t>Clement of Alexandria (Wrote c. 180-200)</a:t>
            </a:r>
            <a:endParaRPr b="0" lang="en-US" sz="2800" spc="-1" strike="noStrike">
              <a:latin typeface="Arial"/>
            </a:endParaRPr>
          </a:p>
          <a:p>
            <a:pPr lvl="1" marL="864000" indent="-323280">
              <a:lnSpc>
                <a:spcPct val="100000"/>
              </a:lnSpc>
              <a:spcBef>
                <a:spcPts val="1417"/>
              </a:spcBef>
              <a:spcAft>
                <a:spcPts val="283"/>
              </a:spcAft>
              <a:buClr>
                <a:srgbClr val="ffffff"/>
              </a:buClr>
              <a:buSzPct val="75000"/>
              <a:buFont typeface="Arial"/>
              <a:buChar char="—"/>
            </a:pPr>
            <a:r>
              <a:rPr b="0" lang="en-US" sz="2800" spc="-1" strike="noStrike">
                <a:solidFill>
                  <a:srgbClr val="ffff99"/>
                </a:solidFill>
                <a:latin typeface="Arial"/>
                <a:ea typeface="Times New Roman"/>
              </a:rPr>
              <a:t>Tertullian of Carthage (c. 155/160 - 220)</a:t>
            </a:r>
            <a:endParaRPr b="0" lang="en-US" sz="2800" spc="-1" strike="noStrike">
              <a:latin typeface="Arial"/>
            </a:endParaRPr>
          </a:p>
          <a:p>
            <a:pPr lvl="1" marL="864000" indent="-323280">
              <a:lnSpc>
                <a:spcPct val="100000"/>
              </a:lnSpc>
              <a:spcBef>
                <a:spcPts val="1417"/>
              </a:spcBef>
              <a:spcAft>
                <a:spcPts val="283"/>
              </a:spcAft>
              <a:buClr>
                <a:srgbClr val="ffffff"/>
              </a:buClr>
              <a:buSzPct val="75000"/>
              <a:buFont typeface="Arial"/>
              <a:buChar char="—"/>
            </a:pPr>
            <a:r>
              <a:rPr b="0" lang="en-US" sz="2800" spc="-1" strike="noStrike">
                <a:solidFill>
                  <a:srgbClr val="ffff99"/>
                </a:solidFill>
                <a:latin typeface="Arial"/>
                <a:ea typeface="Times New Roman"/>
              </a:rPr>
              <a:t>Origen (c. 185-253/4)</a:t>
            </a:r>
            <a:endParaRPr b="0" lang="en-US" sz="2800" spc="-1" strike="noStrike">
              <a:latin typeface="Arial"/>
            </a:endParaRPr>
          </a:p>
          <a:p>
            <a:pPr lvl="1" marL="864000" indent="-323280">
              <a:lnSpc>
                <a:spcPct val="100000"/>
              </a:lnSpc>
              <a:spcBef>
                <a:spcPts val="1417"/>
              </a:spcBef>
              <a:spcAft>
                <a:spcPts val="283"/>
              </a:spcAft>
              <a:buClr>
                <a:srgbClr val="ffffff"/>
              </a:buClr>
              <a:buSzPct val="75000"/>
              <a:buFont typeface="Arial"/>
              <a:buChar char="—"/>
            </a:pPr>
            <a:r>
              <a:rPr b="0" lang="en-US" sz="2800" spc="-1" strike="noStrike">
                <a:solidFill>
                  <a:srgbClr val="ffff99"/>
                </a:solidFill>
                <a:latin typeface="Arial"/>
                <a:ea typeface="Times New Roman"/>
              </a:rPr>
              <a:t>Eusebius (c. 260-340)</a:t>
            </a:r>
            <a:endParaRPr b="0" lang="en-US" sz="2800" spc="-1" strike="noStrike">
              <a:latin typeface="Arial"/>
            </a:endParaRPr>
          </a:p>
          <a:p>
            <a:pPr>
              <a:lnSpc>
                <a:spcPct val="100000"/>
              </a:lnSpc>
            </a:pPr>
            <a:endParaRPr b="0" lang="en-US" sz="2800" spc="-1" strike="noStrike">
              <a:latin typeface="Arial"/>
            </a:endParaRPr>
          </a:p>
        </p:txBody>
      </p:sp>
      <p:pic>
        <p:nvPicPr>
          <p:cNvPr id="124" name="" descr=""/>
          <p:cNvPicPr/>
          <p:nvPr/>
        </p:nvPicPr>
        <p:blipFill>
          <a:blip r:embed="rId1"/>
          <a:stretch/>
        </p:blipFill>
        <p:spPr>
          <a:xfrm>
            <a:off x="1080" y="1189080"/>
            <a:ext cx="10078920" cy="628920"/>
          </a:xfrm>
          <a:prstGeom prst="rect">
            <a:avLst/>
          </a:prstGeom>
          <a:ln>
            <a:noFill/>
          </a:ln>
        </p:spPr>
      </p:pic>
    </p:spTree>
  </p:cSld>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125" name="CustomShape 1"/>
          <p:cNvSpPr/>
          <p:nvPr/>
        </p:nvSpPr>
        <p:spPr>
          <a:xfrm>
            <a:off x="504000" y="18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000" spc="-1" strike="noStrike">
                <a:solidFill>
                  <a:srgbClr val="ffff99"/>
                </a:solidFill>
                <a:latin typeface="Arial"/>
                <a:ea typeface="DejaVu Sans"/>
              </a:rPr>
              <a:t>Why So Much Concern with Canon?</a:t>
            </a:r>
            <a:endParaRPr b="0" lang="en-US" sz="4000" spc="-1" strike="noStrike">
              <a:latin typeface="Arial"/>
            </a:endParaRPr>
          </a:p>
        </p:txBody>
      </p:sp>
      <p:sp>
        <p:nvSpPr>
          <p:cNvPr id="126" name="CustomShape 2"/>
          <p:cNvSpPr/>
          <p:nvPr/>
        </p:nvSpPr>
        <p:spPr>
          <a:xfrm>
            <a:off x="182880" y="2011680"/>
            <a:ext cx="9691920" cy="548568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850"/>
              </a:spcBef>
              <a:buClr>
                <a:srgbClr val="ffffff"/>
              </a:buClr>
              <a:buSzPct val="45000"/>
              <a:buFont typeface="Wingdings" charset="2"/>
              <a:buChar char=""/>
            </a:pPr>
            <a:r>
              <a:rPr b="0" lang="en-US" sz="2200" spc="-1" strike="noStrike">
                <a:solidFill>
                  <a:srgbClr val="ffff99"/>
                </a:solidFill>
                <a:latin typeface="Arial"/>
                <a:ea typeface="Droid Sans Fallback"/>
              </a:rPr>
              <a:t>The books were prophetic. (2 Peter 3:15-17)</a:t>
            </a:r>
            <a:endParaRPr b="0" lang="en-US" sz="2200" spc="-1" strike="noStrike">
              <a:latin typeface="Arial"/>
            </a:endParaRPr>
          </a:p>
          <a:p>
            <a:pPr marL="432000" indent="-323280">
              <a:lnSpc>
                <a:spcPct val="100000"/>
              </a:lnSpc>
              <a:spcBef>
                <a:spcPts val="850"/>
              </a:spcBef>
              <a:buClr>
                <a:srgbClr val="ffffff"/>
              </a:buClr>
              <a:buSzPct val="45000"/>
              <a:buFont typeface="Wingdings" charset="2"/>
              <a:buChar char=""/>
            </a:pPr>
            <a:r>
              <a:rPr b="0" lang="en-US" sz="2200" spc="-1" strike="noStrike">
                <a:solidFill>
                  <a:srgbClr val="ffff99"/>
                </a:solidFill>
                <a:latin typeface="Arial"/>
                <a:ea typeface="Droid Sans Fallback"/>
              </a:rPr>
              <a:t>A growing church needed to recognize what was inspired. (Colossians 4:16)</a:t>
            </a:r>
            <a:endParaRPr b="0" lang="en-US" sz="2200" spc="-1" strike="noStrike">
              <a:latin typeface="Arial"/>
            </a:endParaRPr>
          </a:p>
          <a:p>
            <a:pPr marL="432000" indent="-323280">
              <a:lnSpc>
                <a:spcPct val="100000"/>
              </a:lnSpc>
              <a:spcBef>
                <a:spcPts val="850"/>
              </a:spcBef>
              <a:buClr>
                <a:srgbClr val="ffffff"/>
              </a:buClr>
              <a:buSzPct val="45000"/>
              <a:buFont typeface="Wingdings" charset="2"/>
              <a:buChar char=""/>
            </a:pPr>
            <a:r>
              <a:rPr b="0" lang="en-US" sz="2200" spc="-1" strike="noStrike">
                <a:solidFill>
                  <a:srgbClr val="ffff99"/>
                </a:solidFill>
                <a:latin typeface="Arial"/>
                <a:ea typeface="Droid Sans Fallback"/>
              </a:rPr>
              <a:t>Heretical movements necessitated judgment.</a:t>
            </a:r>
            <a:endParaRPr b="0" lang="en-US" sz="2200" spc="-1" strike="noStrike">
              <a:latin typeface="Arial"/>
            </a:endParaRPr>
          </a:p>
          <a:p>
            <a:pPr marL="432000" indent="-323280">
              <a:lnSpc>
                <a:spcPct val="100000"/>
              </a:lnSpc>
              <a:spcBef>
                <a:spcPts val="850"/>
              </a:spcBef>
              <a:buClr>
                <a:srgbClr val="ffffff"/>
              </a:buClr>
              <a:buSzPct val="45000"/>
              <a:buFont typeface="Wingdings" charset="2"/>
              <a:buChar char=""/>
            </a:pPr>
            <a:r>
              <a:rPr b="0" lang="en-US" sz="2200" spc="-1" strike="noStrike">
                <a:solidFill>
                  <a:srgbClr val="ffff99"/>
                </a:solidFill>
                <a:latin typeface="Arial"/>
                <a:ea typeface="Droid Sans Fallback"/>
              </a:rPr>
              <a:t>The spread of Christianity necessitated translation.</a:t>
            </a:r>
            <a:endParaRPr b="0" lang="en-US" sz="2200" spc="-1" strike="noStrike">
              <a:latin typeface="Arial"/>
            </a:endParaRPr>
          </a:p>
          <a:p>
            <a:pPr marL="432000" indent="-323280">
              <a:lnSpc>
                <a:spcPct val="100000"/>
              </a:lnSpc>
              <a:spcBef>
                <a:spcPts val="850"/>
              </a:spcBef>
              <a:buClr>
                <a:srgbClr val="ffffff"/>
              </a:buClr>
              <a:buSzPct val="45000"/>
              <a:buFont typeface="Wingdings" charset="2"/>
              <a:buChar char=""/>
            </a:pPr>
            <a:r>
              <a:rPr b="0" lang="en-US" sz="2200" spc="-1" strike="noStrike">
                <a:solidFill>
                  <a:srgbClr val="ffff99"/>
                </a:solidFill>
                <a:latin typeface="Arial"/>
                <a:ea typeface="Droid Sans Fallback"/>
              </a:rPr>
              <a:t>Persecution: “It was the nineteenth year of the reign of Diocletian, and the month Dystrus, or March, as the Romans would call it, in which as the festival of the Saviour’s Passion was coming on, an imperial letter was everywhere promulgated, ordering the razing of the churches to the ground and the destruction by fire of the scriptures, and proclaiming that those who held high positions would lose all civil rights, while those in households, if they persisted in their profession of Christianity, would be deprived of their liberty. Such was the first document against us.” - Eusebius 318 AD</a:t>
            </a:r>
            <a:endParaRPr b="0" lang="en-US" sz="2200" spc="-1" strike="noStrike">
              <a:latin typeface="Arial"/>
            </a:endParaRPr>
          </a:p>
        </p:txBody>
      </p:sp>
      <p:pic>
        <p:nvPicPr>
          <p:cNvPr id="127" name="" descr=""/>
          <p:cNvPicPr/>
          <p:nvPr/>
        </p:nvPicPr>
        <p:blipFill>
          <a:blip r:embed="rId1"/>
          <a:stretch/>
        </p:blipFill>
        <p:spPr>
          <a:xfrm>
            <a:off x="1080" y="1189080"/>
            <a:ext cx="10078920" cy="628920"/>
          </a:xfrm>
          <a:prstGeom prst="rect">
            <a:avLst/>
          </a:prstGeom>
          <a:ln>
            <a:noFill/>
          </a:ln>
        </p:spPr>
      </p:pic>
    </p:spTree>
  </p:cSld>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128" name="CustomShape 1"/>
          <p:cNvSpPr/>
          <p:nvPr/>
        </p:nvSpPr>
        <p:spPr>
          <a:xfrm>
            <a:off x="504000" y="18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ffff99"/>
                </a:solidFill>
                <a:latin typeface="Arial"/>
                <a:ea typeface="DejaVu Sans"/>
              </a:rPr>
              <a:t>The Basis of the N. T. Canon</a:t>
            </a:r>
            <a:endParaRPr b="0" lang="en-US" sz="4400" spc="-1" strike="noStrike">
              <a:latin typeface="Arial"/>
            </a:endParaRPr>
          </a:p>
        </p:txBody>
      </p:sp>
      <p:sp>
        <p:nvSpPr>
          <p:cNvPr id="129" name="CustomShape 2"/>
          <p:cNvSpPr/>
          <p:nvPr/>
        </p:nvSpPr>
        <p:spPr>
          <a:xfrm>
            <a:off x="274320" y="2103120"/>
            <a:ext cx="4479840" cy="2833920"/>
          </a:xfrm>
          <a:prstGeom prst="rect">
            <a:avLst/>
          </a:prstGeom>
          <a:noFill/>
          <a:ln>
            <a:noFill/>
          </a:ln>
        </p:spPr>
        <p:style>
          <a:lnRef idx="0"/>
          <a:fillRef idx="0"/>
          <a:effectRef idx="0"/>
          <a:fontRef idx="minor"/>
        </p:style>
        <p:txBody>
          <a:bodyPr lIns="0" rIns="0" tIns="0" bIns="0">
            <a:normAutofit/>
          </a:bodyPr>
          <a:p>
            <a:pPr algn="ctr">
              <a:lnSpc>
                <a:spcPct val="100000"/>
              </a:lnSpc>
              <a:spcBef>
                <a:spcPts val="1134"/>
              </a:spcBef>
            </a:pPr>
            <a:r>
              <a:rPr b="1" i="1" lang="en-US" sz="2600" spc="-1" strike="noStrike" u="sng">
                <a:solidFill>
                  <a:srgbClr val="ffcc00"/>
                </a:solidFill>
                <a:uFillTx/>
                <a:latin typeface="Arial"/>
                <a:ea typeface="DejaVu Sans"/>
              </a:rPr>
              <a:t>Flawed View</a:t>
            </a:r>
            <a:endParaRPr b="0" lang="en-US" sz="2600" spc="-1" strike="noStrike">
              <a:latin typeface="Arial"/>
            </a:endParaRPr>
          </a:p>
          <a:p>
            <a:pPr marL="432000" indent="-323280">
              <a:lnSpc>
                <a:spcPct val="100000"/>
              </a:lnSpc>
              <a:spcBef>
                <a:spcPts val="1134"/>
              </a:spcBef>
              <a:buClr>
                <a:srgbClr val="ffffff"/>
              </a:buClr>
              <a:buSzPct val="45000"/>
              <a:buFont typeface="Wingdings" charset="2"/>
              <a:buChar char=""/>
            </a:pPr>
            <a:r>
              <a:rPr b="0" lang="en-US" sz="2600" spc="-1" strike="noStrike">
                <a:solidFill>
                  <a:srgbClr val="ffff99"/>
                </a:solidFill>
                <a:latin typeface="Arial"/>
                <a:ea typeface="DejaVu Sans"/>
              </a:rPr>
              <a:t>Church determines canon.</a:t>
            </a:r>
            <a:endParaRPr b="0" lang="en-US" sz="2600" spc="-1" strike="noStrike">
              <a:latin typeface="Arial"/>
            </a:endParaRPr>
          </a:p>
          <a:p>
            <a:pPr marL="432000" indent="-323280">
              <a:lnSpc>
                <a:spcPct val="100000"/>
              </a:lnSpc>
              <a:spcBef>
                <a:spcPts val="1134"/>
              </a:spcBef>
              <a:buClr>
                <a:srgbClr val="ffffff"/>
              </a:buClr>
              <a:buSzPct val="45000"/>
              <a:buFont typeface="Wingdings" charset="2"/>
              <a:buChar char=""/>
            </a:pPr>
            <a:r>
              <a:rPr b="0" lang="en-US" sz="2600" spc="-1" strike="noStrike">
                <a:solidFill>
                  <a:srgbClr val="ffff99"/>
                </a:solidFill>
                <a:latin typeface="Arial"/>
                <a:ea typeface="DejaVu Sans"/>
              </a:rPr>
              <a:t>Church regulates canon.</a:t>
            </a:r>
            <a:endParaRPr b="0" lang="en-US" sz="2600" spc="-1" strike="noStrike">
              <a:latin typeface="Arial"/>
            </a:endParaRPr>
          </a:p>
          <a:p>
            <a:pPr marL="432000" indent="-323280">
              <a:lnSpc>
                <a:spcPct val="100000"/>
              </a:lnSpc>
              <a:spcBef>
                <a:spcPts val="1134"/>
              </a:spcBef>
              <a:buClr>
                <a:srgbClr val="ffffff"/>
              </a:buClr>
              <a:buSzPct val="45000"/>
              <a:buFont typeface="Wingdings" charset="2"/>
              <a:buChar char=""/>
            </a:pPr>
            <a:r>
              <a:rPr b="0" lang="en-US" sz="2600" spc="-1" strike="noStrike">
                <a:solidFill>
                  <a:srgbClr val="ffff99"/>
                </a:solidFill>
                <a:latin typeface="Arial"/>
                <a:ea typeface="DejaVu Sans"/>
              </a:rPr>
              <a:t>Church is mother of canon.</a:t>
            </a:r>
            <a:endParaRPr b="0" lang="en-US" sz="2600" spc="-1" strike="noStrike">
              <a:latin typeface="Arial"/>
            </a:endParaRPr>
          </a:p>
          <a:p>
            <a:pPr marL="432000" indent="-323280">
              <a:lnSpc>
                <a:spcPct val="100000"/>
              </a:lnSpc>
              <a:spcBef>
                <a:spcPts val="1134"/>
              </a:spcBef>
              <a:buClr>
                <a:srgbClr val="ffffff"/>
              </a:buClr>
              <a:buSzPct val="45000"/>
              <a:buFont typeface="Wingdings" charset="2"/>
              <a:buChar char=""/>
            </a:pPr>
            <a:r>
              <a:rPr b="0" lang="en-US" sz="2600" spc="-1" strike="noStrike">
                <a:solidFill>
                  <a:srgbClr val="ffff99"/>
                </a:solidFill>
                <a:latin typeface="Arial"/>
                <a:ea typeface="DejaVu Sans"/>
              </a:rPr>
              <a:t>Church is judge of canon.</a:t>
            </a:r>
            <a:endParaRPr b="0" lang="en-US" sz="2600" spc="-1" strike="noStrike">
              <a:latin typeface="Arial"/>
            </a:endParaRPr>
          </a:p>
        </p:txBody>
      </p:sp>
      <p:sp>
        <p:nvSpPr>
          <p:cNvPr id="130" name="CustomShape 3"/>
          <p:cNvSpPr/>
          <p:nvPr/>
        </p:nvSpPr>
        <p:spPr>
          <a:xfrm>
            <a:off x="5303520" y="2103120"/>
            <a:ext cx="4571280" cy="2833920"/>
          </a:xfrm>
          <a:prstGeom prst="rect">
            <a:avLst/>
          </a:prstGeom>
          <a:noFill/>
          <a:ln>
            <a:noFill/>
          </a:ln>
        </p:spPr>
        <p:style>
          <a:lnRef idx="0"/>
          <a:fillRef idx="0"/>
          <a:effectRef idx="0"/>
          <a:fontRef idx="minor"/>
        </p:style>
        <p:txBody>
          <a:bodyPr lIns="0" rIns="0" tIns="0" bIns="0">
            <a:normAutofit/>
          </a:bodyPr>
          <a:p>
            <a:pPr algn="ctr">
              <a:lnSpc>
                <a:spcPct val="100000"/>
              </a:lnSpc>
              <a:spcBef>
                <a:spcPts val="1134"/>
              </a:spcBef>
            </a:pPr>
            <a:r>
              <a:rPr b="1" i="1" lang="en-US" sz="2600" spc="-1" strike="noStrike" u="sng">
                <a:solidFill>
                  <a:srgbClr val="9999ff"/>
                </a:solidFill>
                <a:uFillTx/>
                <a:latin typeface="Arial"/>
                <a:ea typeface="DejaVu Sans"/>
              </a:rPr>
              <a:t>Proper View</a:t>
            </a:r>
            <a:endParaRPr b="0" lang="en-US" sz="2600" spc="-1" strike="noStrike">
              <a:latin typeface="Arial"/>
            </a:endParaRPr>
          </a:p>
          <a:p>
            <a:pPr marL="432000" indent="-323280">
              <a:lnSpc>
                <a:spcPct val="100000"/>
              </a:lnSpc>
              <a:spcBef>
                <a:spcPts val="1134"/>
              </a:spcBef>
              <a:buClr>
                <a:srgbClr val="ffffff"/>
              </a:buClr>
              <a:buSzPct val="45000"/>
              <a:buFont typeface="Wingdings" charset="2"/>
              <a:buChar char=""/>
            </a:pPr>
            <a:r>
              <a:rPr b="0" lang="en-US" sz="2600" spc="-1" strike="noStrike">
                <a:solidFill>
                  <a:srgbClr val="ffff99"/>
                </a:solidFill>
                <a:latin typeface="Arial"/>
                <a:ea typeface="DejaVu Sans"/>
              </a:rPr>
              <a:t>Church discovers canon.</a:t>
            </a:r>
            <a:endParaRPr b="0" lang="en-US" sz="2600" spc="-1" strike="noStrike">
              <a:latin typeface="Arial"/>
            </a:endParaRPr>
          </a:p>
          <a:p>
            <a:pPr marL="432000" indent="-323280">
              <a:lnSpc>
                <a:spcPct val="100000"/>
              </a:lnSpc>
              <a:spcBef>
                <a:spcPts val="1134"/>
              </a:spcBef>
              <a:buClr>
                <a:srgbClr val="ffffff"/>
              </a:buClr>
              <a:buSzPct val="45000"/>
              <a:buFont typeface="Wingdings" charset="2"/>
              <a:buChar char=""/>
            </a:pPr>
            <a:r>
              <a:rPr b="0" lang="en-US" sz="2600" spc="-1" strike="noStrike">
                <a:solidFill>
                  <a:srgbClr val="ffff99"/>
                </a:solidFill>
                <a:latin typeface="Arial"/>
                <a:ea typeface="DejaVu Sans"/>
              </a:rPr>
              <a:t>Church recognizes canon.</a:t>
            </a:r>
            <a:endParaRPr b="0" lang="en-US" sz="2600" spc="-1" strike="noStrike">
              <a:latin typeface="Arial"/>
            </a:endParaRPr>
          </a:p>
          <a:p>
            <a:pPr marL="432000" indent="-323280">
              <a:lnSpc>
                <a:spcPct val="100000"/>
              </a:lnSpc>
              <a:spcBef>
                <a:spcPts val="1134"/>
              </a:spcBef>
              <a:buClr>
                <a:srgbClr val="ffffff"/>
              </a:buClr>
              <a:buSzPct val="45000"/>
              <a:buFont typeface="Wingdings" charset="2"/>
              <a:buChar char=""/>
            </a:pPr>
            <a:r>
              <a:rPr b="0" lang="en-US" sz="2600" spc="-1" strike="noStrike">
                <a:solidFill>
                  <a:srgbClr val="ffff99"/>
                </a:solidFill>
                <a:latin typeface="Arial"/>
                <a:ea typeface="DejaVu Sans"/>
              </a:rPr>
              <a:t>Church is child of canon.</a:t>
            </a:r>
            <a:endParaRPr b="0" lang="en-US" sz="2600" spc="-1" strike="noStrike">
              <a:latin typeface="Arial"/>
            </a:endParaRPr>
          </a:p>
          <a:p>
            <a:pPr marL="432000" indent="-323280">
              <a:lnSpc>
                <a:spcPct val="100000"/>
              </a:lnSpc>
              <a:spcBef>
                <a:spcPts val="1134"/>
              </a:spcBef>
              <a:buClr>
                <a:srgbClr val="ffffff"/>
              </a:buClr>
              <a:buSzPct val="45000"/>
              <a:buFont typeface="Wingdings" charset="2"/>
              <a:buChar char=""/>
            </a:pPr>
            <a:r>
              <a:rPr b="0" lang="en-US" sz="2600" spc="-1" strike="noStrike">
                <a:solidFill>
                  <a:srgbClr val="ffff99"/>
                </a:solidFill>
                <a:latin typeface="Arial"/>
                <a:ea typeface="DejaVu Sans"/>
              </a:rPr>
              <a:t>Church is witness of canon.</a:t>
            </a:r>
            <a:endParaRPr b="0" lang="en-US" sz="2600" spc="-1" strike="noStrike">
              <a:latin typeface="Arial"/>
            </a:endParaRPr>
          </a:p>
        </p:txBody>
      </p:sp>
      <p:sp>
        <p:nvSpPr>
          <p:cNvPr id="131" name="CustomShape 4"/>
          <p:cNvSpPr/>
          <p:nvPr/>
        </p:nvSpPr>
        <p:spPr>
          <a:xfrm>
            <a:off x="0" y="4846320"/>
            <a:ext cx="10079280" cy="2727720"/>
          </a:xfrm>
          <a:prstGeom prst="rect">
            <a:avLst/>
          </a:prstGeom>
          <a:noFill/>
          <a:ln>
            <a:noFill/>
          </a:ln>
        </p:spPr>
        <p:style>
          <a:lnRef idx="0"/>
          <a:fillRef idx="0"/>
          <a:effectRef idx="0"/>
          <a:fontRef idx="minor"/>
        </p:style>
        <p:txBody>
          <a:bodyPr lIns="90000" rIns="90000" tIns="45000" bIns="45000"/>
          <a:p>
            <a:pPr algn="ctr">
              <a:lnSpc>
                <a:spcPct val="100000"/>
              </a:lnSpc>
              <a:spcBef>
                <a:spcPts val="283"/>
              </a:spcBef>
              <a:spcAft>
                <a:spcPts val="283"/>
              </a:spcAft>
            </a:pPr>
            <a:r>
              <a:rPr b="1" i="1" lang="en-US" sz="2400" spc="-1" strike="noStrike">
                <a:solidFill>
                  <a:srgbClr val="66ff66"/>
                </a:solidFill>
                <a:latin typeface="Arial"/>
                <a:ea typeface="Droid Sans Fallback"/>
              </a:rPr>
              <a:t>Canon Criteria:</a:t>
            </a:r>
            <a:endParaRPr b="0" lang="en-US" sz="2400" spc="-1" strike="noStrike">
              <a:latin typeface="Arial"/>
            </a:endParaRPr>
          </a:p>
          <a:p>
            <a:pPr marL="457200" indent="-456840">
              <a:lnSpc>
                <a:spcPct val="100000"/>
              </a:lnSpc>
              <a:spcBef>
                <a:spcPts val="283"/>
              </a:spcBef>
              <a:spcAft>
                <a:spcPts val="283"/>
              </a:spcAft>
              <a:buClr>
                <a:srgbClr val="ffff99"/>
              </a:buClr>
              <a:buFont typeface="Liberation Serif"/>
              <a:buAutoNum type="arabicParenR"/>
            </a:pPr>
            <a:r>
              <a:rPr b="0" lang="en-US" sz="2400" spc="-1" strike="noStrike">
                <a:solidFill>
                  <a:srgbClr val="ffff99"/>
                </a:solidFill>
                <a:latin typeface="Arial"/>
                <a:ea typeface="Droid Sans Fallback"/>
              </a:rPr>
              <a:t>Is the book from an Apostle or prophet? (Ephesians 2:19-20) As we will see, authorship becomes </a:t>
            </a:r>
            <a:r>
              <a:rPr b="0" i="1" lang="en-US" sz="2400" spc="-1" strike="noStrike">
                <a:solidFill>
                  <a:srgbClr val="ffff99"/>
                </a:solidFill>
                <a:latin typeface="Arial"/>
                <a:ea typeface="Droid Sans Fallback"/>
              </a:rPr>
              <a:t>very</a:t>
            </a:r>
            <a:r>
              <a:rPr b="0" lang="en-US" sz="2400" spc="-1" strike="noStrike">
                <a:solidFill>
                  <a:srgbClr val="ffff99"/>
                </a:solidFill>
                <a:latin typeface="Arial"/>
                <a:ea typeface="Droid Sans Fallback"/>
              </a:rPr>
              <a:t> important!</a:t>
            </a:r>
            <a:endParaRPr b="0" lang="en-US" sz="2400" spc="-1" strike="noStrike">
              <a:latin typeface="Arial"/>
            </a:endParaRPr>
          </a:p>
          <a:p>
            <a:pPr marL="457200" indent="-456840">
              <a:lnSpc>
                <a:spcPct val="100000"/>
              </a:lnSpc>
              <a:spcBef>
                <a:spcPts val="283"/>
              </a:spcBef>
              <a:spcAft>
                <a:spcPts val="283"/>
              </a:spcAft>
              <a:buClr>
                <a:srgbClr val="ffff99"/>
              </a:buClr>
              <a:buFont typeface="Liberation Serif"/>
              <a:buAutoNum type="arabicParenR"/>
            </a:pPr>
            <a:r>
              <a:rPr b="0" lang="en-US" sz="2400" spc="-1" strike="noStrike">
                <a:solidFill>
                  <a:srgbClr val="ffff99"/>
                </a:solidFill>
                <a:latin typeface="Arial"/>
                <a:ea typeface="Droid Sans Fallback"/>
              </a:rPr>
              <a:t>Is the book consistent with accepted revelation? (Galatians 1:6-9)</a:t>
            </a:r>
            <a:endParaRPr b="0" lang="en-US" sz="2400" spc="-1" strike="noStrike">
              <a:latin typeface="Arial"/>
            </a:endParaRPr>
          </a:p>
          <a:p>
            <a:pPr marL="457200" indent="-456840">
              <a:lnSpc>
                <a:spcPct val="100000"/>
              </a:lnSpc>
              <a:spcBef>
                <a:spcPts val="567"/>
              </a:spcBef>
              <a:spcAft>
                <a:spcPts val="567"/>
              </a:spcAft>
              <a:buClr>
                <a:srgbClr val="ffff99"/>
              </a:buClr>
              <a:buFont typeface="Liberation Serif"/>
              <a:buAutoNum type="arabicParenR"/>
            </a:pPr>
            <a:r>
              <a:rPr b="0" lang="en-US" sz="2400" spc="-1" strike="noStrike">
                <a:solidFill>
                  <a:srgbClr val="ffff99"/>
                </a:solidFill>
                <a:latin typeface="Arial"/>
                <a:ea typeface="Droid Sans Fallback"/>
              </a:rPr>
              <a:t>How did the early church receive the work?</a:t>
            </a:r>
            <a:endParaRPr b="0" lang="en-US" sz="2400" spc="-1" strike="noStrike">
              <a:latin typeface="Arial"/>
            </a:endParaRPr>
          </a:p>
        </p:txBody>
      </p:sp>
      <p:pic>
        <p:nvPicPr>
          <p:cNvPr id="132" name="" descr=""/>
          <p:cNvPicPr/>
          <p:nvPr/>
        </p:nvPicPr>
        <p:blipFill>
          <a:blip r:embed="rId1"/>
          <a:stretch/>
        </p:blipFill>
        <p:spPr>
          <a:xfrm>
            <a:off x="1080" y="1189080"/>
            <a:ext cx="10078920" cy="628920"/>
          </a:xfrm>
          <a:prstGeom prst="rect">
            <a:avLst/>
          </a:prstGeom>
          <a:ln>
            <a:noFill/>
          </a:ln>
        </p:spPr>
      </p:pic>
    </p:spTree>
  </p:cSld>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pic>
        <p:nvPicPr>
          <p:cNvPr id="80" name="" descr=""/>
          <p:cNvPicPr/>
          <p:nvPr/>
        </p:nvPicPr>
        <p:blipFill>
          <a:blip r:embed="rId1"/>
          <a:stretch/>
        </p:blipFill>
        <p:spPr>
          <a:xfrm>
            <a:off x="4023360" y="2834640"/>
            <a:ext cx="4717800" cy="2889360"/>
          </a:xfrm>
          <a:prstGeom prst="rect">
            <a:avLst/>
          </a:prstGeom>
          <a:ln>
            <a:noFill/>
          </a:ln>
        </p:spPr>
      </p:pic>
      <p:pic>
        <p:nvPicPr>
          <p:cNvPr id="81" name="" descr=""/>
          <p:cNvPicPr/>
          <p:nvPr/>
        </p:nvPicPr>
        <p:blipFill>
          <a:blip r:embed="rId2"/>
          <a:srcRect l="22519" t="14627" r="25348" b="22450"/>
          <a:stretch/>
        </p:blipFill>
        <p:spPr>
          <a:xfrm>
            <a:off x="365760" y="1097280"/>
            <a:ext cx="3382200" cy="6125760"/>
          </a:xfrm>
          <a:prstGeom prst="rect">
            <a:avLst/>
          </a:prstGeom>
          <a:ln>
            <a:noFill/>
          </a:ln>
        </p:spPr>
      </p:pic>
      <p:sp>
        <p:nvSpPr>
          <p:cNvPr id="82" name="CustomShape 1"/>
          <p:cNvSpPr/>
          <p:nvPr/>
        </p:nvSpPr>
        <p:spPr>
          <a:xfrm>
            <a:off x="504000" y="301320"/>
            <a:ext cx="9070920" cy="886680"/>
          </a:xfrm>
          <a:prstGeom prst="rect">
            <a:avLst/>
          </a:prstGeom>
          <a:noFill/>
          <a:ln>
            <a:noFill/>
          </a:ln>
        </p:spPr>
        <p:style>
          <a:lnRef idx="0"/>
          <a:fillRef idx="0"/>
          <a:effectRef idx="0"/>
          <a:fontRef idx="minor"/>
        </p:style>
        <p:txBody>
          <a:bodyPr lIns="0" rIns="0" tIns="0" bIns="0" anchor="ctr"/>
          <a:p>
            <a:pPr algn="ctr">
              <a:lnSpc>
                <a:spcPct val="100000"/>
              </a:lnSpc>
            </a:pPr>
            <a:r>
              <a:rPr b="0" lang="en-US" sz="4400" spc="-1" strike="noStrike">
                <a:solidFill>
                  <a:srgbClr val="ffff99"/>
                </a:solidFill>
                <a:latin typeface="Arial"/>
                <a:ea typeface="DejaVu Sans"/>
              </a:rPr>
              <a:t>What is a Canon?</a:t>
            </a:r>
            <a:endParaRPr b="0" lang="en-US" sz="44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83" name="CustomShape 1"/>
          <p:cNvSpPr/>
          <p:nvPr/>
        </p:nvSpPr>
        <p:spPr>
          <a:xfrm>
            <a:off x="504000" y="301320"/>
            <a:ext cx="9070920" cy="886680"/>
          </a:xfrm>
          <a:prstGeom prst="rect">
            <a:avLst/>
          </a:prstGeom>
          <a:noFill/>
          <a:ln>
            <a:noFill/>
          </a:ln>
        </p:spPr>
        <p:style>
          <a:lnRef idx="0"/>
          <a:fillRef idx="0"/>
          <a:effectRef idx="0"/>
          <a:fontRef idx="minor"/>
        </p:style>
        <p:txBody>
          <a:bodyPr lIns="0" rIns="0" tIns="0" bIns="0" anchor="ctr"/>
          <a:p>
            <a:pPr algn="ctr">
              <a:lnSpc>
                <a:spcPct val="100000"/>
              </a:lnSpc>
            </a:pPr>
            <a:r>
              <a:rPr b="0" lang="en-US" sz="4400" spc="-1" strike="noStrike">
                <a:solidFill>
                  <a:srgbClr val="ffff99"/>
                </a:solidFill>
                <a:latin typeface="Arial"/>
                <a:ea typeface="DejaVu Sans"/>
              </a:rPr>
              <a:t>What is a Canon?</a:t>
            </a:r>
            <a:endParaRPr b="0" lang="en-US" sz="4400" spc="-1" strike="noStrike">
              <a:latin typeface="Arial"/>
            </a:endParaRPr>
          </a:p>
        </p:txBody>
      </p:sp>
      <p:sp>
        <p:nvSpPr>
          <p:cNvPr id="84" name="CustomShape 2"/>
          <p:cNvSpPr/>
          <p:nvPr/>
        </p:nvSpPr>
        <p:spPr>
          <a:xfrm>
            <a:off x="438120" y="2199240"/>
            <a:ext cx="9070920" cy="4658400"/>
          </a:xfrm>
          <a:prstGeom prst="rect">
            <a:avLst/>
          </a:prstGeom>
          <a:noFill/>
          <a:ln>
            <a:noFill/>
          </a:ln>
        </p:spPr>
        <p:style>
          <a:lnRef idx="0"/>
          <a:fillRef idx="0"/>
          <a:effectRef idx="0"/>
          <a:fontRef idx="minor"/>
        </p:style>
        <p:txBody>
          <a:bodyPr lIns="0" rIns="0" tIns="0" bIns="0" anchor="ctr"/>
          <a:p>
            <a:pPr marL="219600" indent="-218880">
              <a:lnSpc>
                <a:spcPct val="100000"/>
              </a:lnSpc>
              <a:spcBef>
                <a:spcPts val="4535"/>
              </a:spcBef>
              <a:spcAft>
                <a:spcPts val="4535"/>
              </a:spcAft>
              <a:buClr>
                <a:srgbClr val="ffff99"/>
              </a:buClr>
              <a:buFont typeface="StarSymbol"/>
              <a:buAutoNum type="arabicParenR"/>
            </a:pPr>
            <a:r>
              <a:rPr b="1" lang="en-US" sz="3600" spc="-1" strike="noStrike">
                <a:solidFill>
                  <a:srgbClr val="000000"/>
                </a:solidFill>
                <a:latin typeface="Arial"/>
                <a:ea typeface="Droid Sans Fallback"/>
              </a:rPr>
              <a:t> </a:t>
            </a:r>
            <a:r>
              <a:rPr b="1" lang="en-US" sz="3600" spc="-1" strike="noStrike">
                <a:solidFill>
                  <a:srgbClr val="ffff99"/>
                </a:solidFill>
                <a:latin typeface="Arial"/>
                <a:ea typeface="Droid Sans Fallback"/>
              </a:rPr>
              <a:t>a general law, rule, principle, or criterion by which something is judged. (cf. Galatians 6:16)</a:t>
            </a:r>
            <a:endParaRPr b="0" lang="en-US" sz="3600" spc="-1" strike="noStrike">
              <a:latin typeface="Arial"/>
            </a:endParaRPr>
          </a:p>
          <a:p>
            <a:pPr marL="219600" indent="-218880">
              <a:lnSpc>
                <a:spcPct val="100000"/>
              </a:lnSpc>
              <a:spcBef>
                <a:spcPts val="4535"/>
              </a:spcBef>
              <a:spcAft>
                <a:spcPts val="4535"/>
              </a:spcAft>
              <a:buClr>
                <a:srgbClr val="ffff99"/>
              </a:buClr>
              <a:buFont typeface="StarSymbol"/>
              <a:buAutoNum type="arabicParenR"/>
            </a:pPr>
            <a:r>
              <a:rPr b="1" lang="en-US" sz="3600" spc="-1" strike="noStrike">
                <a:solidFill>
                  <a:srgbClr val="ffff99"/>
                </a:solidFill>
                <a:latin typeface="Arial"/>
                <a:ea typeface="Droid Sans Fallback"/>
              </a:rPr>
              <a:t> </a:t>
            </a:r>
            <a:r>
              <a:rPr b="1" lang="en-US" sz="3600" spc="-1" strike="noStrike">
                <a:solidFill>
                  <a:srgbClr val="ffff99"/>
                </a:solidFill>
                <a:latin typeface="Arial"/>
                <a:ea typeface="Droid Sans Fallback"/>
              </a:rPr>
              <a:t>a collection or list of sacred books accepted as genuine.</a:t>
            </a:r>
            <a:endParaRPr b="0" lang="en-US" sz="3600" spc="-1" strike="noStrike">
              <a:latin typeface="Arial"/>
            </a:endParaRPr>
          </a:p>
        </p:txBody>
      </p:sp>
      <p:pic>
        <p:nvPicPr>
          <p:cNvPr id="85" name="" descr=""/>
          <p:cNvPicPr/>
          <p:nvPr/>
        </p:nvPicPr>
        <p:blipFill>
          <a:blip r:embed="rId1"/>
          <a:stretch/>
        </p:blipFill>
        <p:spPr>
          <a:xfrm>
            <a:off x="360" y="1473480"/>
            <a:ext cx="10078920" cy="628920"/>
          </a:xfrm>
          <a:prstGeom prst="rect">
            <a:avLst/>
          </a:prstGeom>
          <a:ln>
            <a:noFill/>
          </a:ln>
        </p:spPr>
      </p:pic>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86" name="CustomShape 1"/>
          <p:cNvSpPr/>
          <p:nvPr/>
        </p:nvSpPr>
        <p:spPr>
          <a:xfrm>
            <a:off x="504000" y="301320"/>
            <a:ext cx="9070920" cy="886680"/>
          </a:xfrm>
          <a:prstGeom prst="rect">
            <a:avLst/>
          </a:prstGeom>
          <a:noFill/>
          <a:ln>
            <a:noFill/>
          </a:ln>
        </p:spPr>
        <p:style>
          <a:lnRef idx="0"/>
          <a:fillRef idx="0"/>
          <a:effectRef idx="0"/>
          <a:fontRef idx="minor"/>
        </p:style>
        <p:txBody>
          <a:bodyPr lIns="0" rIns="0" tIns="0" bIns="0" anchor="ctr"/>
          <a:p>
            <a:pPr algn="ctr">
              <a:lnSpc>
                <a:spcPct val="100000"/>
              </a:lnSpc>
            </a:pPr>
            <a:r>
              <a:rPr b="0" lang="en-US" sz="3600" spc="-1" strike="noStrike">
                <a:solidFill>
                  <a:srgbClr val="ffff99"/>
                </a:solidFill>
                <a:latin typeface="Arial"/>
                <a:ea typeface="DejaVu Sans"/>
              </a:rPr>
              <a:t>Mistaken Ideas About The Canon</a:t>
            </a:r>
            <a:endParaRPr b="0" lang="en-US" sz="3600" spc="-1" strike="noStrike">
              <a:latin typeface="Arial"/>
            </a:endParaRPr>
          </a:p>
        </p:txBody>
      </p:sp>
      <p:sp>
        <p:nvSpPr>
          <p:cNvPr id="87" name="CustomShape 2"/>
          <p:cNvSpPr/>
          <p:nvPr/>
        </p:nvSpPr>
        <p:spPr>
          <a:xfrm>
            <a:off x="438120" y="2102760"/>
            <a:ext cx="9070920" cy="5029200"/>
          </a:xfrm>
          <a:prstGeom prst="rect">
            <a:avLst/>
          </a:prstGeom>
          <a:noFill/>
          <a:ln>
            <a:noFill/>
          </a:ln>
        </p:spPr>
        <p:style>
          <a:lnRef idx="0"/>
          <a:fillRef idx="0"/>
          <a:effectRef idx="0"/>
          <a:fontRef idx="minor"/>
        </p:style>
        <p:txBody>
          <a:bodyPr lIns="0" rIns="0" tIns="0" bIns="0" anchor="ctr"/>
          <a:p>
            <a:pPr marL="216000" indent="-215640">
              <a:lnSpc>
                <a:spcPct val="100000"/>
              </a:lnSpc>
              <a:spcBef>
                <a:spcPts val="1701"/>
              </a:spcBef>
              <a:spcAft>
                <a:spcPts val="1701"/>
              </a:spcAft>
              <a:buClr>
                <a:srgbClr val="ffffff"/>
              </a:buClr>
              <a:buSzPct val="45000"/>
              <a:buFont typeface="Wingdings" charset="2"/>
              <a:buChar char=""/>
            </a:pPr>
            <a:r>
              <a:rPr b="0" lang="en-US" sz="2800" spc="-1" strike="noStrike">
                <a:solidFill>
                  <a:srgbClr val="ffff99"/>
                </a:solidFill>
                <a:latin typeface="Arial"/>
                <a:ea typeface="Droid Sans Fallback"/>
              </a:rPr>
              <a:t>A Book is not in the canon because it was written in Hebrew or Greek. </a:t>
            </a:r>
            <a:endParaRPr b="0" lang="en-US" sz="2800" spc="-1" strike="noStrike">
              <a:latin typeface="Arial"/>
            </a:endParaRPr>
          </a:p>
          <a:p>
            <a:pPr marL="216000" indent="-215640">
              <a:lnSpc>
                <a:spcPct val="100000"/>
              </a:lnSpc>
              <a:spcBef>
                <a:spcPts val="1701"/>
              </a:spcBef>
              <a:spcAft>
                <a:spcPts val="1701"/>
              </a:spcAft>
              <a:buClr>
                <a:srgbClr val="ffffff"/>
              </a:buClr>
              <a:buSzPct val="45000"/>
              <a:buFont typeface="Wingdings" charset="2"/>
              <a:buChar char=""/>
            </a:pPr>
            <a:r>
              <a:rPr b="0" lang="en-US" sz="2800" spc="-1" strike="noStrike">
                <a:solidFill>
                  <a:srgbClr val="ffff99"/>
                </a:solidFill>
                <a:latin typeface="Arial"/>
                <a:ea typeface="Droid Sans Fallback"/>
              </a:rPr>
              <a:t>A Book is not in the canon due to age. (Daniel 9:2)</a:t>
            </a:r>
            <a:endParaRPr b="0" lang="en-US" sz="2800" spc="-1" strike="noStrike">
              <a:latin typeface="Arial"/>
            </a:endParaRPr>
          </a:p>
          <a:p>
            <a:pPr marL="216000" indent="-215640">
              <a:lnSpc>
                <a:spcPct val="100000"/>
              </a:lnSpc>
              <a:spcBef>
                <a:spcPts val="1701"/>
              </a:spcBef>
              <a:spcAft>
                <a:spcPts val="1701"/>
              </a:spcAft>
              <a:buClr>
                <a:srgbClr val="ffffff"/>
              </a:buClr>
              <a:buSzPct val="45000"/>
              <a:buFont typeface="Wingdings" charset="2"/>
              <a:buChar char=""/>
            </a:pPr>
            <a:r>
              <a:rPr b="0" lang="en-US" sz="2800" spc="-1" strike="noStrike">
                <a:solidFill>
                  <a:srgbClr val="ffff99"/>
                </a:solidFill>
                <a:latin typeface="Arial"/>
                <a:ea typeface="Droid Sans Fallback"/>
              </a:rPr>
              <a:t>Agreement with other accepted canonical books. It is true that they will agree however this is not the criteria.</a:t>
            </a:r>
            <a:endParaRPr b="0" lang="en-US" sz="2800" spc="-1" strike="noStrike">
              <a:latin typeface="Arial"/>
            </a:endParaRPr>
          </a:p>
          <a:p>
            <a:pPr marL="216000" indent="-215640" algn="just">
              <a:lnSpc>
                <a:spcPct val="100000"/>
              </a:lnSpc>
              <a:spcBef>
                <a:spcPts val="1701"/>
              </a:spcBef>
              <a:spcAft>
                <a:spcPts val="1701"/>
              </a:spcAft>
              <a:buClr>
                <a:srgbClr val="ffffff"/>
              </a:buClr>
              <a:buSzPct val="45000"/>
              <a:buFont typeface="Wingdings" charset="2"/>
              <a:buChar char=""/>
            </a:pPr>
            <a:r>
              <a:rPr b="0" lang="en-US" sz="2800" spc="-1" strike="noStrike">
                <a:solidFill>
                  <a:srgbClr val="ffff99"/>
                </a:solidFill>
                <a:latin typeface="Arial"/>
                <a:ea typeface="Droid Sans Fallback"/>
              </a:rPr>
              <a:t>All of these ideas are based on the idea that man determines which books go into the canon...</a:t>
            </a:r>
            <a:endParaRPr b="0" lang="en-US" sz="2800" spc="-1" strike="noStrike">
              <a:latin typeface="Arial"/>
            </a:endParaRPr>
          </a:p>
        </p:txBody>
      </p:sp>
      <p:pic>
        <p:nvPicPr>
          <p:cNvPr id="88" name="" descr=""/>
          <p:cNvPicPr/>
          <p:nvPr/>
        </p:nvPicPr>
        <p:blipFill>
          <a:blip r:embed="rId1"/>
          <a:stretch/>
        </p:blipFill>
        <p:spPr>
          <a:xfrm>
            <a:off x="360" y="1473480"/>
            <a:ext cx="10078920" cy="628920"/>
          </a:xfrm>
          <a:prstGeom prst="rect">
            <a:avLst/>
          </a:prstGeom>
          <a:ln>
            <a:noFill/>
          </a:ln>
        </p:spPr>
      </p:pic>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89" name="CustomShape 1"/>
          <p:cNvSpPr/>
          <p:nvPr/>
        </p:nvSpPr>
        <p:spPr>
          <a:xfrm>
            <a:off x="504000" y="18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ffff99"/>
                </a:solidFill>
                <a:latin typeface="Arial"/>
                <a:ea typeface="DejaVu Sans"/>
              </a:rPr>
              <a:t>The Basis of the N. T. Canon</a:t>
            </a:r>
            <a:endParaRPr b="0" lang="en-US" sz="4400" spc="-1" strike="noStrike">
              <a:latin typeface="Arial"/>
            </a:endParaRPr>
          </a:p>
        </p:txBody>
      </p:sp>
      <p:sp>
        <p:nvSpPr>
          <p:cNvPr id="90" name="CustomShape 2"/>
          <p:cNvSpPr/>
          <p:nvPr/>
        </p:nvSpPr>
        <p:spPr>
          <a:xfrm>
            <a:off x="504000" y="2011680"/>
            <a:ext cx="9070920" cy="484596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ffffff"/>
              </a:buClr>
              <a:buSzPct val="45000"/>
              <a:buFont typeface="Wingdings" charset="2"/>
              <a:buChar char=""/>
            </a:pPr>
            <a:r>
              <a:rPr b="0" lang="en-US" sz="3000" spc="-1" strike="noStrike">
                <a:solidFill>
                  <a:srgbClr val="ffff99"/>
                </a:solidFill>
                <a:latin typeface="Arial"/>
                <a:ea typeface="DejaVu Sans"/>
              </a:rPr>
              <a:t>The Promise: </a:t>
            </a:r>
            <a:r>
              <a:rPr b="0" lang="en-US" sz="3000" spc="-1" strike="noStrike">
                <a:solidFill>
                  <a:srgbClr val="ffff99"/>
                </a:solidFill>
                <a:latin typeface="Arial"/>
                <a:ea typeface="Times New Roman"/>
              </a:rPr>
              <a:t>"These things I have spoken to you while abiding with you. "But the Helper, the Holy Spirit, whom the Father will send in My name, He will teach you all things, and bring to your remembrance all that I said to you. (John 14:25-26)</a:t>
            </a:r>
            <a:endParaRPr b="0" lang="en-US" sz="3000" spc="-1" strike="noStrike">
              <a:latin typeface="Arial"/>
            </a:endParaRPr>
          </a:p>
          <a:p>
            <a:pPr marL="432000" indent="-323280">
              <a:lnSpc>
                <a:spcPct val="100000"/>
              </a:lnSpc>
              <a:spcBef>
                <a:spcPts val="1417"/>
              </a:spcBef>
              <a:buClr>
                <a:srgbClr val="ffffff"/>
              </a:buClr>
              <a:buSzPct val="45000"/>
              <a:buFont typeface="Wingdings" charset="2"/>
              <a:buChar char=""/>
            </a:pPr>
            <a:r>
              <a:rPr b="0" lang="en-US" sz="3000" spc="-1" strike="noStrike">
                <a:solidFill>
                  <a:srgbClr val="ffff99"/>
                </a:solidFill>
                <a:latin typeface="Arial"/>
                <a:ea typeface="Times New Roman"/>
              </a:rPr>
              <a:t>The Fulfillment: “...His divine power has granted to us everything pertaining to life and godliness, through the true knowledge of Him who called us by His own glory and excellence.” (2 Peter 1:3)</a:t>
            </a:r>
            <a:endParaRPr b="0" lang="en-US" sz="3000" spc="-1" strike="noStrike">
              <a:latin typeface="Arial"/>
            </a:endParaRPr>
          </a:p>
          <a:p>
            <a:pPr>
              <a:lnSpc>
                <a:spcPct val="100000"/>
              </a:lnSpc>
            </a:pPr>
            <a:endParaRPr b="0" lang="en-US" sz="3000" spc="-1" strike="noStrike">
              <a:latin typeface="Arial"/>
            </a:endParaRPr>
          </a:p>
        </p:txBody>
      </p:sp>
      <p:pic>
        <p:nvPicPr>
          <p:cNvPr id="91" name="" descr=""/>
          <p:cNvPicPr/>
          <p:nvPr/>
        </p:nvPicPr>
        <p:blipFill>
          <a:blip r:embed="rId1"/>
          <a:stretch/>
        </p:blipFill>
        <p:spPr>
          <a:xfrm>
            <a:off x="720" y="1188720"/>
            <a:ext cx="10078920" cy="628920"/>
          </a:xfrm>
          <a:prstGeom prst="rect">
            <a:avLst/>
          </a:prstGeom>
          <a:ln>
            <a:noFill/>
          </a:ln>
        </p:spPr>
      </p:pic>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92" name="CustomShape 1"/>
          <p:cNvSpPr/>
          <p:nvPr/>
        </p:nvSpPr>
        <p:spPr>
          <a:xfrm>
            <a:off x="504000" y="18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ffff99"/>
                </a:solidFill>
                <a:latin typeface="Arial"/>
                <a:ea typeface="DejaVu Sans"/>
              </a:rPr>
              <a:t>The Basis of the N. T. Canon</a:t>
            </a:r>
            <a:endParaRPr b="0" lang="en-US" sz="4400" spc="-1" strike="noStrike">
              <a:latin typeface="Arial"/>
            </a:endParaRPr>
          </a:p>
        </p:txBody>
      </p:sp>
      <p:sp>
        <p:nvSpPr>
          <p:cNvPr id="93" name="CustomShape 2"/>
          <p:cNvSpPr/>
          <p:nvPr/>
        </p:nvSpPr>
        <p:spPr>
          <a:xfrm>
            <a:off x="504000" y="2103120"/>
            <a:ext cx="9070920" cy="502848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701"/>
              </a:spcBef>
              <a:spcAft>
                <a:spcPts val="283"/>
              </a:spcAft>
              <a:buClr>
                <a:srgbClr val="ffffff"/>
              </a:buClr>
              <a:buSzPct val="45000"/>
              <a:buFont typeface="Wingdings" charset="2"/>
              <a:buChar char=""/>
            </a:pPr>
            <a:r>
              <a:rPr b="0" lang="en-US" sz="3200" spc="-1" strike="noStrike">
                <a:solidFill>
                  <a:srgbClr val="ffff99"/>
                </a:solidFill>
                <a:latin typeface="Arial"/>
                <a:ea typeface="Droid Sans Fallback"/>
              </a:rPr>
              <a:t>The writings of the </a:t>
            </a:r>
            <a:r>
              <a:rPr b="0" i="1" lang="en-US" sz="3200" spc="-1" strike="noStrike">
                <a:solidFill>
                  <a:srgbClr val="ffff99"/>
                </a:solidFill>
                <a:latin typeface="Arial"/>
                <a:ea typeface="Droid Sans Fallback"/>
              </a:rPr>
              <a:t>Apostles </a:t>
            </a:r>
            <a:r>
              <a:rPr b="0" lang="en-US" sz="3200" spc="-1" strike="noStrike">
                <a:solidFill>
                  <a:srgbClr val="ffff99"/>
                </a:solidFill>
                <a:latin typeface="Arial"/>
                <a:ea typeface="Droid Sans Fallback"/>
              </a:rPr>
              <a:t>and </a:t>
            </a:r>
            <a:r>
              <a:rPr b="0" i="1" lang="en-US" sz="3200" spc="-1" strike="noStrike">
                <a:solidFill>
                  <a:srgbClr val="ffff99"/>
                </a:solidFill>
                <a:latin typeface="Arial"/>
                <a:ea typeface="Droid Sans Fallback"/>
              </a:rPr>
              <a:t>Prophets</a:t>
            </a:r>
            <a:r>
              <a:rPr b="0" lang="en-US" sz="3200" spc="-1" strike="noStrike">
                <a:solidFill>
                  <a:srgbClr val="ffff99"/>
                </a:solidFill>
                <a:latin typeface="Arial"/>
                <a:ea typeface="Droid Sans Fallback"/>
              </a:rPr>
              <a:t> became the foundational documents of the church.</a:t>
            </a:r>
            <a:endParaRPr b="0" lang="en-US" sz="3200" spc="-1" strike="noStrike">
              <a:latin typeface="Arial"/>
            </a:endParaRPr>
          </a:p>
          <a:p>
            <a:pPr marL="432000" indent="-323280">
              <a:lnSpc>
                <a:spcPct val="100000"/>
              </a:lnSpc>
              <a:spcBef>
                <a:spcPts val="1701"/>
              </a:spcBef>
              <a:spcAft>
                <a:spcPts val="283"/>
              </a:spcAft>
              <a:buClr>
                <a:srgbClr val="ffffff"/>
              </a:buClr>
              <a:buSzPct val="45000"/>
              <a:buFont typeface="Wingdings" charset="2"/>
              <a:buChar char=""/>
            </a:pPr>
            <a:r>
              <a:rPr b="0" lang="en-US" sz="3200" spc="-1" strike="noStrike">
                <a:solidFill>
                  <a:srgbClr val="ffff99"/>
                </a:solidFill>
                <a:latin typeface="Arial"/>
                <a:ea typeface="Times New Roman"/>
              </a:rPr>
              <a:t>“</a:t>
            </a:r>
            <a:r>
              <a:rPr b="0" lang="en-US" sz="3200" spc="-1" strike="noStrike">
                <a:solidFill>
                  <a:srgbClr val="ffff99"/>
                </a:solidFill>
                <a:latin typeface="Arial"/>
                <a:ea typeface="Times New Roman"/>
              </a:rPr>
              <a:t>So then you are no longer strangers and aliens, but you are fellow citizens with the saints, and are of God's household, having been built on the foundation of the apostles and prophets, Christ Jesus Himself being the corner </a:t>
            </a:r>
            <a:r>
              <a:rPr b="0" i="1" lang="en-US" sz="3200" spc="-1" strike="noStrike">
                <a:solidFill>
                  <a:srgbClr val="ffff99"/>
                </a:solidFill>
                <a:latin typeface="Arial"/>
                <a:ea typeface="Times New Roman"/>
              </a:rPr>
              <a:t>stone...” </a:t>
            </a:r>
            <a:r>
              <a:rPr b="0" lang="en-US" sz="3200" spc="-1" strike="noStrike">
                <a:solidFill>
                  <a:srgbClr val="ffff99"/>
                </a:solidFill>
                <a:latin typeface="Arial"/>
                <a:ea typeface="Droid Sans Fallback"/>
              </a:rPr>
              <a:t>(Ephesians 2:19-20)</a:t>
            </a:r>
            <a:endParaRPr b="0" lang="en-US" sz="3200" spc="-1" strike="noStrike">
              <a:latin typeface="Arial"/>
            </a:endParaRPr>
          </a:p>
        </p:txBody>
      </p:sp>
      <p:pic>
        <p:nvPicPr>
          <p:cNvPr id="94" name="" descr=""/>
          <p:cNvPicPr/>
          <p:nvPr/>
        </p:nvPicPr>
        <p:blipFill>
          <a:blip r:embed="rId1"/>
          <a:stretch/>
        </p:blipFill>
        <p:spPr>
          <a:xfrm>
            <a:off x="720" y="1188720"/>
            <a:ext cx="10078920" cy="628920"/>
          </a:xfrm>
          <a:prstGeom prst="rect">
            <a:avLst/>
          </a:prstGeom>
          <a:ln>
            <a:noFill/>
          </a:ln>
        </p:spPr>
      </p:pic>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95" name="CustomShape 1"/>
          <p:cNvSpPr/>
          <p:nvPr/>
        </p:nvSpPr>
        <p:spPr>
          <a:xfrm>
            <a:off x="504000" y="18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ffff99"/>
                </a:solidFill>
                <a:latin typeface="Arial"/>
                <a:ea typeface="DejaVu Sans"/>
              </a:rPr>
              <a:t>The Basis of the N. T. Canon</a:t>
            </a:r>
            <a:endParaRPr b="0" lang="en-US" sz="4400" spc="-1" strike="noStrike">
              <a:latin typeface="Arial"/>
            </a:endParaRPr>
          </a:p>
        </p:txBody>
      </p:sp>
      <p:sp>
        <p:nvSpPr>
          <p:cNvPr id="96" name="CustomShape 2"/>
          <p:cNvSpPr/>
          <p:nvPr/>
        </p:nvSpPr>
        <p:spPr>
          <a:xfrm>
            <a:off x="504000" y="2103120"/>
            <a:ext cx="9070920" cy="502848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ffffff"/>
              </a:buClr>
              <a:buSzPct val="45000"/>
              <a:buFont typeface="Wingdings" charset="2"/>
              <a:buChar char=""/>
            </a:pPr>
            <a:r>
              <a:rPr b="0" lang="en-US" sz="3200" spc="-1" strike="noStrike">
                <a:solidFill>
                  <a:srgbClr val="ffff99"/>
                </a:solidFill>
                <a:latin typeface="Arial"/>
                <a:ea typeface="Droid Sans Fallback"/>
              </a:rPr>
              <a:t>Apostolic and prophetic writings became the </a:t>
            </a:r>
            <a:r>
              <a:rPr b="0" i="1" lang="en-US" sz="3200" spc="-1" strike="noStrike">
                <a:solidFill>
                  <a:srgbClr val="ffff99"/>
                </a:solidFill>
                <a:latin typeface="Arial"/>
                <a:ea typeface="Droid Sans Fallback"/>
              </a:rPr>
              <a:t>standard</a:t>
            </a:r>
            <a:r>
              <a:rPr b="0" lang="en-US" sz="3200" spc="-1" strike="noStrike">
                <a:solidFill>
                  <a:srgbClr val="ffff99"/>
                </a:solidFill>
                <a:latin typeface="Arial"/>
                <a:ea typeface="Droid Sans Fallback"/>
              </a:rPr>
              <a:t> for the early Christians.</a:t>
            </a:r>
            <a:endParaRPr b="0" lang="en-US" sz="3200" spc="-1" strike="noStrike">
              <a:latin typeface="Arial"/>
            </a:endParaRPr>
          </a:p>
          <a:p>
            <a:pPr lvl="1" marL="432000" indent="-215640">
              <a:lnSpc>
                <a:spcPct val="100000"/>
              </a:lnSpc>
              <a:spcBef>
                <a:spcPts val="1417"/>
              </a:spcBef>
              <a:buClr>
                <a:srgbClr val="ffffff"/>
              </a:buClr>
              <a:buSzPct val="45000"/>
              <a:buFont typeface="Arial"/>
              <a:buChar char="─"/>
            </a:pPr>
            <a:r>
              <a:rPr b="0" lang="en-US" sz="3200" spc="-1" strike="noStrike">
                <a:solidFill>
                  <a:srgbClr val="ffff99"/>
                </a:solidFill>
                <a:latin typeface="Arial"/>
                <a:ea typeface="Droid Sans Fallback"/>
              </a:rPr>
              <a:t>1 Thessalonians 2:13</a:t>
            </a:r>
            <a:endParaRPr b="0" lang="en-US" sz="3200" spc="-1" strike="noStrike">
              <a:latin typeface="Arial"/>
            </a:endParaRPr>
          </a:p>
          <a:p>
            <a:pPr lvl="1" marL="432000" indent="-215640">
              <a:lnSpc>
                <a:spcPct val="100000"/>
              </a:lnSpc>
              <a:spcBef>
                <a:spcPts val="1417"/>
              </a:spcBef>
              <a:buClr>
                <a:srgbClr val="ffffff"/>
              </a:buClr>
              <a:buSzPct val="45000"/>
              <a:buFont typeface="Arial"/>
              <a:buChar char="─"/>
            </a:pPr>
            <a:r>
              <a:rPr b="0" lang="en-US" sz="3200" spc="-1" strike="noStrike">
                <a:solidFill>
                  <a:srgbClr val="ffff99"/>
                </a:solidFill>
                <a:latin typeface="Arial"/>
                <a:ea typeface="Droid Sans Fallback"/>
              </a:rPr>
              <a:t>2 Thessalonians 2:15</a:t>
            </a:r>
            <a:endParaRPr b="0" lang="en-US" sz="3200" spc="-1" strike="noStrike">
              <a:latin typeface="Arial"/>
            </a:endParaRPr>
          </a:p>
          <a:p>
            <a:pPr marL="432000" indent="-323280">
              <a:lnSpc>
                <a:spcPct val="100000"/>
              </a:lnSpc>
              <a:spcBef>
                <a:spcPts val="1417"/>
              </a:spcBef>
              <a:buClr>
                <a:srgbClr val="ffffff"/>
              </a:buClr>
              <a:buSzPct val="45000"/>
              <a:buFont typeface="Wingdings" charset="2"/>
              <a:buChar char=""/>
            </a:pPr>
            <a:r>
              <a:rPr b="0" lang="en-US" sz="3200" spc="-1" strike="noStrike">
                <a:solidFill>
                  <a:srgbClr val="ffff99"/>
                </a:solidFill>
                <a:latin typeface="Arial"/>
                <a:ea typeface="Times New Roman"/>
              </a:rPr>
              <a:t>As we have said before, so I say again now, if any man is preaching to you a gospel contrary to what you received, he is to be accursed!  (Galatians 1:9)</a:t>
            </a:r>
            <a:endParaRPr b="0" lang="en-US" sz="3200" spc="-1" strike="noStrike">
              <a:latin typeface="Arial"/>
            </a:endParaRPr>
          </a:p>
        </p:txBody>
      </p:sp>
      <p:pic>
        <p:nvPicPr>
          <p:cNvPr id="97" name="" descr=""/>
          <p:cNvPicPr/>
          <p:nvPr/>
        </p:nvPicPr>
        <p:blipFill>
          <a:blip r:embed="rId1"/>
          <a:stretch/>
        </p:blipFill>
        <p:spPr>
          <a:xfrm>
            <a:off x="720" y="1188720"/>
            <a:ext cx="10078920" cy="628920"/>
          </a:xfrm>
          <a:prstGeom prst="rect">
            <a:avLst/>
          </a:prstGeom>
          <a:ln>
            <a:noFill/>
          </a:ln>
        </p:spPr>
      </p:pic>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98" name="CustomShape 1"/>
          <p:cNvSpPr/>
          <p:nvPr/>
        </p:nvSpPr>
        <p:spPr>
          <a:xfrm>
            <a:off x="504000" y="18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ffff99"/>
                </a:solidFill>
                <a:latin typeface="Arial"/>
                <a:ea typeface="DejaVu Sans"/>
              </a:rPr>
              <a:t>When Did the Canon Begin?</a:t>
            </a:r>
            <a:endParaRPr b="0" lang="en-US" sz="4400" spc="-1" strike="noStrike">
              <a:latin typeface="Arial"/>
            </a:endParaRPr>
          </a:p>
        </p:txBody>
      </p:sp>
      <p:sp>
        <p:nvSpPr>
          <p:cNvPr id="99" name="CustomShape 2"/>
          <p:cNvSpPr/>
          <p:nvPr/>
        </p:nvSpPr>
        <p:spPr>
          <a:xfrm>
            <a:off x="504000" y="2103120"/>
            <a:ext cx="9070920" cy="502848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984"/>
              </a:spcBef>
              <a:spcAft>
                <a:spcPts val="567"/>
              </a:spcAft>
              <a:buClr>
                <a:srgbClr val="ffffff"/>
              </a:buClr>
              <a:buSzPct val="45000"/>
              <a:buFont typeface="Wingdings" charset="2"/>
              <a:buChar char=""/>
            </a:pPr>
            <a:r>
              <a:rPr b="0" lang="en-US" sz="3200" spc="-1" strike="noStrike">
                <a:solidFill>
                  <a:srgbClr val="ffff99"/>
                </a:solidFill>
                <a:latin typeface="Arial"/>
                <a:ea typeface="Droid Sans Fallback"/>
              </a:rPr>
              <a:t>It is popular today to say that the canon did not come into existence until the fourth century.</a:t>
            </a:r>
            <a:endParaRPr b="0" lang="en-US" sz="3200" spc="-1" strike="noStrike">
              <a:latin typeface="Arial"/>
            </a:endParaRPr>
          </a:p>
          <a:p>
            <a:pPr marL="432000" indent="-323280">
              <a:lnSpc>
                <a:spcPct val="100000"/>
              </a:lnSpc>
              <a:spcBef>
                <a:spcPts val="1984"/>
              </a:spcBef>
              <a:spcAft>
                <a:spcPts val="567"/>
              </a:spcAft>
              <a:buClr>
                <a:srgbClr val="ffffff"/>
              </a:buClr>
              <a:buSzPct val="45000"/>
              <a:buFont typeface="Wingdings" charset="2"/>
              <a:buChar char=""/>
            </a:pPr>
            <a:r>
              <a:rPr b="0" lang="en-US" sz="3200" spc="-1" strike="noStrike">
                <a:solidFill>
                  <a:srgbClr val="ffff99"/>
                </a:solidFill>
                <a:latin typeface="Arial"/>
                <a:ea typeface="Droid Sans Fallback"/>
              </a:rPr>
              <a:t>“</a:t>
            </a:r>
            <a:r>
              <a:rPr b="0" lang="en-US" sz="3200" spc="-1" strike="noStrike">
                <a:solidFill>
                  <a:srgbClr val="ffff99"/>
                </a:solidFill>
                <a:latin typeface="Arial"/>
                <a:ea typeface="Droid Sans Fallback"/>
              </a:rPr>
              <a:t>...it is not until 367 that a list is circulated by Athanasius, bishop of Alexandria, which finally establishes the content of the New Testament.” (</a:t>
            </a:r>
            <a:r>
              <a:rPr b="0" lang="en-US" sz="3200" spc="-1" strike="noStrike" u="sng">
                <a:solidFill>
                  <a:srgbClr val="0000ff"/>
                </a:solidFill>
                <a:uFillTx/>
                <a:latin typeface="Arial"/>
                <a:ea typeface="Droid Sans Fallback"/>
                <a:hlinkClick r:id="rId1"/>
              </a:rPr>
              <a:t>http://www.historyworld.net</a:t>
            </a:r>
            <a:r>
              <a:rPr b="0" lang="en-US" sz="3200" spc="-1" strike="noStrike">
                <a:solidFill>
                  <a:srgbClr val="ffff99"/>
                </a:solidFill>
                <a:latin typeface="Arial"/>
                <a:ea typeface="Droid Sans Fallback"/>
              </a:rPr>
              <a:t>)</a:t>
            </a:r>
            <a:endParaRPr b="0" lang="en-US" sz="3200" spc="-1" strike="noStrike">
              <a:latin typeface="Arial"/>
            </a:endParaRPr>
          </a:p>
          <a:p>
            <a:pPr marL="432000" indent="-323280">
              <a:lnSpc>
                <a:spcPct val="100000"/>
              </a:lnSpc>
              <a:spcBef>
                <a:spcPts val="1984"/>
              </a:spcBef>
              <a:spcAft>
                <a:spcPts val="567"/>
              </a:spcAft>
              <a:buClr>
                <a:srgbClr val="ffffff"/>
              </a:buClr>
              <a:buSzPct val="45000"/>
              <a:buFont typeface="Wingdings" charset="2"/>
              <a:buChar char=""/>
            </a:pPr>
            <a:r>
              <a:rPr b="0" lang="en-US" sz="3200" spc="-1" strike="noStrike">
                <a:solidFill>
                  <a:srgbClr val="ffff99"/>
                </a:solidFill>
                <a:latin typeface="Arial"/>
                <a:ea typeface="Droid Sans Fallback"/>
              </a:rPr>
              <a:t>This is simply not true!</a:t>
            </a:r>
            <a:endParaRPr b="0" lang="en-US" sz="3200" spc="-1" strike="noStrike">
              <a:latin typeface="Arial"/>
            </a:endParaRPr>
          </a:p>
        </p:txBody>
      </p:sp>
      <p:pic>
        <p:nvPicPr>
          <p:cNvPr id="100" name="" descr=""/>
          <p:cNvPicPr/>
          <p:nvPr/>
        </p:nvPicPr>
        <p:blipFill>
          <a:blip r:embed="rId2"/>
          <a:stretch/>
        </p:blipFill>
        <p:spPr>
          <a:xfrm>
            <a:off x="720" y="1188720"/>
            <a:ext cx="10078920" cy="628920"/>
          </a:xfrm>
          <a:prstGeom prst="rect">
            <a:avLst/>
          </a:prstGeom>
          <a:ln>
            <a:noFill/>
          </a:ln>
        </p:spPr>
      </p:pic>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101" name="CustomShape 1"/>
          <p:cNvSpPr/>
          <p:nvPr/>
        </p:nvSpPr>
        <p:spPr>
          <a:xfrm>
            <a:off x="504000" y="18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ffff99"/>
                </a:solidFill>
                <a:latin typeface="Arial"/>
                <a:ea typeface="DejaVu Sans"/>
              </a:rPr>
              <a:t>When Did the Canon Begin?</a:t>
            </a:r>
            <a:endParaRPr b="0" lang="en-US" sz="4400" spc="-1" strike="noStrike">
              <a:latin typeface="Arial"/>
            </a:endParaRPr>
          </a:p>
        </p:txBody>
      </p:sp>
      <p:sp>
        <p:nvSpPr>
          <p:cNvPr id="102" name="CustomShape 2"/>
          <p:cNvSpPr/>
          <p:nvPr/>
        </p:nvSpPr>
        <p:spPr>
          <a:xfrm>
            <a:off x="504000" y="2103120"/>
            <a:ext cx="9070920" cy="502848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ffffff"/>
              </a:buClr>
              <a:buSzPct val="45000"/>
              <a:buFont typeface="Wingdings" charset="2"/>
              <a:buChar char=""/>
            </a:pPr>
            <a:r>
              <a:rPr b="0" lang="en-US" sz="3200" spc="-1" strike="noStrike">
                <a:solidFill>
                  <a:srgbClr val="ffff99"/>
                </a:solidFill>
                <a:latin typeface="Arial"/>
                <a:ea typeface="Droid Sans Fallback"/>
              </a:rPr>
              <a:t>Evidence of early recognition:</a:t>
            </a:r>
            <a:endParaRPr b="0" lang="en-US" sz="3200" spc="-1" strike="noStrike">
              <a:latin typeface="Arial"/>
            </a:endParaRPr>
          </a:p>
          <a:p>
            <a:pPr marL="432000" indent="-323280">
              <a:lnSpc>
                <a:spcPct val="100000"/>
              </a:lnSpc>
              <a:spcBef>
                <a:spcPts val="1417"/>
              </a:spcBef>
              <a:buClr>
                <a:srgbClr val="ffffff"/>
              </a:buClr>
              <a:buSzPct val="45000"/>
              <a:buFont typeface="Wingdings" charset="2"/>
              <a:buChar char=""/>
            </a:pPr>
            <a:r>
              <a:rPr b="0" lang="en-US" sz="3200" spc="-1" strike="noStrike">
                <a:solidFill>
                  <a:srgbClr val="ffff99"/>
                </a:solidFill>
                <a:latin typeface="Arial"/>
                <a:ea typeface="Droid Sans Fallback"/>
              </a:rPr>
              <a:t>The letters to the Thessalonians are among the earliest New Testament documents. (51-52 AD)</a:t>
            </a:r>
            <a:endParaRPr b="0" lang="en-US" sz="3200" spc="-1" strike="noStrike">
              <a:latin typeface="Arial"/>
            </a:endParaRPr>
          </a:p>
          <a:p>
            <a:pPr lvl="1" marL="864000" indent="-323280">
              <a:lnSpc>
                <a:spcPct val="100000"/>
              </a:lnSpc>
              <a:spcBef>
                <a:spcPts val="1134"/>
              </a:spcBef>
              <a:buClr>
                <a:srgbClr val="ffffff"/>
              </a:buClr>
              <a:buSzPct val="75000"/>
              <a:buFont typeface="Symbol"/>
              <a:buChar char=""/>
            </a:pPr>
            <a:r>
              <a:rPr b="0" lang="en-US" sz="2800" spc="-1" strike="noStrike">
                <a:solidFill>
                  <a:srgbClr val="ffff99"/>
                </a:solidFill>
                <a:latin typeface="Arial"/>
                <a:ea typeface="Droid Sans Fallback"/>
              </a:rPr>
              <a:t>2 Thessalonians 2:1-2</a:t>
            </a:r>
            <a:endParaRPr b="0" lang="en-US" sz="2800" spc="-1" strike="noStrike">
              <a:latin typeface="Arial"/>
            </a:endParaRPr>
          </a:p>
          <a:p>
            <a:pPr lvl="1" marL="864000" indent="-323280">
              <a:lnSpc>
                <a:spcPct val="100000"/>
              </a:lnSpc>
              <a:spcBef>
                <a:spcPts val="1134"/>
              </a:spcBef>
              <a:buClr>
                <a:srgbClr val="ffffff"/>
              </a:buClr>
              <a:buSzPct val="75000"/>
              <a:buFont typeface="Symbol"/>
              <a:buChar char=""/>
            </a:pPr>
            <a:r>
              <a:rPr b="0" lang="en-US" sz="2800" spc="-1" strike="noStrike">
                <a:solidFill>
                  <a:srgbClr val="ffff99"/>
                </a:solidFill>
                <a:latin typeface="Arial"/>
                <a:ea typeface="Droid Sans Fallback"/>
              </a:rPr>
              <a:t>2 Thessalonians 3:17</a:t>
            </a:r>
            <a:endParaRPr b="0" lang="en-US" sz="2800" spc="-1" strike="noStrike">
              <a:latin typeface="Arial"/>
            </a:endParaRPr>
          </a:p>
          <a:p>
            <a:pPr lvl="1" marL="864000" indent="-323280">
              <a:lnSpc>
                <a:spcPct val="100000"/>
              </a:lnSpc>
              <a:spcBef>
                <a:spcPts val="1134"/>
              </a:spcBef>
              <a:buClr>
                <a:srgbClr val="ffffff"/>
              </a:buClr>
              <a:buSzPct val="75000"/>
              <a:buFont typeface="Symbol"/>
              <a:buChar char=""/>
            </a:pPr>
            <a:r>
              <a:rPr b="0" lang="en-US" sz="2800" spc="-1" strike="noStrike">
                <a:solidFill>
                  <a:srgbClr val="ffff99"/>
                </a:solidFill>
                <a:latin typeface="Arial"/>
                <a:ea typeface="Droid Sans Fallback"/>
              </a:rPr>
              <a:t>2 Thessalonians 3:14</a:t>
            </a:r>
            <a:endParaRPr b="0" lang="en-US" sz="2800" spc="-1" strike="noStrike">
              <a:latin typeface="Arial"/>
            </a:endParaRPr>
          </a:p>
          <a:p>
            <a:pPr marL="432000" indent="-323280">
              <a:lnSpc>
                <a:spcPct val="100000"/>
              </a:lnSpc>
              <a:spcBef>
                <a:spcPts val="1417"/>
              </a:spcBef>
              <a:buClr>
                <a:srgbClr val="ffffff"/>
              </a:buClr>
              <a:buSzPct val="45000"/>
              <a:buFont typeface="Wingdings" charset="2"/>
              <a:buChar char=""/>
            </a:pPr>
            <a:r>
              <a:rPr b="0" lang="en-US" sz="3200" spc="-1" strike="noStrike">
                <a:solidFill>
                  <a:srgbClr val="ffff99"/>
                </a:solidFill>
                <a:latin typeface="Arial"/>
                <a:ea typeface="Droid Sans Fallback"/>
              </a:rPr>
              <a:t>Canonicity had to be recognized from the very beginning!</a:t>
            </a:r>
            <a:endParaRPr b="0" lang="en-US" sz="3200" spc="-1" strike="noStrike">
              <a:latin typeface="Arial"/>
            </a:endParaRPr>
          </a:p>
        </p:txBody>
      </p:sp>
      <p:pic>
        <p:nvPicPr>
          <p:cNvPr id="103" name="" descr=""/>
          <p:cNvPicPr/>
          <p:nvPr/>
        </p:nvPicPr>
        <p:blipFill>
          <a:blip r:embed="rId1"/>
          <a:stretch/>
        </p:blipFill>
        <p:spPr>
          <a:xfrm>
            <a:off x="720" y="1188720"/>
            <a:ext cx="10078920" cy="628920"/>
          </a:xfrm>
          <a:prstGeom prst="rect">
            <a:avLst/>
          </a:prstGeom>
          <a:ln>
            <a:noFill/>
          </a:ln>
        </p:spPr>
      </p:pic>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119</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2017-09-22T08:29:11Z</dcterms:created>
  <dc:creator/>
  <dc:description/>
  <dc:language>en-US</dc:language>
  <cp:lastModifiedBy/>
  <dcterms:modified xsi:type="dcterms:W3CDTF">2021-12-19T07:02:24Z</dcterms:modified>
  <cp:revision>11</cp:revision>
  <dc:subject/>
  <dc:title/>
</cp:coreProperties>
</file>