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2" r:id="rId8"/>
    <p:sldId id="268" r:id="rId9"/>
    <p:sldId id="269" r:id="rId10"/>
    <p:sldId id="266" r:id="rId11"/>
    <p:sldId id="267"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9D6"/>
    <a:srgbClr val="5EE7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7" d="100"/>
          <a:sy n="67" d="100"/>
        </p:scale>
        <p:origin x="11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249425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96404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291117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251323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9139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95750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301840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195149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17997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332463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E6147-1728-4CBD-8813-E18865EC70DD}" type="datetimeFigureOut">
              <a:rPr lang="en-US" smtClean="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dirty="0"/>
          </a:p>
        </p:txBody>
      </p:sp>
    </p:spTree>
    <p:extLst>
      <p:ext uri="{BB962C8B-B14F-4D97-AF65-F5344CB8AC3E}">
        <p14:creationId xmlns:p14="http://schemas.microsoft.com/office/powerpoint/2010/main" val="67436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E6147-1728-4CBD-8813-E18865EC70DD}" type="datetimeFigureOut">
              <a:rPr lang="en-US" smtClean="0"/>
              <a:t>11/21/2021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71EEC-6814-4547-ACCF-E9C769A230CC}" type="slidenum">
              <a:rPr lang="en-US" smtClean="0"/>
              <a:t>‹#›</a:t>
            </a:fld>
            <a:endParaRPr lang="en-US" dirty="0"/>
          </a:p>
        </p:txBody>
      </p:sp>
    </p:spTree>
    <p:extLst>
      <p:ext uri="{BB962C8B-B14F-4D97-AF65-F5344CB8AC3E}">
        <p14:creationId xmlns:p14="http://schemas.microsoft.com/office/powerpoint/2010/main" val="229610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C198A6-77D0-4783-82CC-8B6C7EE76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0552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5786199"/>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34:22-24</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22</a:t>
            </a:r>
            <a:r>
              <a:rPr lang="en-US" sz="3000" dirty="0">
                <a:solidFill>
                  <a:srgbClr val="F4F9D6"/>
                </a:solidFill>
                <a:latin typeface="Arial Narrow" panose="020B0606020202030204" pitchFamily="34" charset="0"/>
              </a:rPr>
              <a:t> I will rescue my flock; they shall no longer be a prey. And I will judge between sheep and sheep.       </a:t>
            </a:r>
            <a:r>
              <a:rPr lang="en-US" sz="3000" baseline="30000" dirty="0">
                <a:solidFill>
                  <a:srgbClr val="F4F9D6"/>
                </a:solidFill>
                <a:latin typeface="Arial Narrow" panose="020B0606020202030204" pitchFamily="34" charset="0"/>
              </a:rPr>
              <a:t>23</a:t>
            </a:r>
            <a:r>
              <a:rPr lang="en-US" sz="3000" dirty="0">
                <a:solidFill>
                  <a:srgbClr val="F4F9D6"/>
                </a:solidFill>
                <a:latin typeface="Arial Narrow" panose="020B0606020202030204" pitchFamily="34" charset="0"/>
              </a:rPr>
              <a:t> And I will set up over them one shepherd, my servant David, and he shall feed them: he shall feed them and be their shepherd. </a:t>
            </a:r>
            <a:r>
              <a:rPr lang="en-US" sz="3000" baseline="30000" dirty="0">
                <a:solidFill>
                  <a:srgbClr val="F4F9D6"/>
                </a:solidFill>
                <a:latin typeface="Arial Narrow" panose="020B0606020202030204" pitchFamily="34" charset="0"/>
              </a:rPr>
              <a:t>24</a:t>
            </a:r>
            <a:r>
              <a:rPr lang="en-US" sz="3000" dirty="0">
                <a:solidFill>
                  <a:srgbClr val="F4F9D6"/>
                </a:solidFill>
                <a:latin typeface="Arial Narrow" panose="020B0606020202030204" pitchFamily="34" charset="0"/>
              </a:rPr>
              <a:t> And I, the Lord, will be their God, and my servant David shall be prince among them. I am the Lord; I have spoken.</a:t>
            </a: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3641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742461" y="2428725"/>
            <a:ext cx="7659077" cy="2000548"/>
          </a:xfrm>
          <a:prstGeom prst="rect">
            <a:avLst/>
          </a:prstGeom>
          <a:noFill/>
        </p:spPr>
        <p:txBody>
          <a:bodyPr wrap="square" rtlCol="0">
            <a:spAutoFit/>
          </a:bodyPr>
          <a:lstStyle/>
          <a:p>
            <a:pPr algn="ctr"/>
            <a:r>
              <a:rPr lang="en-US" sz="3600" b="1" dirty="0">
                <a:solidFill>
                  <a:srgbClr val="F4F9D6"/>
                </a:solidFill>
                <a:latin typeface="Arial Narrow" panose="020B0606020202030204" pitchFamily="34" charset="0"/>
              </a:rPr>
              <a:t>Jesus, the ultimate shepherd has come      </a:t>
            </a:r>
            <a:r>
              <a:rPr lang="en-US" sz="3600" dirty="0">
                <a:solidFill>
                  <a:srgbClr val="F4F9D6"/>
                </a:solidFill>
                <a:latin typeface="Arial Narrow" panose="020B0606020202030204" pitchFamily="34" charset="0"/>
              </a:rPr>
              <a:t>(Ezk. 34:22-24; Jn. 10:11; 1 Pet. 5:4)</a:t>
            </a:r>
          </a:p>
          <a:p>
            <a:pPr algn="ctr"/>
            <a:endParaRPr lang="en-US" sz="1600" b="1" dirty="0">
              <a:solidFill>
                <a:srgbClr val="F4F9D6"/>
              </a:solidFill>
              <a:latin typeface="Arial Narrow" panose="020B0606020202030204" pitchFamily="34" charset="0"/>
            </a:endParaRPr>
          </a:p>
          <a:p>
            <a:pPr algn="ctr"/>
            <a:r>
              <a:rPr lang="en-US" sz="3600" b="1" i="1" dirty="0">
                <a:solidFill>
                  <a:srgbClr val="F4F9D6"/>
                </a:solidFill>
                <a:latin typeface="Arial Narrow" panose="020B0606020202030204" pitchFamily="34" charset="0"/>
              </a:rPr>
              <a:t>Will you follow Him?</a:t>
            </a:r>
            <a:endParaRPr lang="en-US" sz="3200" i="1"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2991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C198A6-77D0-4783-82CC-8B6C7EE76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716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1164492" y="2759585"/>
            <a:ext cx="6815015" cy="1338828"/>
          </a:xfrm>
          <a:prstGeom prst="rect">
            <a:avLst/>
          </a:prstGeom>
          <a:noFill/>
        </p:spPr>
        <p:txBody>
          <a:bodyPr wrap="square" rtlCol="0">
            <a:spAutoFit/>
          </a:bodyPr>
          <a:lstStyle/>
          <a:p>
            <a:pPr algn="ctr"/>
            <a:r>
              <a:rPr lang="en-US" sz="3600" b="1" dirty="0">
                <a:solidFill>
                  <a:srgbClr val="F4F9D6"/>
                </a:solidFill>
                <a:latin typeface="Arial Narrow" panose="020B0606020202030204" pitchFamily="34" charset="0"/>
              </a:rPr>
              <a:t>We Are Sheep</a:t>
            </a:r>
          </a:p>
          <a:p>
            <a:pPr algn="ctr"/>
            <a:endParaRPr lang="en-US" sz="900" b="1" dirty="0">
              <a:solidFill>
                <a:srgbClr val="F4F9D6"/>
              </a:solidFill>
              <a:latin typeface="Arial Narrow" panose="020B0606020202030204" pitchFamily="34" charset="0"/>
            </a:endParaRPr>
          </a:p>
          <a:p>
            <a:pPr algn="ctr"/>
            <a:r>
              <a:rPr lang="en-US" sz="3600" dirty="0">
                <a:solidFill>
                  <a:srgbClr val="F4F9D6"/>
                </a:solidFill>
                <a:latin typeface="Arial Narrow" panose="020B0606020202030204" pitchFamily="34" charset="0"/>
              </a:rPr>
              <a:t>1 Ps. 100:3; Jn. 10:27; 1 Pet. 5:2</a:t>
            </a:r>
          </a:p>
        </p:txBody>
      </p:sp>
    </p:spTree>
    <p:extLst>
      <p:ext uri="{BB962C8B-B14F-4D97-AF65-F5344CB8AC3E}">
        <p14:creationId xmlns:p14="http://schemas.microsoft.com/office/powerpoint/2010/main" val="331699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5386090"/>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Shepherds In Ezekiel 34</a:t>
            </a:r>
          </a:p>
          <a:p>
            <a:endParaRPr lang="en-US" sz="8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dirty="0">
                <a:solidFill>
                  <a:srgbClr val="F4F9D6"/>
                </a:solidFill>
                <a:latin typeface="Arial Narrow" panose="020B0606020202030204" pitchFamily="34" charset="0"/>
              </a:rPr>
              <a:t>Refers to priests, judges, and kings</a:t>
            </a:r>
          </a:p>
          <a:p>
            <a:pPr marL="914400" lvl="1" indent="-457200">
              <a:buFontTx/>
              <a:buChar char="-"/>
            </a:pPr>
            <a:r>
              <a:rPr lang="en-US" sz="3200" dirty="0">
                <a:solidFill>
                  <a:srgbClr val="F4F9D6"/>
                </a:solidFill>
                <a:latin typeface="Arial Narrow" panose="020B0606020202030204" pitchFamily="34" charset="0"/>
              </a:rPr>
              <a:t>Ex. 2 Samuel 5:2</a:t>
            </a:r>
          </a:p>
          <a:p>
            <a:pPr marL="914400" lvl="1" indent="-457200">
              <a:buFontTx/>
              <a:buChar char="-"/>
            </a:pPr>
            <a:endParaRPr lang="en-US" sz="8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dirty="0">
                <a:solidFill>
                  <a:srgbClr val="F4F9D6"/>
                </a:solidFill>
                <a:latin typeface="Arial Narrow" panose="020B0606020202030204" pitchFamily="34" charset="0"/>
              </a:rPr>
              <a:t>Charged with leading the people spiritually</a:t>
            </a:r>
          </a:p>
          <a:p>
            <a:pPr marL="914400" lvl="1" indent="-457200">
              <a:buFontTx/>
              <a:buChar char="-"/>
            </a:pPr>
            <a:r>
              <a:rPr lang="en-US" sz="3200" dirty="0">
                <a:solidFill>
                  <a:srgbClr val="F4F9D6"/>
                </a:solidFill>
                <a:latin typeface="Arial Narrow" panose="020B0606020202030204" pitchFamily="34" charset="0"/>
              </a:rPr>
              <a:t>Most failed</a:t>
            </a:r>
          </a:p>
          <a:p>
            <a:pPr marL="914400" lvl="1" indent="-457200">
              <a:buFontTx/>
              <a:buChar char="-"/>
            </a:pPr>
            <a:r>
              <a:rPr lang="en-US" sz="3200" dirty="0">
                <a:solidFill>
                  <a:srgbClr val="F4F9D6"/>
                </a:solidFill>
                <a:latin typeface="Arial Narrow" panose="020B0606020202030204" pitchFamily="34" charset="0"/>
              </a:rPr>
              <a:t>Resulted in idolatry, corruption, and eventually exile</a:t>
            </a:r>
          </a:p>
          <a:p>
            <a:pPr marL="914400" lvl="1" indent="-457200">
              <a:buFontTx/>
              <a:buChar char="-"/>
            </a:pPr>
            <a:endParaRPr lang="en-US" sz="8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dirty="0">
                <a:solidFill>
                  <a:srgbClr val="F4F9D6"/>
                </a:solidFill>
                <a:latin typeface="Arial Narrow" panose="020B0606020202030204" pitchFamily="34" charset="0"/>
              </a:rPr>
              <a:t>Their description help us see the type of leaders New Testament shepherds                are to be. </a:t>
            </a:r>
          </a:p>
        </p:txBody>
      </p:sp>
    </p:spTree>
    <p:extLst>
      <p:ext uri="{BB962C8B-B14F-4D97-AF65-F5344CB8AC3E}">
        <p14:creationId xmlns:p14="http://schemas.microsoft.com/office/powerpoint/2010/main" val="108587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4401205"/>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34:1-6</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1</a:t>
            </a:r>
            <a:r>
              <a:rPr lang="en-US" sz="3000" dirty="0">
                <a:solidFill>
                  <a:srgbClr val="F4F9D6"/>
                </a:solidFill>
                <a:latin typeface="Arial Narrow" panose="020B0606020202030204" pitchFamily="34" charset="0"/>
              </a:rPr>
              <a:t> The word of the Lord came to me: </a:t>
            </a:r>
            <a:r>
              <a:rPr lang="en-US" sz="3000" baseline="30000" dirty="0">
                <a:solidFill>
                  <a:srgbClr val="F4F9D6"/>
                </a:solidFill>
                <a:latin typeface="Arial Narrow" panose="020B0606020202030204" pitchFamily="34" charset="0"/>
              </a:rPr>
              <a:t>2</a:t>
            </a:r>
            <a:r>
              <a:rPr lang="en-US" sz="3000" dirty="0">
                <a:solidFill>
                  <a:srgbClr val="F4F9D6"/>
                </a:solidFill>
                <a:latin typeface="Arial Narrow" panose="020B0606020202030204" pitchFamily="34" charset="0"/>
              </a:rPr>
              <a:t> “Son of man, prophesy against the shepherds of Israel; prophesy, and say to them, even to the shepherds, Thus says the Lord God: Ah, shepherds of Israel who have been feeding yourselves! Should not shepherds feed the sheep? </a:t>
            </a:r>
            <a:r>
              <a:rPr lang="en-US" sz="3000" baseline="30000" dirty="0">
                <a:solidFill>
                  <a:srgbClr val="F4F9D6"/>
                </a:solidFill>
                <a:latin typeface="Arial Narrow" panose="020B0606020202030204" pitchFamily="34" charset="0"/>
              </a:rPr>
              <a:t>3</a:t>
            </a:r>
            <a:r>
              <a:rPr lang="en-US" sz="3000" dirty="0">
                <a:solidFill>
                  <a:srgbClr val="F4F9D6"/>
                </a:solidFill>
                <a:latin typeface="Arial Narrow" panose="020B0606020202030204" pitchFamily="34" charset="0"/>
              </a:rPr>
              <a:t> You eat the fat, you clothe yourselves with the wool, you slaughter the fat ones, but you do not feed the sheep. </a:t>
            </a:r>
          </a:p>
        </p:txBody>
      </p:sp>
    </p:spTree>
    <p:extLst>
      <p:ext uri="{BB962C8B-B14F-4D97-AF65-F5344CB8AC3E}">
        <p14:creationId xmlns:p14="http://schemas.microsoft.com/office/powerpoint/2010/main" val="243984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5324535"/>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34:1-6</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4</a:t>
            </a:r>
            <a:r>
              <a:rPr lang="en-US" sz="3000" dirty="0">
                <a:solidFill>
                  <a:srgbClr val="F4F9D6"/>
                </a:solidFill>
                <a:latin typeface="Arial Narrow" panose="020B0606020202030204" pitchFamily="34" charset="0"/>
              </a:rPr>
              <a:t> The weak you have not strengthened, the sick you have not healed, the injured you have not bound up, the strayed you have not brought back, the lost you have not sought, and with force and harshness you have ruled them. </a:t>
            </a:r>
            <a:r>
              <a:rPr lang="en-US" sz="3000" baseline="30000" dirty="0">
                <a:solidFill>
                  <a:srgbClr val="F4F9D6"/>
                </a:solidFill>
                <a:latin typeface="Arial Narrow" panose="020B0606020202030204" pitchFamily="34" charset="0"/>
              </a:rPr>
              <a:t>5</a:t>
            </a:r>
            <a:r>
              <a:rPr lang="en-US" sz="3000" dirty="0">
                <a:solidFill>
                  <a:srgbClr val="F4F9D6"/>
                </a:solidFill>
                <a:latin typeface="Arial Narrow" panose="020B0606020202030204" pitchFamily="34" charset="0"/>
              </a:rPr>
              <a:t> So they were scattered, because there was no shepherd, and they became food for all the wild beasts. My sheep were scattered; </a:t>
            </a:r>
            <a:r>
              <a:rPr lang="en-US" sz="3000" baseline="30000" dirty="0">
                <a:solidFill>
                  <a:srgbClr val="F4F9D6"/>
                </a:solidFill>
                <a:latin typeface="Arial Narrow" panose="020B0606020202030204" pitchFamily="34" charset="0"/>
              </a:rPr>
              <a:t>6</a:t>
            </a:r>
            <a:r>
              <a:rPr lang="en-US" sz="3000" dirty="0">
                <a:solidFill>
                  <a:srgbClr val="F4F9D6"/>
                </a:solidFill>
                <a:latin typeface="Arial Narrow" panose="020B0606020202030204" pitchFamily="34" charset="0"/>
              </a:rPr>
              <a:t> they wandered over all the mountains and on every high hill. My sheep were scattered over all the face of the earth, with none to search or seek for them.</a:t>
            </a:r>
          </a:p>
        </p:txBody>
      </p:sp>
    </p:spTree>
    <p:extLst>
      <p:ext uri="{BB962C8B-B14F-4D97-AF65-F5344CB8AC3E}">
        <p14:creationId xmlns:p14="http://schemas.microsoft.com/office/powerpoint/2010/main" val="277100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8679299"/>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Godly Shepherds…</a:t>
            </a:r>
          </a:p>
          <a:p>
            <a:endParaRPr lang="en-US" sz="12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Feed the sheep (v. 2)</a:t>
            </a:r>
          </a:p>
          <a:p>
            <a:pPr marL="457200" indent="-457200">
              <a:buFont typeface="Arial" panose="020B0604020202020204" pitchFamily="34" charset="0"/>
              <a:buChar char="•"/>
            </a:pPr>
            <a:endParaRPr lang="en-US" sz="800" b="1"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Shepherds aren’t to be self-focused, but others-focused (v. 2, 3, 8)</a:t>
            </a:r>
          </a:p>
          <a:p>
            <a:pPr marL="914400" lvl="1" indent="-457200">
              <a:buFontTx/>
              <a:buChar char="-"/>
            </a:pPr>
            <a:endParaRPr lang="en-US" sz="800"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Shepherds feed the untainted Word of God (Titus 1:9; Acts 20:29-31a)</a:t>
            </a:r>
          </a:p>
          <a:p>
            <a:endParaRPr lang="en-US" sz="14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Nurture the ailing (v. 4)</a:t>
            </a:r>
          </a:p>
          <a:p>
            <a:pPr marL="457200" indent="-457200">
              <a:buFont typeface="Arial" panose="020B0604020202020204" pitchFamily="34" charset="0"/>
              <a:buChar char="•"/>
            </a:pPr>
            <a:endParaRPr lang="en-US" sz="800" b="1"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The church is a hospital for the spiritually sick</a:t>
            </a:r>
          </a:p>
          <a:p>
            <a:pPr marL="914400" lvl="1" indent="-457200">
              <a:buFontTx/>
              <a:buChar char="-"/>
            </a:pPr>
            <a:endParaRPr lang="en-US" sz="800"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All have the responsibility to help one another (1 Thess. 5:14), but the lead surgeons are the elders (Js. 5:14)</a:t>
            </a:r>
          </a:p>
          <a:p>
            <a:pPr lvl="1"/>
            <a:endParaRPr lang="en-US" sz="1400" dirty="0">
              <a:solidFill>
                <a:srgbClr val="F4F9D6"/>
              </a:solidFill>
              <a:latin typeface="Arial Narrow" panose="020B0606020202030204" pitchFamily="34" charset="0"/>
            </a:endParaRPr>
          </a:p>
          <a:p>
            <a:pPr lvl="1"/>
            <a:endParaRPr lang="en-US" sz="3000" b="1" dirty="0">
              <a:solidFill>
                <a:srgbClr val="F4F9D6"/>
              </a:solidFill>
              <a:latin typeface="Arial Narrow" panose="020B0606020202030204" pitchFamily="34" charset="0"/>
            </a:endParaRP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301482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25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125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250"/>
                                        <p:tgtEl>
                                          <p:spTgt spid="4">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1250"/>
                                        <p:tgtEl>
                                          <p:spTgt spid="4">
                                            <p:txEl>
                                              <p:pRg st="10" end="1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125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468816" y="231253"/>
            <a:ext cx="7659077" cy="9356408"/>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Godly Shepherds…</a:t>
            </a:r>
          </a:p>
          <a:p>
            <a:endParaRPr lang="en-US" sz="8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000" b="1" dirty="0">
                <a:solidFill>
                  <a:srgbClr val="F4F9D6"/>
                </a:solidFill>
                <a:latin typeface="Arial Narrow" panose="020B0606020202030204" pitchFamily="34" charset="0"/>
              </a:rPr>
              <a:t>Seek the lost and straying (v. 4)</a:t>
            </a:r>
          </a:p>
          <a:p>
            <a:pPr marL="457200" indent="-457200">
              <a:buFont typeface="Arial" panose="020B0604020202020204" pitchFamily="34" charset="0"/>
              <a:buChar char="•"/>
            </a:pPr>
            <a:endParaRPr lang="en-US" sz="800" b="1"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Satan is actively seeking to lead sheep away from the flock</a:t>
            </a:r>
          </a:p>
          <a:p>
            <a:pPr marL="914400" lvl="1" indent="-457200">
              <a:buFontTx/>
              <a:buChar char="-"/>
            </a:pPr>
            <a:endParaRPr lang="en-US" sz="800"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A shepherd does what he can to bring the wandering back (Matt. 18:12)</a:t>
            </a:r>
          </a:p>
          <a:p>
            <a:pPr marL="914400" lvl="1" indent="-457200">
              <a:buFontTx/>
              <a:buChar char="-"/>
            </a:pPr>
            <a:endParaRPr lang="en-US" sz="16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Lead with gentleness and compassion (v. 4)</a:t>
            </a:r>
          </a:p>
          <a:p>
            <a:pPr marL="457200" indent="-457200">
              <a:buFont typeface="Arial" panose="020B0604020202020204" pitchFamily="34" charset="0"/>
              <a:buChar char="•"/>
            </a:pPr>
            <a:endParaRPr lang="en-US" sz="800" b="1"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Shepherds don’t lead from the back with a heavy hand, but gently from the front               (1 Pet. 5:3; Mark 6:34)</a:t>
            </a:r>
          </a:p>
          <a:p>
            <a:pPr marL="914400" lvl="1" indent="-457200">
              <a:buFontTx/>
              <a:buChar char="-"/>
            </a:pPr>
            <a:endParaRPr lang="en-US" sz="800" dirty="0">
              <a:solidFill>
                <a:srgbClr val="F4F9D6"/>
              </a:solidFill>
              <a:latin typeface="Arial Narrow" panose="020B0606020202030204" pitchFamily="34" charset="0"/>
            </a:endParaRPr>
          </a:p>
          <a:p>
            <a:pPr marL="914400" lvl="1" indent="-457200">
              <a:buFontTx/>
              <a:buChar char="-"/>
            </a:pPr>
            <a:r>
              <a:rPr lang="en-US" sz="3000" dirty="0">
                <a:solidFill>
                  <a:srgbClr val="F4F9D6"/>
                </a:solidFill>
                <a:latin typeface="Arial Narrow" panose="020B0606020202030204" pitchFamily="34" charset="0"/>
              </a:rPr>
              <a:t>We should be able to say, “This is what the Christian life should look like.”</a:t>
            </a:r>
          </a:p>
          <a:p>
            <a:pPr lvl="1"/>
            <a:endParaRPr lang="en-US" sz="3200" dirty="0">
              <a:solidFill>
                <a:srgbClr val="F4F9D6"/>
              </a:solidFill>
              <a:latin typeface="Arial Narrow" panose="020B0606020202030204" pitchFamily="34" charset="0"/>
            </a:endParaRPr>
          </a:p>
          <a:p>
            <a:pPr marL="457200" indent="-457200">
              <a:buFontTx/>
              <a:buChar char="-"/>
            </a:pPr>
            <a:endParaRPr lang="en-US" sz="3000" b="1" dirty="0">
              <a:solidFill>
                <a:srgbClr val="F4F9D6"/>
              </a:solidFill>
              <a:latin typeface="Arial Narrow" panose="020B0606020202030204" pitchFamily="34" charset="0"/>
            </a:endParaRP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80741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25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125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250"/>
                                        <p:tgtEl>
                                          <p:spTgt spid="4">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1250"/>
                                        <p:tgtEl>
                                          <p:spTgt spid="4">
                                            <p:txEl>
                                              <p:pRg st="10" end="1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125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468816" y="231253"/>
            <a:ext cx="7659077" cy="4616648"/>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Godly Shepherds…</a:t>
            </a:r>
          </a:p>
          <a:p>
            <a:endParaRPr lang="en-US" sz="16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Protect the sheep from beasts (v. 5)</a:t>
            </a:r>
            <a:endParaRPr lang="en-US" sz="3200" dirty="0">
              <a:solidFill>
                <a:srgbClr val="F4F9D6"/>
              </a:solidFill>
              <a:latin typeface="Arial Narrow" panose="020B0606020202030204" pitchFamily="34" charset="0"/>
            </a:endParaRPr>
          </a:p>
          <a:p>
            <a:pPr marL="914400" lvl="1" indent="-457200">
              <a:buFontTx/>
              <a:buChar char="-"/>
            </a:pPr>
            <a:r>
              <a:rPr lang="en-US" sz="3200" dirty="0">
                <a:solidFill>
                  <a:srgbClr val="F4F9D6"/>
                </a:solidFill>
                <a:latin typeface="Arial Narrow" panose="020B0606020202030204" pitchFamily="34" charset="0"/>
              </a:rPr>
              <a:t>False doctrine can come from without or within (2 Pet. 2:1-3; Acts 20:29-31)</a:t>
            </a:r>
          </a:p>
          <a:p>
            <a:pPr marL="457200" indent="-457200">
              <a:buFontTx/>
              <a:buChar char="-"/>
            </a:pPr>
            <a:endParaRPr lang="en-US" sz="3000" b="1" dirty="0">
              <a:solidFill>
                <a:srgbClr val="F4F9D6"/>
              </a:solidFill>
              <a:latin typeface="Arial Narrow" panose="020B0606020202030204" pitchFamily="34" charset="0"/>
            </a:endParaRP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403381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25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1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472402" y="1872019"/>
            <a:ext cx="8199195" cy="4985980"/>
          </a:xfrm>
          <a:prstGeom prst="rect">
            <a:avLst/>
          </a:prstGeom>
          <a:noFill/>
        </p:spPr>
        <p:txBody>
          <a:bodyPr wrap="square" rtlCol="0">
            <a:spAutoFit/>
          </a:bodyPr>
          <a:lstStyle/>
          <a:p>
            <a:pPr algn="ctr"/>
            <a:r>
              <a:rPr lang="en-US" sz="4000" b="1" dirty="0">
                <a:solidFill>
                  <a:srgbClr val="F4F9D6"/>
                </a:solidFill>
                <a:latin typeface="Arial Narrow" panose="020B0606020202030204" pitchFamily="34" charset="0"/>
              </a:rPr>
              <a:t>Shepherds are responsible for </a:t>
            </a:r>
          </a:p>
          <a:p>
            <a:pPr algn="ctr"/>
            <a:r>
              <a:rPr lang="en-US" sz="4000" b="1" dirty="0">
                <a:solidFill>
                  <a:srgbClr val="F4F9D6"/>
                </a:solidFill>
                <a:latin typeface="Arial Narrow" panose="020B0606020202030204" pitchFamily="34" charset="0"/>
              </a:rPr>
              <a:t>guiding </a:t>
            </a:r>
            <a:r>
              <a:rPr lang="en-US" sz="4000" b="1" i="1" dirty="0">
                <a:solidFill>
                  <a:srgbClr val="F4F9D6"/>
                </a:solidFill>
                <a:latin typeface="Arial Narrow" panose="020B0606020202030204" pitchFamily="34" charset="0"/>
              </a:rPr>
              <a:t>God’s</a:t>
            </a:r>
            <a:r>
              <a:rPr lang="en-US" sz="4000" b="1" dirty="0">
                <a:solidFill>
                  <a:srgbClr val="F4F9D6"/>
                </a:solidFill>
                <a:latin typeface="Arial Narrow" panose="020B0606020202030204" pitchFamily="34" charset="0"/>
              </a:rPr>
              <a:t> Sheep</a:t>
            </a:r>
          </a:p>
          <a:p>
            <a:pPr algn="ctr"/>
            <a:endParaRPr lang="en-US" sz="800" b="1" dirty="0">
              <a:solidFill>
                <a:srgbClr val="F4F9D6"/>
              </a:solidFill>
              <a:latin typeface="Arial Narrow" panose="020B0606020202030204" pitchFamily="34" charset="0"/>
            </a:endParaRPr>
          </a:p>
          <a:p>
            <a:pPr algn="ctr"/>
            <a:r>
              <a:rPr lang="en-US" sz="4000" dirty="0">
                <a:solidFill>
                  <a:srgbClr val="F4F9D6"/>
                </a:solidFill>
                <a:latin typeface="Arial Narrow" panose="020B0606020202030204" pitchFamily="34" charset="0"/>
              </a:rPr>
              <a:t>“My sheep” (or similar) is used                16x in Ezek. 34.</a:t>
            </a:r>
          </a:p>
          <a:p>
            <a:pPr marL="457200" indent="-457200" algn="ctr">
              <a:buFontTx/>
              <a:buChar char="-"/>
            </a:pPr>
            <a:endParaRPr lang="en-US" sz="3000" b="1" dirty="0">
              <a:solidFill>
                <a:srgbClr val="F4F9D6"/>
              </a:solidFill>
              <a:latin typeface="Arial Narrow" panose="020B0606020202030204" pitchFamily="34" charset="0"/>
            </a:endParaRPr>
          </a:p>
          <a:p>
            <a:pPr algn="ctr"/>
            <a:endParaRPr lang="en-US" sz="3000" b="1" dirty="0">
              <a:solidFill>
                <a:srgbClr val="F4F9D6"/>
              </a:solidFill>
              <a:latin typeface="Arial Narrow" panose="020B0606020202030204" pitchFamily="34" charset="0"/>
            </a:endParaRPr>
          </a:p>
          <a:p>
            <a:pPr lvl="1" algn="ctr"/>
            <a:endParaRPr lang="en-US" sz="3000" dirty="0">
              <a:solidFill>
                <a:srgbClr val="F4F9D6"/>
              </a:solidFill>
              <a:latin typeface="Arial Narrow" panose="020B0606020202030204" pitchFamily="34" charset="0"/>
            </a:endParaRPr>
          </a:p>
          <a:p>
            <a:pPr lvl="1" algn="ctr"/>
            <a:endParaRPr lang="en-US" sz="3000" dirty="0">
              <a:solidFill>
                <a:srgbClr val="F4F9D6"/>
              </a:solidFill>
              <a:latin typeface="Arial Narrow" panose="020B0606020202030204" pitchFamily="34" charset="0"/>
            </a:endParaRPr>
          </a:p>
          <a:p>
            <a:pPr algn="ctr"/>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183793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25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609</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2020-01-12T10:32:04Z</dcterms:created>
  <dcterms:modified xsi:type="dcterms:W3CDTF">2021-11-21T13:11:57Z</dcterms:modified>
</cp:coreProperties>
</file>