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7" r:id="rId3"/>
    <p:sldId id="256" r:id="rId4"/>
    <p:sldId id="283" r:id="rId5"/>
    <p:sldId id="276" r:id="rId6"/>
    <p:sldId id="275" r:id="rId7"/>
    <p:sldId id="277" r:id="rId8"/>
    <p:sldId id="279" r:id="rId9"/>
    <p:sldId id="280" r:id="rId10"/>
    <p:sldId id="281" r:id="rId11"/>
    <p:sldId id="282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FFDE9-24E6-4BDA-8245-E4E7F39AD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B3D49C-E748-4F33-AF05-B0D4B2D157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4886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AF5D5-6A4D-42B1-85AE-A92C542AB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EF3E1B-DD1B-4BE3-AA54-1DF30B989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97169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9771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443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997764F-2460-40BD-8379-5E0DCBC37F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00" y="3294"/>
            <a:ext cx="5293360" cy="686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30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89A2FC-BE8B-445E-94A6-FE0F2A79299E}"/>
              </a:ext>
            </a:extLst>
          </p:cNvPr>
          <p:cNvSpPr txBox="1"/>
          <p:nvPr/>
        </p:nvSpPr>
        <p:spPr>
          <a:xfrm>
            <a:off x="210404" y="780525"/>
            <a:ext cx="868093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When we speak, tell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them 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truth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000" b="1" dirty="0">
                <a:solidFill>
                  <a:prstClr val="black"/>
                </a:solidFill>
                <a:latin typeface="Arial Narrow" panose="020B0606020202030204" pitchFamily="34" charset="0"/>
              </a:rPr>
              <a:t>True Freedom is Found in Christ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8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  <a:defRPr/>
            </a:pPr>
            <a:r>
              <a:rPr lang="en-US" sz="3000" dirty="0">
                <a:solidFill>
                  <a:prstClr val="black"/>
                </a:solidFill>
                <a:latin typeface="Arial Narrow" panose="020B0606020202030204" pitchFamily="34" charset="0"/>
              </a:rPr>
              <a:t>Following desires is not passion, it’s slavery             (Js. 1:14-15; Jn. 8:34; Rom. 6:1-23).</a:t>
            </a:r>
          </a:p>
          <a:p>
            <a:pPr marL="914400" lvl="1" indent="-457200">
              <a:buFontTx/>
              <a:buChar char="-"/>
              <a:defRPr/>
            </a:pPr>
            <a:endParaRPr lang="en-US" sz="8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  <a:defRPr/>
            </a:pPr>
            <a:r>
              <a:rPr lang="en-US" sz="3000" dirty="0">
                <a:solidFill>
                  <a:prstClr val="black"/>
                </a:solidFill>
                <a:latin typeface="Arial Narrow" panose="020B0606020202030204" pitchFamily="34" charset="0"/>
              </a:rPr>
              <a:t>Freedom is found in submitting oneself to Christ      (Jn. 8:36; Matt. 11:28)</a:t>
            </a:r>
          </a:p>
          <a:p>
            <a:pPr marL="914400" lvl="1" indent="-457200">
              <a:buFontTx/>
              <a:buChar char="-"/>
              <a:defRPr/>
            </a:pPr>
            <a:endParaRPr lang="en-US" sz="8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  <a:defRPr/>
            </a:pPr>
            <a:r>
              <a:rPr lang="en-US" sz="3000" dirty="0">
                <a:solidFill>
                  <a:prstClr val="black"/>
                </a:solidFill>
                <a:latin typeface="Arial Narrow" panose="020B0606020202030204" pitchFamily="34" charset="0"/>
              </a:rPr>
              <a:t>We live out who we were designed to be</a:t>
            </a:r>
          </a:p>
          <a:p>
            <a:pPr marL="1371600" lvl="2" indent="-457200">
              <a:buFontTx/>
              <a:buChar char="-"/>
              <a:defRPr/>
            </a:pPr>
            <a:endParaRPr lang="en-US" sz="8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  <a:defRPr/>
            </a:pPr>
            <a:r>
              <a:rPr lang="en-US" sz="3000" dirty="0">
                <a:solidFill>
                  <a:prstClr val="black"/>
                </a:solidFill>
                <a:latin typeface="Arial Narrow" panose="020B0606020202030204" pitchFamily="34" charset="0"/>
              </a:rPr>
              <a:t>Become more conformed to the image of Christ</a:t>
            </a:r>
          </a:p>
          <a:p>
            <a:pPr marL="1371600" lvl="2" indent="-457200">
              <a:buFontTx/>
              <a:buChar char="-"/>
              <a:defRPr/>
            </a:pPr>
            <a:endParaRPr lang="en-US" sz="8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  <a:defRPr/>
            </a:pPr>
            <a:r>
              <a:rPr lang="en-US" sz="3000" dirty="0">
                <a:solidFill>
                  <a:prstClr val="black"/>
                </a:solidFill>
                <a:latin typeface="Arial Narrow" panose="020B0606020202030204" pitchFamily="34" charset="0"/>
              </a:rPr>
              <a:t>Increase our ability to resist the influence of sin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8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  <a:defRPr/>
            </a:pPr>
            <a:endParaRPr kumimoji="0" lang="en-US" sz="3100" u="none" strike="noStrike" kern="1200" cap="none" spc="0" normalizeH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  <a:defRPr/>
            </a:pPr>
            <a:endParaRPr kumimoji="0" lang="en-US" sz="310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807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1DE730B-B818-4D42-9B02-630739F4C386}"/>
              </a:ext>
            </a:extLst>
          </p:cNvPr>
          <p:cNvSpPr/>
          <p:nvPr/>
        </p:nvSpPr>
        <p:spPr>
          <a:xfrm rot="5562284">
            <a:off x="3225507" y="-4301720"/>
            <a:ext cx="2770458" cy="9410666"/>
          </a:xfrm>
          <a:prstGeom prst="rect">
            <a:avLst/>
          </a:prstGeom>
          <a:solidFill>
            <a:srgbClr val="5BCEF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ECBE3C-CA35-4BEF-8353-EF6EE77F65EB}"/>
              </a:ext>
            </a:extLst>
          </p:cNvPr>
          <p:cNvSpPr/>
          <p:nvPr/>
        </p:nvSpPr>
        <p:spPr>
          <a:xfrm rot="5591958">
            <a:off x="2543736" y="2555873"/>
            <a:ext cx="4141176" cy="9542826"/>
          </a:xfrm>
          <a:prstGeom prst="rect">
            <a:avLst/>
          </a:prstGeom>
          <a:solidFill>
            <a:srgbClr val="5BCEFA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204344-42EC-47E8-9ED5-0866545B414E}"/>
              </a:ext>
            </a:extLst>
          </p:cNvPr>
          <p:cNvSpPr/>
          <p:nvPr/>
        </p:nvSpPr>
        <p:spPr>
          <a:xfrm rot="5552184">
            <a:off x="3222510" y="-4410972"/>
            <a:ext cx="2657020" cy="9522332"/>
          </a:xfrm>
          <a:prstGeom prst="rect">
            <a:avLst/>
          </a:prstGeom>
          <a:solidFill>
            <a:srgbClr val="F5A9B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954CEA-0337-490D-8E7F-4D8F6FCBF78F}"/>
              </a:ext>
            </a:extLst>
          </p:cNvPr>
          <p:cNvSpPr/>
          <p:nvPr/>
        </p:nvSpPr>
        <p:spPr>
          <a:xfrm rot="5581858">
            <a:off x="2384236" y="2777506"/>
            <a:ext cx="4359016" cy="9517333"/>
          </a:xfrm>
          <a:prstGeom prst="rect">
            <a:avLst/>
          </a:prstGeom>
          <a:solidFill>
            <a:srgbClr val="F5A9B8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A347EA-6A05-41A9-9FB3-D26FD0B63255}"/>
              </a:ext>
            </a:extLst>
          </p:cNvPr>
          <p:cNvSpPr/>
          <p:nvPr/>
        </p:nvSpPr>
        <p:spPr>
          <a:xfrm rot="5591958">
            <a:off x="2297975" y="3275775"/>
            <a:ext cx="4518812" cy="9542825"/>
          </a:xfrm>
          <a:prstGeom prst="rect">
            <a:avLst/>
          </a:prstGeom>
          <a:solidFill>
            <a:srgbClr val="5BCEFA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7B40F5-CB5C-4E8E-A88F-33281704828F}"/>
              </a:ext>
            </a:extLst>
          </p:cNvPr>
          <p:cNvSpPr/>
          <p:nvPr/>
        </p:nvSpPr>
        <p:spPr>
          <a:xfrm>
            <a:off x="1254075" y="2809627"/>
            <a:ext cx="6663558" cy="1287327"/>
          </a:xfrm>
          <a:prstGeom prst="rect">
            <a:avLst/>
          </a:prstGeom>
          <a:solidFill>
            <a:schemeClr val="bg1"/>
          </a:solidFill>
          <a:ln w="38100">
            <a:gradFill flip="none" rotWithShape="1">
              <a:gsLst>
                <a:gs pos="0">
                  <a:srgbClr val="5BCEFA"/>
                </a:gs>
                <a:gs pos="100000">
                  <a:srgbClr val="F5A9B8"/>
                </a:gs>
              </a:gsLst>
              <a:lin ang="27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the fifth edition of the DSM (2013), “Gender Identity Disorder” was replaced with “Gender Dysphoria” to remove the stigma associated with the word “disorder.” -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556A7C-E309-4039-AEEC-059A3ED29D06}"/>
              </a:ext>
            </a:extLst>
          </p:cNvPr>
          <p:cNvSpPr txBox="1"/>
          <p:nvPr/>
        </p:nvSpPr>
        <p:spPr>
          <a:xfrm>
            <a:off x="1126557" y="2926143"/>
            <a:ext cx="6968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spc="700" dirty="0">
                <a:solidFill>
                  <a:prstClr val="black">
                    <a:lumMod val="75000"/>
                    <a:lumOff val="25000"/>
                  </a:prstClr>
                </a:solidFill>
                <a:latin typeface="LEMON MILK Light" panose="00000400000000000000" pitchFamily="50" charset="0"/>
              </a:rPr>
              <a:t>A Christian response to</a:t>
            </a:r>
            <a:endParaRPr kumimoji="0" lang="en-US" sz="2400" b="0" i="0" u="none" strike="noStrike" kern="1200" cap="none" spc="700" normalizeH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LEMON MILK Light" panose="00000400000000000000" pitchFamily="50" charset="0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6B5497-0447-4E30-932C-57F47A29849A}"/>
              </a:ext>
            </a:extLst>
          </p:cNvPr>
          <p:cNvSpPr/>
          <p:nvPr/>
        </p:nvSpPr>
        <p:spPr>
          <a:xfrm rot="5562284">
            <a:off x="3532917" y="-4577260"/>
            <a:ext cx="2105874" cy="9599768"/>
          </a:xfrm>
          <a:prstGeom prst="rect">
            <a:avLst/>
          </a:prstGeom>
          <a:solidFill>
            <a:srgbClr val="5BCEF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7EE811-07E0-4932-AF50-16A64E1FD165}"/>
              </a:ext>
            </a:extLst>
          </p:cNvPr>
          <p:cNvSpPr txBox="1"/>
          <p:nvPr/>
        </p:nvSpPr>
        <p:spPr>
          <a:xfrm>
            <a:off x="1119391" y="3242971"/>
            <a:ext cx="6968358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MON MILK Medium" panose="00000600000000000000" pitchFamily="50" charset="0"/>
                <a:ea typeface="+mn-ea"/>
                <a:cs typeface="+mn-cs"/>
              </a:rPr>
              <a:t>transgenderism</a:t>
            </a:r>
          </a:p>
        </p:txBody>
      </p:sp>
    </p:spTree>
    <p:extLst>
      <p:ext uri="{BB962C8B-B14F-4D97-AF65-F5344CB8AC3E}">
        <p14:creationId xmlns:p14="http://schemas.microsoft.com/office/powerpoint/2010/main" val="147677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7" grpId="0" animBg="1"/>
      <p:bldP spid="8" grpId="0" animBg="1"/>
      <p:bldP spid="9" grpId="0" animBg="1"/>
      <p:bldP spid="15" grpId="0" animBg="1"/>
      <p:bldP spid="13" grpId="0"/>
      <p:bldP spid="6" grpId="0" animBg="1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D2F0C21-2C7B-470A-86FC-271B1AA594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1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8246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FBB9274-34B3-4E03-90C0-1845250C30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12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89A2FC-BE8B-445E-94A6-FE0F2A79299E}"/>
              </a:ext>
            </a:extLst>
          </p:cNvPr>
          <p:cNvSpPr txBox="1"/>
          <p:nvPr/>
        </p:nvSpPr>
        <p:spPr>
          <a:xfrm>
            <a:off x="210403" y="780525"/>
            <a:ext cx="8933597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Before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We Speak, Remember…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000" b="1" dirty="0">
                <a:solidFill>
                  <a:prstClr val="black"/>
                </a:solidFill>
                <a:latin typeface="Arial Narrow" panose="020B0606020202030204" pitchFamily="34" charset="0"/>
              </a:rPr>
              <a:t>God cares deeply about </a:t>
            </a:r>
            <a:r>
              <a:rPr lang="en-US" sz="30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everyone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800" b="1" i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000" dirty="0">
                <a:solidFill>
                  <a:prstClr val="black"/>
                </a:solidFill>
                <a:latin typeface="Arial Narrow" panose="020B0606020202030204" pitchFamily="34" charset="0"/>
              </a:rPr>
              <a:t>All are made in His image (Gen. 1:27)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kumimoji="0" lang="en-US" sz="30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Christ was sent for all (1 Pet. 3:18; 1 Jn. 2:2; Jn. 3:16)</a:t>
            </a:r>
          </a:p>
          <a:p>
            <a:pPr marL="914400" lvl="1" indent="-457200">
              <a:buFontTx/>
              <a:buChar char="-"/>
            </a:pPr>
            <a:endParaRPr kumimoji="0" lang="en-US" sz="80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lvl="1" indent="-457200">
              <a:buFontTx/>
              <a:buChar char="-"/>
            </a:pPr>
            <a:r>
              <a:rPr lang="en-US" sz="3000" noProof="0" dirty="0">
                <a:solidFill>
                  <a:prstClr val="black"/>
                </a:solidFill>
                <a:latin typeface="Arial Narrow" panose="020B0606020202030204" pitchFamily="34" charset="0"/>
              </a:rPr>
              <a:t>God desires all to be saved (1 Tim. 2:4; 2 Pet. 3:9)</a:t>
            </a:r>
          </a:p>
          <a:p>
            <a:endParaRPr lang="en-US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noProof="0" dirty="0">
                <a:solidFill>
                  <a:prstClr val="black"/>
                </a:solidFill>
                <a:latin typeface="Arial Narrow" panose="020B0606020202030204" pitchFamily="34" charset="0"/>
              </a:rPr>
              <a:t>We are to love those who identify as transgender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noProof="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000" dirty="0">
                <a:solidFill>
                  <a:prstClr val="black"/>
                </a:solidFill>
                <a:latin typeface="Arial Narrow" panose="020B0606020202030204" pitchFamily="34" charset="0"/>
              </a:rPr>
              <a:t>Jesus associated with those in sin because He loved them and wanted them to leave their sin (Matt. 9:10-11).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000" dirty="0">
                <a:solidFill>
                  <a:prstClr val="black"/>
                </a:solidFill>
                <a:latin typeface="Arial Narrow" panose="020B0606020202030204" pitchFamily="34" charset="0"/>
              </a:rPr>
              <a:t>Loving someone does NOT mean agreeing with them!</a:t>
            </a:r>
          </a:p>
          <a:p>
            <a:pPr marL="914400" lvl="1" indent="-457200">
              <a:buFontTx/>
              <a:buChar char="-"/>
            </a:pPr>
            <a:endParaRPr lang="en-US" sz="3000" b="1" noProof="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1"/>
            <a:endParaRPr kumimoji="0" lang="en-US" sz="310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535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89A2FC-BE8B-445E-94A6-FE0F2A79299E}"/>
              </a:ext>
            </a:extLst>
          </p:cNvPr>
          <p:cNvSpPr txBox="1"/>
          <p:nvPr/>
        </p:nvSpPr>
        <p:spPr>
          <a:xfrm>
            <a:off x="210403" y="780525"/>
            <a:ext cx="8933597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Before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We Speak, Remember…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000" b="1" dirty="0">
                <a:solidFill>
                  <a:prstClr val="black"/>
                </a:solidFill>
                <a:latin typeface="Arial Narrow" panose="020B0606020202030204" pitchFamily="34" charset="0"/>
              </a:rPr>
              <a:t>“My sin is just as vile…”</a:t>
            </a:r>
            <a:endParaRPr lang="en-US" sz="3000" b="1" i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800" b="1" i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000" dirty="0">
                <a:solidFill>
                  <a:prstClr val="black"/>
                </a:solidFill>
                <a:latin typeface="Arial Narrow" panose="020B0606020202030204" pitchFamily="34" charset="0"/>
              </a:rPr>
              <a:t>Our sin might be different, but it’s equally condemnable (Rom. 3:23; 6:23; Gal. 5:19-21)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000" dirty="0">
                <a:solidFill>
                  <a:prstClr val="black"/>
                </a:solidFill>
                <a:latin typeface="Arial Narrow" panose="020B0606020202030204" pitchFamily="34" charset="0"/>
              </a:rPr>
              <a:t>Everyone is in equal need of the cross!</a:t>
            </a:r>
          </a:p>
          <a:p>
            <a:pPr marL="914400" lvl="1" indent="-457200">
              <a:buFontTx/>
              <a:buChar char="-"/>
            </a:pPr>
            <a:endParaRPr lang="en-US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prstClr val="black"/>
                </a:solidFill>
                <a:latin typeface="Arial Narrow" panose="020B0606020202030204" pitchFamily="34" charset="0"/>
              </a:rPr>
              <a:t>The goal isn’t behavioral change, but heart change.</a:t>
            </a:r>
            <a:endParaRPr lang="en-US" sz="3000" b="1" noProof="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noProof="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000" dirty="0">
                <a:solidFill>
                  <a:prstClr val="black"/>
                </a:solidFill>
                <a:latin typeface="Arial Narrow" panose="020B0606020202030204" pitchFamily="34" charset="0"/>
              </a:rPr>
              <a:t>If we convince a person to leave a life of sin but not give their life to Jesus, the end result is the same. 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000" dirty="0">
                <a:solidFill>
                  <a:prstClr val="black"/>
                </a:solidFill>
                <a:latin typeface="Arial Narrow" panose="020B0606020202030204" pitchFamily="34" charset="0"/>
              </a:rPr>
              <a:t>Jesus is the only way to salvation (Jn. 14:6).</a:t>
            </a:r>
            <a:endParaRPr lang="en-US" sz="3000" noProof="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1"/>
            <a:endParaRPr kumimoji="0" lang="en-US" sz="310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323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89A2FC-BE8B-445E-94A6-FE0F2A79299E}"/>
              </a:ext>
            </a:extLst>
          </p:cNvPr>
          <p:cNvSpPr txBox="1"/>
          <p:nvPr/>
        </p:nvSpPr>
        <p:spPr>
          <a:xfrm>
            <a:off x="210403" y="780525"/>
            <a:ext cx="8933597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When we speak, tell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them 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truth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000" b="1" dirty="0">
                <a:solidFill>
                  <a:prstClr val="black"/>
                </a:solidFill>
                <a:latin typeface="Arial Narrow" panose="020B0606020202030204" pitchFamily="34" charset="0"/>
              </a:rPr>
              <a:t>There is one source of objective truth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8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  <a:defRPr/>
            </a:pPr>
            <a:r>
              <a:rPr kumimoji="0" lang="en-US" sz="300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Transgenderism is about </a:t>
            </a:r>
            <a:r>
              <a:rPr kumimoji="0" lang="en-US" sz="3000" i="1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feelings </a:t>
            </a:r>
            <a:r>
              <a:rPr kumimoji="0" lang="en-US" sz="300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and </a:t>
            </a:r>
            <a:r>
              <a:rPr kumimoji="0" lang="en-US" sz="3000" i="1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emotions. </a:t>
            </a:r>
            <a:r>
              <a:rPr kumimoji="0" lang="en-US" sz="300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Neither are the standard of truth (Pr. 14:12; 28:26; Jer. 17:9).</a:t>
            </a:r>
          </a:p>
          <a:p>
            <a:pPr marL="914400" lvl="1" indent="-457200">
              <a:buFontTx/>
              <a:buChar char="-"/>
              <a:defRPr/>
            </a:pPr>
            <a:endParaRPr kumimoji="0" lang="en-US" sz="800" u="none" strike="noStrike" kern="1200" cap="none" spc="0" normalizeH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lvl="1" indent="-457200">
              <a:buFontTx/>
              <a:buChar char="-"/>
              <a:defRPr/>
            </a:pPr>
            <a:r>
              <a:rPr lang="en-US" sz="3100" dirty="0">
                <a:solidFill>
                  <a:prstClr val="black"/>
                </a:solidFill>
                <a:latin typeface="Arial Narrow" panose="020B0606020202030204" pitchFamily="34" charset="0"/>
              </a:rPr>
              <a:t>Scripture is objective truth (2 Pet. 1:21; Ps. 119:89;     1 Pet. 1:25)</a:t>
            </a:r>
            <a:endParaRPr kumimoji="0" lang="en-US" sz="3100" u="none" strike="noStrike" kern="1200" cap="none" spc="0" normalizeH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  <a:defRPr/>
            </a:pPr>
            <a:endParaRPr kumimoji="0" lang="en-US" sz="310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84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89A2FC-BE8B-445E-94A6-FE0F2A79299E}"/>
              </a:ext>
            </a:extLst>
          </p:cNvPr>
          <p:cNvSpPr txBox="1"/>
          <p:nvPr/>
        </p:nvSpPr>
        <p:spPr>
          <a:xfrm>
            <a:off x="210404" y="780525"/>
            <a:ext cx="86809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When we speak, tell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them 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truth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000" b="1" dirty="0">
                <a:solidFill>
                  <a:prstClr val="black"/>
                </a:solidFill>
                <a:latin typeface="Arial Narrow" panose="020B0606020202030204" pitchFamily="34" charset="0"/>
              </a:rPr>
              <a:t>True Identity is Found in Christ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8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  <a:defRPr/>
            </a:pPr>
            <a:r>
              <a:rPr kumimoji="0" lang="en-US" sz="300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We were designed as </a:t>
            </a:r>
            <a:r>
              <a:rPr kumimoji="0" lang="en-US" sz="3000" i="1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male</a:t>
            </a:r>
            <a:r>
              <a:rPr kumimoji="0" lang="en-US" sz="300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 and </a:t>
            </a:r>
            <a:r>
              <a:rPr kumimoji="0" lang="en-US" sz="3000" i="1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female</a:t>
            </a:r>
            <a:r>
              <a:rPr kumimoji="0" lang="en-US" sz="300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 image bearers of God (Gen. 1:27)</a:t>
            </a:r>
          </a:p>
          <a:p>
            <a:pPr marL="914400" lvl="1" indent="-457200">
              <a:buFontTx/>
              <a:buChar char="-"/>
              <a:defRPr/>
            </a:pPr>
            <a:endParaRPr kumimoji="0" lang="en-US" sz="800" u="none" strike="noStrike" kern="1200" cap="none" spc="0" normalizeH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  <a:defRPr/>
            </a:pPr>
            <a:r>
              <a:rPr lang="en-US" sz="3000" dirty="0">
                <a:solidFill>
                  <a:prstClr val="black"/>
                </a:solidFill>
                <a:latin typeface="Arial Narrow" panose="020B0606020202030204" pitchFamily="34" charset="0"/>
              </a:rPr>
              <a:t>Despite corrupting that image, Christ brings restoration (Rom. 3:23-24)</a:t>
            </a:r>
          </a:p>
          <a:p>
            <a:pPr marL="914400" lvl="1" indent="-457200">
              <a:buFontTx/>
              <a:buChar char="-"/>
              <a:defRPr/>
            </a:pPr>
            <a:endParaRPr lang="en-US" sz="8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  <a:defRPr/>
            </a:pPr>
            <a:r>
              <a:rPr lang="en-US" sz="3000" dirty="0">
                <a:solidFill>
                  <a:prstClr val="black"/>
                </a:solidFill>
                <a:latin typeface="Arial Narrow" panose="020B0606020202030204" pitchFamily="34" charset="0"/>
              </a:rPr>
              <a:t>In Him, we know our true identity                                 (Acts 2:38; Rom. 6:3, 11; 8:1; 12:5)</a:t>
            </a:r>
            <a:endParaRPr kumimoji="0" lang="en-US" sz="3000" u="none" strike="noStrike" kern="1200" cap="none" spc="0" normalizeH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  <a:defRPr/>
            </a:pPr>
            <a:endParaRPr kumimoji="0" lang="en-US" sz="3100" u="none" strike="noStrike" kern="1200" cap="none" spc="0" normalizeH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  <a:defRPr/>
            </a:pPr>
            <a:endParaRPr kumimoji="0" lang="en-US" sz="310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221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89A2FC-BE8B-445E-94A6-FE0F2A79299E}"/>
              </a:ext>
            </a:extLst>
          </p:cNvPr>
          <p:cNvSpPr txBox="1"/>
          <p:nvPr/>
        </p:nvSpPr>
        <p:spPr>
          <a:xfrm>
            <a:off x="210404" y="780525"/>
            <a:ext cx="868093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When we speak, tell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them 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truth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000" b="1" dirty="0">
                <a:solidFill>
                  <a:prstClr val="black"/>
                </a:solidFill>
                <a:latin typeface="Arial Narrow" panose="020B0606020202030204" pitchFamily="34" charset="0"/>
              </a:rPr>
              <a:t>True Community is Found in Christ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8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  <a:defRPr/>
            </a:pPr>
            <a:r>
              <a:rPr lang="en-US" sz="3000" dirty="0">
                <a:solidFill>
                  <a:prstClr val="black"/>
                </a:solidFill>
                <a:latin typeface="Arial Narrow" panose="020B0606020202030204" pitchFamily="34" charset="0"/>
              </a:rPr>
              <a:t>In Christ we share a common redemptive story, a common objective. We are a spiritual </a:t>
            </a:r>
            <a:r>
              <a:rPr lang="en-US" sz="3000" i="1" dirty="0">
                <a:solidFill>
                  <a:prstClr val="black"/>
                </a:solidFill>
                <a:latin typeface="Arial Narrow" panose="020B0606020202030204" pitchFamily="34" charset="0"/>
              </a:rPr>
              <a:t>family</a:t>
            </a:r>
          </a:p>
          <a:p>
            <a:pPr marL="914400" lvl="1" indent="-457200">
              <a:buFontTx/>
              <a:buChar char="-"/>
              <a:defRPr/>
            </a:pPr>
            <a:endParaRPr lang="en-US" sz="800" i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  <a:defRPr/>
            </a:pPr>
            <a:r>
              <a:rPr lang="en-US" sz="3000" dirty="0">
                <a:solidFill>
                  <a:prstClr val="black"/>
                </a:solidFill>
                <a:latin typeface="Arial Narrow" panose="020B0606020202030204" pitchFamily="34" charset="0"/>
              </a:rPr>
              <a:t>Acts 2:44-47: a snapshot of Christian community</a:t>
            </a:r>
          </a:p>
          <a:p>
            <a:pPr marL="914400" lvl="1" indent="-457200">
              <a:buFontTx/>
              <a:buChar char="-"/>
              <a:defRPr/>
            </a:pPr>
            <a:endParaRPr lang="en-US" sz="8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  <a:defRPr/>
            </a:pPr>
            <a:r>
              <a:rPr lang="en-US" sz="3000" dirty="0">
                <a:solidFill>
                  <a:prstClr val="black"/>
                </a:solidFill>
                <a:latin typeface="Arial Narrow" panose="020B0606020202030204" pitchFamily="34" charset="0"/>
              </a:rPr>
              <a:t>All are invited (Gal. 3:27-28; Matt. 11:28)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3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8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  <a:defRPr/>
            </a:pPr>
            <a:endParaRPr kumimoji="0" lang="en-US" sz="3100" u="none" strike="noStrike" kern="1200" cap="none" spc="0" normalizeH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  <a:defRPr/>
            </a:pPr>
            <a:endParaRPr kumimoji="0" lang="en-US" sz="310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629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8605</TotalTime>
  <Words>483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LEMON MILK Light</vt:lpstr>
      <vt:lpstr>LEMON MILK Medium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11</cp:revision>
  <dcterms:created xsi:type="dcterms:W3CDTF">2021-09-20T13:21:04Z</dcterms:created>
  <dcterms:modified xsi:type="dcterms:W3CDTF">2021-09-26T12:46:14Z</dcterms:modified>
</cp:coreProperties>
</file>