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CF"/>
    <a:srgbClr val="E698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3" d="100"/>
          <a:sy n="33" d="100"/>
        </p:scale>
        <p:origin x="44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8190-1465-4597-83D5-B3604DF16B3A}" type="datetimeFigureOut">
              <a:rPr lang="en-US" smtClean="0"/>
              <a:t>7/18/2021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A0A8-05E9-4D6F-8769-B7DFFB8BF0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807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8190-1465-4597-83D5-B3604DF16B3A}" type="datetimeFigureOut">
              <a:rPr lang="en-US" smtClean="0"/>
              <a:t>7/18/2021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A0A8-05E9-4D6F-8769-B7DFFB8BF0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566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8190-1465-4597-83D5-B3604DF16B3A}" type="datetimeFigureOut">
              <a:rPr lang="en-US" smtClean="0"/>
              <a:t>7/18/2021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A0A8-05E9-4D6F-8769-B7DFFB8BF0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119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8190-1465-4597-83D5-B3604DF16B3A}" type="datetimeFigureOut">
              <a:rPr lang="en-US" smtClean="0"/>
              <a:t>7/18/2021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A0A8-05E9-4D6F-8769-B7DFFB8BF0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116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8190-1465-4597-83D5-B3604DF16B3A}" type="datetimeFigureOut">
              <a:rPr lang="en-US" smtClean="0"/>
              <a:t>7/18/2021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A0A8-05E9-4D6F-8769-B7DFFB8BF0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76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8190-1465-4597-83D5-B3604DF16B3A}" type="datetimeFigureOut">
              <a:rPr lang="en-US" smtClean="0"/>
              <a:t>7/18/2021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A0A8-05E9-4D6F-8769-B7DFFB8BF0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254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8190-1465-4597-83D5-B3604DF16B3A}" type="datetimeFigureOut">
              <a:rPr lang="en-US" smtClean="0"/>
              <a:t>7/18/2021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A0A8-05E9-4D6F-8769-B7DFFB8BF0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243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8190-1465-4597-83D5-B3604DF16B3A}" type="datetimeFigureOut">
              <a:rPr lang="en-US" smtClean="0"/>
              <a:t>7/18/2021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A0A8-05E9-4D6F-8769-B7DFFB8BF0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284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8190-1465-4597-83D5-B3604DF16B3A}" type="datetimeFigureOut">
              <a:rPr lang="en-US" smtClean="0"/>
              <a:t>7/18/2021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A0A8-05E9-4D6F-8769-B7DFFB8BF0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715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8190-1465-4597-83D5-B3604DF16B3A}" type="datetimeFigureOut">
              <a:rPr lang="en-US" smtClean="0"/>
              <a:t>7/18/2021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A0A8-05E9-4D6F-8769-B7DFFB8BF0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087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8190-1465-4597-83D5-B3604DF16B3A}" type="datetimeFigureOut">
              <a:rPr lang="en-US" smtClean="0"/>
              <a:t>7/18/2021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A0A8-05E9-4D6F-8769-B7DFFB8BF0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596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68190-1465-4597-83D5-B3604DF16B3A}" type="datetimeFigureOut">
              <a:rPr lang="en-US" smtClean="0"/>
              <a:t>7/18/2021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2A0A8-05E9-4D6F-8769-B7DFFB8BF0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188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C8FB7B8-D34C-4557-BE19-9C35145894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280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841207A-8C35-46E2-9D2A-754A6A5CF7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3201B72-F670-44BB-8DCC-7C26AB189C84}"/>
              </a:ext>
            </a:extLst>
          </p:cNvPr>
          <p:cNvSpPr txBox="1"/>
          <p:nvPr/>
        </p:nvSpPr>
        <p:spPr>
          <a:xfrm>
            <a:off x="505326" y="554866"/>
            <a:ext cx="8133348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EECF"/>
                </a:solidFill>
                <a:latin typeface="Arial Narrow" panose="020B0606020202030204" pitchFamily="34" charset="0"/>
              </a:rPr>
              <a:t>Luke 15:1-2</a:t>
            </a:r>
          </a:p>
          <a:p>
            <a:endParaRPr lang="en-US" sz="800" dirty="0">
              <a:solidFill>
                <a:srgbClr val="FFEECF"/>
              </a:solidFill>
              <a:latin typeface="Arial Narrow" panose="020B0606020202030204" pitchFamily="34" charset="0"/>
            </a:endParaRPr>
          </a:p>
          <a:p>
            <a:r>
              <a:rPr lang="en-US" sz="3600" baseline="30000" dirty="0">
                <a:solidFill>
                  <a:srgbClr val="FFEECF"/>
                </a:solidFill>
                <a:latin typeface="Arial Narrow" panose="020B0606020202030204" pitchFamily="34" charset="0"/>
              </a:rPr>
              <a:t>1</a:t>
            </a:r>
            <a:r>
              <a:rPr lang="en-US" sz="3600" dirty="0">
                <a:solidFill>
                  <a:srgbClr val="FFEECF"/>
                </a:solidFill>
                <a:latin typeface="Arial Narrow" panose="020B0606020202030204" pitchFamily="34" charset="0"/>
              </a:rPr>
              <a:t> Now the tax collectors and sinners were all drawing near to hear him. </a:t>
            </a:r>
            <a:r>
              <a:rPr lang="en-US" sz="3600" baseline="30000" dirty="0">
                <a:solidFill>
                  <a:srgbClr val="FFEECF"/>
                </a:solidFill>
                <a:latin typeface="Arial Narrow" panose="020B0606020202030204" pitchFamily="34" charset="0"/>
              </a:rPr>
              <a:t>2</a:t>
            </a:r>
            <a:r>
              <a:rPr lang="en-US" sz="3600" dirty="0">
                <a:solidFill>
                  <a:srgbClr val="FFEECF"/>
                </a:solidFill>
                <a:latin typeface="Arial Narrow" panose="020B0606020202030204" pitchFamily="34" charset="0"/>
              </a:rPr>
              <a:t> And the Pharisees and the scribes grumbled, saying, “This man receives sinners and eats with them.”</a:t>
            </a:r>
          </a:p>
        </p:txBody>
      </p:sp>
    </p:spTree>
    <p:extLst>
      <p:ext uri="{BB962C8B-B14F-4D97-AF65-F5344CB8AC3E}">
        <p14:creationId xmlns:p14="http://schemas.microsoft.com/office/powerpoint/2010/main" val="1985498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841207A-8C35-46E2-9D2A-754A6A5CF7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3201B72-F670-44BB-8DCC-7C26AB189C84}"/>
              </a:ext>
            </a:extLst>
          </p:cNvPr>
          <p:cNvSpPr txBox="1"/>
          <p:nvPr/>
        </p:nvSpPr>
        <p:spPr>
          <a:xfrm>
            <a:off x="505326" y="554866"/>
            <a:ext cx="813334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EECF"/>
                </a:solidFill>
                <a:latin typeface="Arial Narrow" panose="020B0606020202030204" pitchFamily="34" charset="0"/>
              </a:rPr>
              <a:t>Luke 15:3-4</a:t>
            </a:r>
          </a:p>
          <a:p>
            <a:endParaRPr lang="en-US" sz="800" dirty="0">
              <a:solidFill>
                <a:srgbClr val="FFEECF"/>
              </a:solidFill>
              <a:latin typeface="Arial Narrow" panose="020B0606020202030204" pitchFamily="34" charset="0"/>
            </a:endParaRPr>
          </a:p>
          <a:p>
            <a:r>
              <a:rPr lang="en-US" sz="3600" baseline="30000" dirty="0">
                <a:solidFill>
                  <a:srgbClr val="FFEECF"/>
                </a:solidFill>
                <a:latin typeface="Arial Narrow" panose="020B0606020202030204" pitchFamily="34" charset="0"/>
              </a:rPr>
              <a:t>3</a:t>
            </a:r>
            <a:r>
              <a:rPr lang="en-US" sz="3600" dirty="0">
                <a:solidFill>
                  <a:srgbClr val="FFEECF"/>
                </a:solidFill>
                <a:latin typeface="Arial Narrow" panose="020B0606020202030204" pitchFamily="34" charset="0"/>
              </a:rPr>
              <a:t> So he told them this parable: </a:t>
            </a:r>
            <a:r>
              <a:rPr lang="en-US" sz="3600" baseline="30000" dirty="0">
                <a:solidFill>
                  <a:srgbClr val="FFEECF"/>
                </a:solidFill>
                <a:latin typeface="Arial Narrow" panose="020B0606020202030204" pitchFamily="34" charset="0"/>
              </a:rPr>
              <a:t>4</a:t>
            </a:r>
            <a:r>
              <a:rPr lang="en-US" sz="3600" dirty="0">
                <a:solidFill>
                  <a:srgbClr val="FFEECF"/>
                </a:solidFill>
                <a:latin typeface="Arial Narrow" panose="020B0606020202030204" pitchFamily="34" charset="0"/>
              </a:rPr>
              <a:t> “What man of you, having a hundred sheep, if he has lost one of them, does not leave the ninety-nine in the open country, and go after the one that is lost, until he finds it? </a:t>
            </a:r>
          </a:p>
        </p:txBody>
      </p:sp>
    </p:spTree>
    <p:extLst>
      <p:ext uri="{BB962C8B-B14F-4D97-AF65-F5344CB8AC3E}">
        <p14:creationId xmlns:p14="http://schemas.microsoft.com/office/powerpoint/2010/main" val="429177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841207A-8C35-46E2-9D2A-754A6A5CF7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3201B72-F670-44BB-8DCC-7C26AB189C84}"/>
              </a:ext>
            </a:extLst>
          </p:cNvPr>
          <p:cNvSpPr txBox="1"/>
          <p:nvPr/>
        </p:nvSpPr>
        <p:spPr>
          <a:xfrm>
            <a:off x="505326" y="554866"/>
            <a:ext cx="813334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EECF"/>
                </a:solidFill>
                <a:latin typeface="Arial Narrow" panose="020B0606020202030204" pitchFamily="34" charset="0"/>
              </a:rPr>
              <a:t>Luke 15:5-6</a:t>
            </a:r>
          </a:p>
          <a:p>
            <a:endParaRPr lang="en-US" sz="800" dirty="0">
              <a:solidFill>
                <a:srgbClr val="FFEECF"/>
              </a:solidFill>
              <a:latin typeface="Arial Narrow" panose="020B0606020202030204" pitchFamily="34" charset="0"/>
            </a:endParaRPr>
          </a:p>
          <a:p>
            <a:r>
              <a:rPr lang="en-US" sz="3600" baseline="30000" dirty="0">
                <a:solidFill>
                  <a:srgbClr val="FFEECF"/>
                </a:solidFill>
                <a:latin typeface="Arial Narrow" panose="020B0606020202030204" pitchFamily="34" charset="0"/>
              </a:rPr>
              <a:t>5</a:t>
            </a:r>
            <a:r>
              <a:rPr lang="en-US" sz="3600" dirty="0">
                <a:solidFill>
                  <a:srgbClr val="FFEECF"/>
                </a:solidFill>
                <a:latin typeface="Arial Narrow" panose="020B0606020202030204" pitchFamily="34" charset="0"/>
              </a:rPr>
              <a:t> And when he has found it, he lays it on his shoulders, rejoicing. </a:t>
            </a:r>
            <a:r>
              <a:rPr lang="en-US" sz="3600" baseline="30000" dirty="0">
                <a:solidFill>
                  <a:srgbClr val="FFEECF"/>
                </a:solidFill>
                <a:latin typeface="Arial Narrow" panose="020B0606020202030204" pitchFamily="34" charset="0"/>
              </a:rPr>
              <a:t>6</a:t>
            </a:r>
            <a:r>
              <a:rPr lang="en-US" sz="3600" dirty="0">
                <a:solidFill>
                  <a:srgbClr val="FFEECF"/>
                </a:solidFill>
                <a:latin typeface="Arial Narrow" panose="020B0606020202030204" pitchFamily="34" charset="0"/>
              </a:rPr>
              <a:t> And when he comes home, he calls together his friends and his neighbors, saying to them, ‘Rejoice with me, for I have found my sheep that was lost.’ </a:t>
            </a:r>
          </a:p>
        </p:txBody>
      </p:sp>
    </p:spTree>
    <p:extLst>
      <p:ext uri="{BB962C8B-B14F-4D97-AF65-F5344CB8AC3E}">
        <p14:creationId xmlns:p14="http://schemas.microsoft.com/office/powerpoint/2010/main" val="370329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841207A-8C35-46E2-9D2A-754A6A5CF7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3201B72-F670-44BB-8DCC-7C26AB189C84}"/>
              </a:ext>
            </a:extLst>
          </p:cNvPr>
          <p:cNvSpPr txBox="1"/>
          <p:nvPr/>
        </p:nvSpPr>
        <p:spPr>
          <a:xfrm>
            <a:off x="505326" y="554866"/>
            <a:ext cx="8133348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EECF"/>
                </a:solidFill>
                <a:latin typeface="Arial Narrow" panose="020B0606020202030204" pitchFamily="34" charset="0"/>
              </a:rPr>
              <a:t>Luke 15:7</a:t>
            </a:r>
          </a:p>
          <a:p>
            <a:endParaRPr lang="en-US" sz="800" dirty="0">
              <a:solidFill>
                <a:srgbClr val="FFEECF"/>
              </a:solidFill>
              <a:latin typeface="Arial Narrow" panose="020B0606020202030204" pitchFamily="34" charset="0"/>
            </a:endParaRPr>
          </a:p>
          <a:p>
            <a:r>
              <a:rPr lang="en-US" sz="3600" baseline="30000" dirty="0">
                <a:solidFill>
                  <a:srgbClr val="FFEECF"/>
                </a:solidFill>
                <a:latin typeface="Arial Narrow" panose="020B0606020202030204" pitchFamily="34" charset="0"/>
              </a:rPr>
              <a:t>7</a:t>
            </a:r>
            <a:r>
              <a:rPr lang="en-US" sz="3600" dirty="0">
                <a:solidFill>
                  <a:srgbClr val="FFEECF"/>
                </a:solidFill>
                <a:latin typeface="Arial Narrow" panose="020B0606020202030204" pitchFamily="34" charset="0"/>
              </a:rPr>
              <a:t> Just so, I tell you, there will be more joy in heaven over one sinner who repents than over ninety-nine righteous persons who need no repentance.</a:t>
            </a:r>
          </a:p>
        </p:txBody>
      </p:sp>
    </p:spTree>
    <p:extLst>
      <p:ext uri="{BB962C8B-B14F-4D97-AF65-F5344CB8AC3E}">
        <p14:creationId xmlns:p14="http://schemas.microsoft.com/office/powerpoint/2010/main" val="1902690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841207A-8C35-46E2-9D2A-754A6A5CF7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3201B72-F670-44BB-8DCC-7C26AB189C84}"/>
              </a:ext>
            </a:extLst>
          </p:cNvPr>
          <p:cNvSpPr txBox="1"/>
          <p:nvPr/>
        </p:nvSpPr>
        <p:spPr>
          <a:xfrm>
            <a:off x="505326" y="554866"/>
            <a:ext cx="8133348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EECF"/>
                </a:solidFill>
                <a:latin typeface="Arial Narrow" panose="020B0606020202030204" pitchFamily="34" charset="0"/>
              </a:rPr>
              <a:t>Luke 15:8</a:t>
            </a:r>
          </a:p>
          <a:p>
            <a:endParaRPr lang="en-US" sz="800" dirty="0">
              <a:solidFill>
                <a:srgbClr val="FFEECF"/>
              </a:solidFill>
              <a:latin typeface="Arial Narrow" panose="020B0606020202030204" pitchFamily="34" charset="0"/>
            </a:endParaRPr>
          </a:p>
          <a:p>
            <a:r>
              <a:rPr lang="en-US" sz="3600" baseline="30000" dirty="0">
                <a:solidFill>
                  <a:srgbClr val="FFEECF"/>
                </a:solidFill>
                <a:latin typeface="Arial Narrow" panose="020B0606020202030204" pitchFamily="34" charset="0"/>
              </a:rPr>
              <a:t>8</a:t>
            </a:r>
            <a:r>
              <a:rPr lang="en-US" sz="3600" dirty="0">
                <a:solidFill>
                  <a:srgbClr val="FFEECF"/>
                </a:solidFill>
                <a:latin typeface="Arial Narrow" panose="020B0606020202030204" pitchFamily="34" charset="0"/>
              </a:rPr>
              <a:t> “Or what woman, having ten silver coins, if she loses one coin, does not light a lamp and sweep the house and seek diligently until she finds it? </a:t>
            </a:r>
          </a:p>
        </p:txBody>
      </p:sp>
    </p:spTree>
    <p:extLst>
      <p:ext uri="{BB962C8B-B14F-4D97-AF65-F5344CB8AC3E}">
        <p14:creationId xmlns:p14="http://schemas.microsoft.com/office/powerpoint/2010/main" val="429293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841207A-8C35-46E2-9D2A-754A6A5CF7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3201B72-F670-44BB-8DCC-7C26AB189C84}"/>
              </a:ext>
            </a:extLst>
          </p:cNvPr>
          <p:cNvSpPr txBox="1"/>
          <p:nvPr/>
        </p:nvSpPr>
        <p:spPr>
          <a:xfrm>
            <a:off x="505326" y="554866"/>
            <a:ext cx="813334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EECF"/>
                </a:solidFill>
                <a:latin typeface="Arial Narrow" panose="020B0606020202030204" pitchFamily="34" charset="0"/>
              </a:rPr>
              <a:t>Luke 15:9-10</a:t>
            </a:r>
          </a:p>
          <a:p>
            <a:endParaRPr lang="en-US" sz="800" dirty="0">
              <a:solidFill>
                <a:srgbClr val="FFEECF"/>
              </a:solidFill>
              <a:latin typeface="Arial Narrow" panose="020B0606020202030204" pitchFamily="34" charset="0"/>
            </a:endParaRPr>
          </a:p>
          <a:p>
            <a:r>
              <a:rPr lang="en-US" sz="3600" baseline="30000" dirty="0">
                <a:solidFill>
                  <a:srgbClr val="FFEECF"/>
                </a:solidFill>
                <a:latin typeface="Arial Narrow" panose="020B0606020202030204" pitchFamily="34" charset="0"/>
              </a:rPr>
              <a:t>9</a:t>
            </a:r>
            <a:r>
              <a:rPr lang="en-US" sz="3600" dirty="0">
                <a:solidFill>
                  <a:srgbClr val="FFEECF"/>
                </a:solidFill>
                <a:latin typeface="Arial Narrow" panose="020B0606020202030204" pitchFamily="34" charset="0"/>
              </a:rPr>
              <a:t> And when she has found it, she calls together her friends and neighbors, saying, ‘Rejoice with me, for I have found the coin that I had lost.’ </a:t>
            </a:r>
            <a:r>
              <a:rPr lang="en-US" sz="3600" baseline="30000" dirty="0">
                <a:solidFill>
                  <a:srgbClr val="FFEECF"/>
                </a:solidFill>
                <a:latin typeface="Arial Narrow" panose="020B0606020202030204" pitchFamily="34" charset="0"/>
              </a:rPr>
              <a:t>10</a:t>
            </a:r>
            <a:r>
              <a:rPr lang="en-US" sz="3600" dirty="0">
                <a:solidFill>
                  <a:srgbClr val="FFEECF"/>
                </a:solidFill>
                <a:latin typeface="Arial Narrow" panose="020B0606020202030204" pitchFamily="34" charset="0"/>
              </a:rPr>
              <a:t> Just so, I tell you, there is joy before the angels of God over one sinner who repents.”</a:t>
            </a:r>
          </a:p>
        </p:txBody>
      </p:sp>
    </p:spTree>
    <p:extLst>
      <p:ext uri="{BB962C8B-B14F-4D97-AF65-F5344CB8AC3E}">
        <p14:creationId xmlns:p14="http://schemas.microsoft.com/office/powerpoint/2010/main" val="327886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841207A-8C35-46E2-9D2A-754A6A5CF7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3201B72-F670-44BB-8DCC-7C26AB189C84}"/>
              </a:ext>
            </a:extLst>
          </p:cNvPr>
          <p:cNvSpPr txBox="1"/>
          <p:nvPr/>
        </p:nvSpPr>
        <p:spPr>
          <a:xfrm>
            <a:off x="505326" y="554866"/>
            <a:ext cx="8289758" cy="5570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EECF"/>
                </a:solidFill>
                <a:latin typeface="Arial Narrow" panose="020B0606020202030204" pitchFamily="34" charset="0"/>
              </a:rPr>
              <a:t>Lessons From The Parables</a:t>
            </a:r>
          </a:p>
          <a:p>
            <a:endParaRPr lang="en-US" sz="800" b="1" dirty="0">
              <a:solidFill>
                <a:srgbClr val="FFEECF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FFEECF"/>
                </a:solidFill>
                <a:latin typeface="Arial Narrow" panose="020B0606020202030204" pitchFamily="34" charset="0"/>
              </a:rPr>
              <a:t>Our God is a seeking God                        </a:t>
            </a:r>
            <a:r>
              <a:rPr lang="en-US" sz="3200" dirty="0">
                <a:solidFill>
                  <a:srgbClr val="FFEECF"/>
                </a:solidFill>
                <a:latin typeface="Arial Narrow" panose="020B0606020202030204" pitchFamily="34" charset="0"/>
              </a:rPr>
              <a:t>               2 Chr. 16:9; 1 Tim. 1:15; Ps. 8:3-4; Lk. 19:10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FFEECF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FFEECF"/>
                </a:solidFill>
                <a:latin typeface="Arial Narrow" panose="020B0606020202030204" pitchFamily="34" charset="0"/>
              </a:rPr>
              <a:t>We are instruments of God’s seeking             </a:t>
            </a:r>
            <a:r>
              <a:rPr lang="en-US" sz="3200" dirty="0">
                <a:solidFill>
                  <a:srgbClr val="FFEECF"/>
                </a:solidFill>
                <a:latin typeface="Arial Narrow" panose="020B0606020202030204" pitchFamily="34" charset="0"/>
              </a:rPr>
              <a:t>Matt. 28:19-20; 1 Pet. 2:9; Jn. 4:35; Eph. 5:1-2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solidFill>
                <a:srgbClr val="FFEECF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FFEECF"/>
                </a:solidFill>
                <a:latin typeface="Arial Narrow" panose="020B0606020202030204" pitchFamily="34" charset="0"/>
              </a:rPr>
              <a:t>Repentance is a time for rejoicing                  </a:t>
            </a:r>
            <a:r>
              <a:rPr lang="en-US" sz="3200" dirty="0">
                <a:solidFill>
                  <a:srgbClr val="FFEECF"/>
                </a:solidFill>
                <a:latin typeface="Arial Narrow" panose="020B0606020202030204" pitchFamily="34" charset="0"/>
              </a:rPr>
              <a:t>Acts 8:39; 16:33-34; Is. 62:5; 65:19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FFEECF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FFEECF"/>
                </a:solidFill>
                <a:latin typeface="Arial Narrow" panose="020B0606020202030204" pitchFamily="34" charset="0"/>
              </a:rPr>
              <a:t>You are valuable to God!                               </a:t>
            </a:r>
            <a:r>
              <a:rPr lang="en-US" sz="3200" dirty="0">
                <a:solidFill>
                  <a:srgbClr val="FFEECF"/>
                </a:solidFill>
                <a:latin typeface="Arial Narrow" panose="020B0606020202030204" pitchFamily="34" charset="0"/>
              </a:rPr>
              <a:t>Rom. 5:6-8; Lk. 19:10; Mk. 10:45;                            1 Tim. 2:4; 2 Pet. 3:9</a:t>
            </a:r>
          </a:p>
        </p:txBody>
      </p:sp>
    </p:spTree>
    <p:extLst>
      <p:ext uri="{BB962C8B-B14F-4D97-AF65-F5344CB8AC3E}">
        <p14:creationId xmlns:p14="http://schemas.microsoft.com/office/powerpoint/2010/main" val="1049305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C8FB7B8-D34C-4557-BE19-9C35145894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326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3213</TotalTime>
  <Words>364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6</cp:revision>
  <dcterms:created xsi:type="dcterms:W3CDTF">2021-07-13T10:25:34Z</dcterms:created>
  <dcterms:modified xsi:type="dcterms:W3CDTF">2021-07-18T13:22:02Z</dcterms:modified>
</cp:coreProperties>
</file>