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4049"/>
    <a:srgbClr val="664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58" d="100"/>
          <a:sy n="58" d="100"/>
        </p:scale>
        <p:origin x="54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0783-5F33-412C-83C7-28A5CFD02948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DD7-83E8-44BC-8A5A-9B54C85BE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5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0783-5F33-412C-83C7-28A5CFD02948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DD7-83E8-44BC-8A5A-9B54C85BE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3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0783-5F33-412C-83C7-28A5CFD02948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DD7-83E8-44BC-8A5A-9B54C85BE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9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0783-5F33-412C-83C7-28A5CFD02948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DD7-83E8-44BC-8A5A-9B54C85BE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5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0783-5F33-412C-83C7-28A5CFD02948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DD7-83E8-44BC-8A5A-9B54C85BE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2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0783-5F33-412C-83C7-28A5CFD02948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DD7-83E8-44BC-8A5A-9B54C85BE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5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0783-5F33-412C-83C7-28A5CFD02948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DD7-83E8-44BC-8A5A-9B54C85BE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4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0783-5F33-412C-83C7-28A5CFD02948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DD7-83E8-44BC-8A5A-9B54C85BE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5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0783-5F33-412C-83C7-28A5CFD02948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DD7-83E8-44BC-8A5A-9B54C85BE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0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0783-5F33-412C-83C7-28A5CFD02948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DD7-83E8-44BC-8A5A-9B54C85BE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0783-5F33-412C-83C7-28A5CFD02948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1DD7-83E8-44BC-8A5A-9B54C85BE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5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60783-5F33-412C-83C7-28A5CFD02948}" type="datetimeFigureOut">
              <a:rPr lang="en-US" smtClean="0"/>
              <a:t>4/4/2021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21DD7-83E8-44BC-8A5A-9B54C85BE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0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4928BC-1E51-401C-9CF5-6C364CC2A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B69187-FB3B-42AE-B9FA-D74884590176}"/>
              </a:ext>
            </a:extLst>
          </p:cNvPr>
          <p:cNvSpPr txBox="1"/>
          <p:nvPr/>
        </p:nvSpPr>
        <p:spPr>
          <a:xfrm>
            <a:off x="1303506" y="2159541"/>
            <a:ext cx="676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664F5A"/>
                </a:solidFill>
                <a:latin typeface="Avenir Next LT Pro Light" panose="020B0304020202020204" pitchFamily="34" charset="0"/>
              </a:rPr>
              <a:t>new horizons in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79462-021A-4AA1-A184-1002750CE973}"/>
              </a:ext>
            </a:extLst>
          </p:cNvPr>
          <p:cNvSpPr txBox="1"/>
          <p:nvPr/>
        </p:nvSpPr>
        <p:spPr>
          <a:xfrm>
            <a:off x="-372083" y="2115926"/>
            <a:ext cx="988816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solidFill>
                  <a:srgbClr val="664F5A"/>
                </a:solidFill>
                <a:latin typeface="Avenir Next LT Pro" panose="020B0504020202020204" pitchFamily="34" charset="0"/>
              </a:rPr>
              <a:t>evangelism</a:t>
            </a:r>
            <a:r>
              <a:rPr lang="en-US" sz="1600" dirty="0">
                <a:solidFill>
                  <a:srgbClr val="664F5A"/>
                </a:solidFill>
                <a:latin typeface="Avenir Next LT Pro Light" panose="020B0304020202020204" pitchFamily="34" charset="0"/>
              </a:rPr>
              <a:t> 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478FA-3EC7-4276-B378-6554DB0795B4}"/>
              </a:ext>
            </a:extLst>
          </p:cNvPr>
          <p:cNvSpPr txBox="1"/>
          <p:nvPr/>
        </p:nvSpPr>
        <p:spPr>
          <a:xfrm>
            <a:off x="5230238" y="3487366"/>
            <a:ext cx="676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664F5A"/>
                </a:solidFill>
                <a:latin typeface="Avenir Next LT Pro Light" panose="020B0304020202020204" pitchFamily="34" charset="0"/>
              </a:rPr>
              <a:t>at east end</a:t>
            </a:r>
          </a:p>
        </p:txBody>
      </p:sp>
    </p:spTree>
    <p:extLst>
      <p:ext uri="{BB962C8B-B14F-4D97-AF65-F5344CB8AC3E}">
        <p14:creationId xmlns:p14="http://schemas.microsoft.com/office/powerpoint/2010/main" val="314998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66CC5-E89C-4BCB-904F-DACDFA60D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00FAFD-773B-4444-909C-1DD9CB46811B}"/>
              </a:ext>
            </a:extLst>
          </p:cNvPr>
          <p:cNvSpPr txBox="1"/>
          <p:nvPr/>
        </p:nvSpPr>
        <p:spPr>
          <a:xfrm>
            <a:off x="381000" y="308057"/>
            <a:ext cx="8382000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 of Equipping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Pulpit teaching/preaching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Bible classes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Bible reading/discussion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lesson series on parenting, marriage, leadership…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Teen studies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 the knowledge to host an in-person or online community study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30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32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8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3B2D4B-3C26-42BF-B7A6-051C35A44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3992D-E579-41DD-8FE8-C503E0FC4E00}"/>
              </a:ext>
            </a:extLst>
          </p:cNvPr>
          <p:cNvSpPr txBox="1"/>
          <p:nvPr/>
        </p:nvSpPr>
        <p:spPr>
          <a:xfrm>
            <a:off x="115329" y="2151727"/>
            <a:ext cx="89133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Word will always be the primary tool      for equipping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Tim. 3:16-17; Ps. 119:105, 11;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Heb. 4:12; Matt. 4:4</a:t>
            </a:r>
          </a:p>
        </p:txBody>
      </p:sp>
    </p:spTree>
    <p:extLst>
      <p:ext uri="{BB962C8B-B14F-4D97-AF65-F5344CB8AC3E}">
        <p14:creationId xmlns:p14="http://schemas.microsoft.com/office/powerpoint/2010/main" val="23526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4928BC-1E51-401C-9CF5-6C364CC2A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B69187-FB3B-42AE-B9FA-D74884590176}"/>
              </a:ext>
            </a:extLst>
          </p:cNvPr>
          <p:cNvSpPr txBox="1"/>
          <p:nvPr/>
        </p:nvSpPr>
        <p:spPr>
          <a:xfrm>
            <a:off x="1303506" y="2159541"/>
            <a:ext cx="676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664F5A"/>
                </a:solidFill>
                <a:latin typeface="Avenir Next LT Pro Light" panose="020B0304020202020204" pitchFamily="34" charset="0"/>
              </a:rPr>
              <a:t>new horizons in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79462-021A-4AA1-A184-1002750CE973}"/>
              </a:ext>
            </a:extLst>
          </p:cNvPr>
          <p:cNvSpPr txBox="1"/>
          <p:nvPr/>
        </p:nvSpPr>
        <p:spPr>
          <a:xfrm>
            <a:off x="-372083" y="2115926"/>
            <a:ext cx="988816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solidFill>
                  <a:srgbClr val="664F5A"/>
                </a:solidFill>
                <a:latin typeface="Avenir Next LT Pro" panose="020B0504020202020204" pitchFamily="34" charset="0"/>
              </a:rPr>
              <a:t>evangelism</a:t>
            </a:r>
            <a:r>
              <a:rPr lang="en-US" sz="1600" dirty="0">
                <a:solidFill>
                  <a:srgbClr val="664F5A"/>
                </a:solidFill>
                <a:latin typeface="Avenir Next LT Pro Light" panose="020B0304020202020204" pitchFamily="34" charset="0"/>
              </a:rPr>
              <a:t> 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478FA-3EC7-4276-B378-6554DB0795B4}"/>
              </a:ext>
            </a:extLst>
          </p:cNvPr>
          <p:cNvSpPr txBox="1"/>
          <p:nvPr/>
        </p:nvSpPr>
        <p:spPr>
          <a:xfrm>
            <a:off x="5230238" y="3487366"/>
            <a:ext cx="676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664F5A"/>
                </a:solidFill>
                <a:latin typeface="Avenir Next LT Pro Light" panose="020B0304020202020204" pitchFamily="34" charset="0"/>
              </a:rPr>
              <a:t>at east end</a:t>
            </a:r>
          </a:p>
        </p:txBody>
      </p:sp>
    </p:spTree>
    <p:extLst>
      <p:ext uri="{BB962C8B-B14F-4D97-AF65-F5344CB8AC3E}">
        <p14:creationId xmlns:p14="http://schemas.microsoft.com/office/powerpoint/2010/main" val="16543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66CC5-E89C-4BCB-904F-DACDFA60D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A1812D-9419-45D8-9874-0B57E86AC6F6}"/>
              </a:ext>
            </a:extLst>
          </p:cNvPr>
          <p:cNvSpPr txBox="1"/>
          <p:nvPr/>
        </p:nvSpPr>
        <p:spPr>
          <a:xfrm>
            <a:off x="523102" y="764223"/>
            <a:ext cx="8097795" cy="460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52404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Ecclesiastes 4:9-12</a:t>
            </a:r>
            <a:r>
              <a:rPr lang="en-US" sz="3200" dirty="0">
                <a:solidFill>
                  <a:srgbClr val="52404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800" baseline="300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aseline="30000" dirty="0">
                <a:solidFill>
                  <a:srgbClr val="52404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9 </a:t>
            </a:r>
            <a:r>
              <a:rPr lang="en-US" sz="3200" dirty="0">
                <a:solidFill>
                  <a:srgbClr val="52404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are better than one, because they have a good reward for their toil. </a:t>
            </a:r>
            <a:r>
              <a:rPr lang="en-US" sz="3200" baseline="30000" dirty="0">
                <a:solidFill>
                  <a:srgbClr val="52404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10 </a:t>
            </a:r>
            <a:r>
              <a:rPr lang="en-US" sz="3200" dirty="0">
                <a:solidFill>
                  <a:srgbClr val="52404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if they fall, one will lift up his fellow. But woe to him who is alone when he falls and has not another to lift him up! </a:t>
            </a:r>
            <a:r>
              <a:rPr lang="en-US" sz="3200" baseline="30000" dirty="0">
                <a:solidFill>
                  <a:srgbClr val="52404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11 </a:t>
            </a:r>
            <a:r>
              <a:rPr lang="en-US" sz="3200" dirty="0">
                <a:solidFill>
                  <a:srgbClr val="52404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Again, if two lie together, they keep warm, but how can one keep warm alone? </a:t>
            </a:r>
            <a:r>
              <a:rPr lang="en-US" sz="3200" baseline="30000" dirty="0">
                <a:solidFill>
                  <a:srgbClr val="52404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12 </a:t>
            </a:r>
            <a:r>
              <a:rPr lang="en-US" sz="3200" dirty="0">
                <a:solidFill>
                  <a:srgbClr val="524049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though a man might prevail against one who is alone, two will withstand him—a threefold cord is not quickly broken. </a:t>
            </a:r>
          </a:p>
        </p:txBody>
      </p:sp>
    </p:spTree>
    <p:extLst>
      <p:ext uri="{BB962C8B-B14F-4D97-AF65-F5344CB8AC3E}">
        <p14:creationId xmlns:p14="http://schemas.microsoft.com/office/powerpoint/2010/main" val="319430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66CC5-E89C-4BCB-904F-DACDFA60D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A1812D-9419-45D8-9874-0B57E86AC6F6}"/>
              </a:ext>
            </a:extLst>
          </p:cNvPr>
          <p:cNvSpPr txBox="1"/>
          <p:nvPr/>
        </p:nvSpPr>
        <p:spPr>
          <a:xfrm>
            <a:off x="523102" y="764223"/>
            <a:ext cx="8097795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are better than one (Acts 14)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and Barnabas taught, endured hardships, edified, prayed, and appointed elders </a:t>
            </a:r>
            <a:r>
              <a:rPr lang="en-US" sz="3200" b="1" i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together.</a:t>
            </a: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b="1" i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it reasonable to conclude that a greater evangelistic impact was had because there were two of them instead of one?</a:t>
            </a: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teaching, more edifying, more motivation, more accountability</a:t>
            </a: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32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524049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4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3B2D4B-3C26-42BF-B7A6-051C35A44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3992D-E579-41DD-8FE8-C503E0FC4E00}"/>
              </a:ext>
            </a:extLst>
          </p:cNvPr>
          <p:cNvSpPr txBox="1"/>
          <p:nvPr/>
        </p:nvSpPr>
        <p:spPr>
          <a:xfrm>
            <a:off x="654908" y="2828835"/>
            <a:ext cx="78341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two be better than one at East End?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lot of work to be done!</a:t>
            </a:r>
          </a:p>
        </p:txBody>
      </p:sp>
    </p:spTree>
    <p:extLst>
      <p:ext uri="{BB962C8B-B14F-4D97-AF65-F5344CB8AC3E}">
        <p14:creationId xmlns:p14="http://schemas.microsoft.com/office/powerpoint/2010/main" val="38151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3B2D4B-3C26-42BF-B7A6-051C35A44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3992D-E579-41DD-8FE8-C503E0FC4E00}"/>
              </a:ext>
            </a:extLst>
          </p:cNvPr>
          <p:cNvSpPr txBox="1"/>
          <p:nvPr/>
        </p:nvSpPr>
        <p:spPr>
          <a:xfrm>
            <a:off x="403654" y="192726"/>
            <a:ext cx="8336692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Timothy 4:1-5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baseline="30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charge you in the presence of God and of Christ Jesus, who is to judge the living and the dead, and by his appearing and his kingdom: </a:t>
            </a:r>
            <a:r>
              <a:rPr lang="en-US" sz="3000" baseline="30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preach the word; be ready in season and out of season; reprove, rebuke, and exhort, with complete patience and teaching. </a:t>
            </a:r>
            <a:r>
              <a:rPr lang="en-US" sz="3000" baseline="30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time is coming when people will not endure sound teaching, but having itching ears they will accumulate for themselves teachers to suit their own passions, </a:t>
            </a:r>
            <a:r>
              <a:rPr lang="en-US" sz="3000" baseline="30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will turn away from listening to the truth and wander off into myths. </a:t>
            </a:r>
            <a:r>
              <a:rPr lang="en-US" sz="3000" baseline="30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for you, always be sober-minded, endure suffering,          </a:t>
            </a:r>
            <a:r>
              <a:rPr lang="en-US" sz="30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the work of an evangelist</a:t>
            </a: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fulfill your ministry.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b="1" i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3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66CC5-E89C-4BCB-904F-DACDFA60D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423239-B811-48A3-B755-063497F4DF0B}"/>
              </a:ext>
            </a:extLst>
          </p:cNvPr>
          <p:cNvSpPr txBox="1"/>
          <p:nvPr/>
        </p:nvSpPr>
        <p:spPr>
          <a:xfrm>
            <a:off x="403654" y="357482"/>
            <a:ext cx="8336692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Evangelist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who brings good tidings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Kingdom - one who brings the good news of Jesus Christ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Timothy, Paul, John the Baptist, Phillip, Jesus… all evangelized.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30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b="1" i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7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66CC5-E89C-4BCB-904F-DACDFA60D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423239-B811-48A3-B755-063497F4DF0B}"/>
              </a:ext>
            </a:extLst>
          </p:cNvPr>
          <p:cNvSpPr txBox="1"/>
          <p:nvPr/>
        </p:nvSpPr>
        <p:spPr>
          <a:xfrm>
            <a:off x="403654" y="357482"/>
            <a:ext cx="8336692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Work of an Evangelist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the Local Church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b="1" i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4:11-12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b="1" i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i="1" baseline="30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3000" i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he gave the apostles, the prophets, the evangelists, the shepherds and teachers, </a:t>
            </a:r>
            <a:r>
              <a:rPr lang="en-US" sz="3000" i="1" baseline="30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3000" i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000" b="1" i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 the saints for the work of ministry, for building up the body of Christ,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Evangelists provide the necessary tools for Christians to live out their calling as servants in the Kingdom of God.</a:t>
            </a:r>
            <a:endParaRPr lang="en-US" sz="30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b="1" i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4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66CC5-E89C-4BCB-904F-DACDFA60D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00FAFD-773B-4444-909C-1DD9CB46811B}"/>
              </a:ext>
            </a:extLst>
          </p:cNvPr>
          <p:cNvSpPr txBox="1"/>
          <p:nvPr/>
        </p:nvSpPr>
        <p:spPr>
          <a:xfrm>
            <a:off x="366584" y="365722"/>
            <a:ext cx="83820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175 Members at East End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face different challenges and circumstances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are at different points in their spiritual growth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are in varying phases of life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lot of equipping to do!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66CC5-E89C-4BCB-904F-DACDFA60D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00FAFD-773B-4444-909C-1DD9CB46811B}"/>
              </a:ext>
            </a:extLst>
          </p:cNvPr>
          <p:cNvSpPr txBox="1"/>
          <p:nvPr/>
        </p:nvSpPr>
        <p:spPr>
          <a:xfrm>
            <a:off x="381000" y="308057"/>
            <a:ext cx="8382000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Means of Equipping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</a:t>
            </a:r>
            <a:endParaRPr lang="en-US" sz="8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live as a member of a family (Eph. 5-6); be a person of good works (Matt. 5:16; Eph. 2:10); live out our purpose (1 Pet. 2:9).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Warning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0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Proclaiming the consequences of turning away from the truth (2 Tim. 4:2; 2 Pet. 2:20-22; Heb. 10:26).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00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Encouragement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52404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Motivation to remain steadfast and focused on eternity (1 Tim. 6:12; 1 Pet. 2:16-17)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32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rgbClr val="52404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1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2131</TotalTime>
  <Words>613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Avenir Next LT Pro</vt:lpstr>
      <vt:lpstr>Avenir Next LT Pro Light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15</cp:revision>
  <dcterms:created xsi:type="dcterms:W3CDTF">2021-04-02T16:15:38Z</dcterms:created>
  <dcterms:modified xsi:type="dcterms:W3CDTF">2021-04-04T13:12:24Z</dcterms:modified>
</cp:coreProperties>
</file>