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4" r:id="rId3"/>
    <p:sldId id="261" r:id="rId4"/>
    <p:sldId id="263" r:id="rId5"/>
    <p:sldId id="266" r:id="rId6"/>
    <p:sldId id="267" r:id="rId7"/>
    <p:sldId id="265" r:id="rId8"/>
    <p:sldId id="268" r:id="rId9"/>
    <p:sldId id="269" r:id="rId10"/>
    <p:sldId id="270" r:id="rId11"/>
    <p:sldId id="279" r:id="rId12"/>
    <p:sldId id="257" r:id="rId13"/>
    <p:sldId id="284" r:id="rId14"/>
    <p:sldId id="288" r:id="rId15"/>
    <p:sldId id="287" r:id="rId16"/>
    <p:sldId id="282" r:id="rId17"/>
    <p:sldId id="291" r:id="rId18"/>
    <p:sldId id="294" r:id="rId19"/>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8360"/>
    <a:srgbClr val="F4FA06"/>
    <a:srgbClr val="F6CA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9" autoAdjust="0"/>
    <p:restoredTop sz="52457" autoAdjust="0"/>
  </p:normalViewPr>
  <p:slideViewPr>
    <p:cSldViewPr snapToGrid="0" snapToObjects="1">
      <p:cViewPr varScale="1">
        <p:scale>
          <a:sx n="46" d="100"/>
          <a:sy n="46" d="100"/>
        </p:scale>
        <p:origin x="1949" y="34"/>
      </p:cViewPr>
      <p:guideLst>
        <p:guide orient="horz" pos="2160"/>
        <p:guide pos="2880"/>
      </p:guideLst>
    </p:cSldViewPr>
  </p:slideViewPr>
  <p:outlineViewPr>
    <p:cViewPr>
      <p:scale>
        <a:sx n="33" d="100"/>
        <a:sy n="33" d="100"/>
      </p:scale>
      <p:origin x="0" y="-9043"/>
    </p:cViewPr>
  </p:outlineViewPr>
  <p:notesTextViewPr>
    <p:cViewPr>
      <p:scale>
        <a:sx n="100" d="100"/>
        <a:sy n="100" d="100"/>
      </p:scale>
      <p:origin x="0" y="0"/>
    </p:cViewPr>
  </p:notesTextViewPr>
  <p:notesViewPr>
    <p:cSldViewPr snapToGrid="0" snapToObjects="1">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685800" y="4481513"/>
            <a:ext cx="5486400" cy="3667125"/>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977198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a:t>
            </a:fld>
            <a:endParaRPr lang="en-US" dirty="0"/>
          </a:p>
        </p:txBody>
      </p:sp>
    </p:spTree>
    <p:extLst>
      <p:ext uri="{BB962C8B-B14F-4D97-AF65-F5344CB8AC3E}">
        <p14:creationId xmlns:p14="http://schemas.microsoft.com/office/powerpoint/2010/main" val="345414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b="1" dirty="0" smtClean="0"/>
          </a:p>
          <a:p>
            <a:endParaRPr lang="en-US" sz="1400" b="1" kern="1200" dirty="0" smtClean="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10</a:t>
            </a:fld>
            <a:endParaRPr lang="en-US" dirty="0"/>
          </a:p>
        </p:txBody>
      </p:sp>
    </p:spTree>
    <p:extLst>
      <p:ext uri="{BB962C8B-B14F-4D97-AF65-F5344CB8AC3E}">
        <p14:creationId xmlns:p14="http://schemas.microsoft.com/office/powerpoint/2010/main" val="151020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6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11</a:t>
            </a:fld>
            <a:endParaRPr lang="en-US"/>
          </a:p>
        </p:txBody>
      </p:sp>
    </p:spTree>
    <p:extLst>
      <p:ext uri="{BB962C8B-B14F-4D97-AF65-F5344CB8AC3E}">
        <p14:creationId xmlns:p14="http://schemas.microsoft.com/office/powerpoint/2010/main" val="427265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12</a:t>
            </a:fld>
            <a:endParaRPr lang="en-US"/>
          </a:p>
        </p:txBody>
      </p:sp>
    </p:spTree>
    <p:extLst>
      <p:ext uri="{BB962C8B-B14F-4D97-AF65-F5344CB8AC3E}">
        <p14:creationId xmlns:p14="http://schemas.microsoft.com/office/powerpoint/2010/main" val="278403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b="1"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13</a:t>
            </a:fld>
            <a:endParaRPr lang="en-US"/>
          </a:p>
        </p:txBody>
      </p:sp>
    </p:spTree>
    <p:extLst>
      <p:ext uri="{BB962C8B-B14F-4D97-AF65-F5344CB8AC3E}">
        <p14:creationId xmlns:p14="http://schemas.microsoft.com/office/powerpoint/2010/main" val="73917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14</a:t>
            </a:fld>
            <a:endParaRPr lang="en-US"/>
          </a:p>
        </p:txBody>
      </p:sp>
    </p:spTree>
    <p:extLst>
      <p:ext uri="{BB962C8B-B14F-4D97-AF65-F5344CB8AC3E}">
        <p14:creationId xmlns:p14="http://schemas.microsoft.com/office/powerpoint/2010/main" val="415648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15</a:t>
            </a:fld>
            <a:endParaRPr lang="en-US"/>
          </a:p>
        </p:txBody>
      </p:sp>
    </p:spTree>
    <p:extLst>
      <p:ext uri="{BB962C8B-B14F-4D97-AF65-F5344CB8AC3E}">
        <p14:creationId xmlns:p14="http://schemas.microsoft.com/office/powerpoint/2010/main" val="75393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6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16</a:t>
            </a:fld>
            <a:endParaRPr lang="en-US" dirty="0"/>
          </a:p>
        </p:txBody>
      </p:sp>
    </p:spTree>
    <p:extLst>
      <p:ext uri="{BB962C8B-B14F-4D97-AF65-F5344CB8AC3E}">
        <p14:creationId xmlns:p14="http://schemas.microsoft.com/office/powerpoint/2010/main" val="261170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17</a:t>
            </a:fld>
            <a:endParaRPr lang="en-US" dirty="0"/>
          </a:p>
        </p:txBody>
      </p:sp>
    </p:spTree>
    <p:extLst>
      <p:ext uri="{BB962C8B-B14F-4D97-AF65-F5344CB8AC3E}">
        <p14:creationId xmlns:p14="http://schemas.microsoft.com/office/powerpoint/2010/main" val="247473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b="1"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18</a:t>
            </a:fld>
            <a:endParaRPr lang="en-US" dirty="0"/>
          </a:p>
        </p:txBody>
      </p:sp>
    </p:spTree>
    <p:extLst>
      <p:ext uri="{BB962C8B-B14F-4D97-AF65-F5344CB8AC3E}">
        <p14:creationId xmlns:p14="http://schemas.microsoft.com/office/powerpoint/2010/main" val="115514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700" b="0" kern="1200" dirty="0" smtClean="0">
              <a:solidFill>
                <a:schemeClr val="tx1"/>
              </a:solidFill>
              <a:latin typeface="+mn-lt"/>
              <a:ea typeface="+mn-ea"/>
              <a:cs typeface="+mn-cs"/>
            </a:endParaRPr>
          </a:p>
          <a:p>
            <a:endParaRPr lang="en-US" sz="700" b="0" kern="1200" dirty="0" smtClean="0">
              <a:solidFill>
                <a:schemeClr val="tx1"/>
              </a:solidFill>
              <a:latin typeface="+mn-lt"/>
              <a:ea typeface="+mn-ea"/>
              <a:cs typeface="+mn-cs"/>
            </a:endParaRPr>
          </a:p>
          <a:p>
            <a:endParaRPr lang="en-US" sz="7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2</a:t>
            </a:fld>
            <a:endParaRPr lang="en-US" dirty="0"/>
          </a:p>
        </p:txBody>
      </p:sp>
    </p:spTree>
    <p:extLst>
      <p:ext uri="{BB962C8B-B14F-4D97-AF65-F5344CB8AC3E}">
        <p14:creationId xmlns:p14="http://schemas.microsoft.com/office/powerpoint/2010/main" val="321174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3</a:t>
            </a:fld>
            <a:endParaRPr lang="en-US" dirty="0"/>
          </a:p>
        </p:txBody>
      </p:sp>
    </p:spTree>
    <p:extLst>
      <p:ext uri="{BB962C8B-B14F-4D97-AF65-F5344CB8AC3E}">
        <p14:creationId xmlns:p14="http://schemas.microsoft.com/office/powerpoint/2010/main" val="398451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4</a:t>
            </a:fld>
            <a:endParaRPr lang="en-US" dirty="0"/>
          </a:p>
        </p:txBody>
      </p:sp>
    </p:spTree>
    <p:extLst>
      <p:ext uri="{BB962C8B-B14F-4D97-AF65-F5344CB8AC3E}">
        <p14:creationId xmlns:p14="http://schemas.microsoft.com/office/powerpoint/2010/main" val="347081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b="1" baseline="0" dirty="0" smtClean="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5</a:t>
            </a:fld>
            <a:endParaRPr lang="en-US" dirty="0"/>
          </a:p>
        </p:txBody>
      </p:sp>
    </p:spTree>
    <p:extLst>
      <p:ext uri="{BB962C8B-B14F-4D97-AF65-F5344CB8AC3E}">
        <p14:creationId xmlns:p14="http://schemas.microsoft.com/office/powerpoint/2010/main" val="274697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6</a:t>
            </a:fld>
            <a:endParaRPr lang="en-US" dirty="0"/>
          </a:p>
        </p:txBody>
      </p:sp>
    </p:spTree>
    <p:extLst>
      <p:ext uri="{BB962C8B-B14F-4D97-AF65-F5344CB8AC3E}">
        <p14:creationId xmlns:p14="http://schemas.microsoft.com/office/powerpoint/2010/main" val="180047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600" b="1"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7</a:t>
            </a:fld>
            <a:endParaRPr lang="en-US" dirty="0"/>
          </a:p>
        </p:txBody>
      </p:sp>
    </p:spTree>
    <p:extLst>
      <p:ext uri="{BB962C8B-B14F-4D97-AF65-F5344CB8AC3E}">
        <p14:creationId xmlns:p14="http://schemas.microsoft.com/office/powerpoint/2010/main" val="78267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600" b="1"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8</a:t>
            </a:fld>
            <a:endParaRPr lang="en-US" dirty="0"/>
          </a:p>
        </p:txBody>
      </p:sp>
    </p:spTree>
    <p:extLst>
      <p:ext uri="{BB962C8B-B14F-4D97-AF65-F5344CB8AC3E}">
        <p14:creationId xmlns:p14="http://schemas.microsoft.com/office/powerpoint/2010/main" val="96691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p:spPr>
      </p:sp>
      <p:sp>
        <p:nvSpPr>
          <p:cNvPr id="3" name="Notes Placeholder 2"/>
          <p:cNvSpPr>
            <a:spLocks noGrp="1"/>
          </p:cNvSpPr>
          <p:nvPr>
            <p:ph type="body" idx="1"/>
          </p:nvPr>
        </p:nvSpPr>
        <p:spPr>
          <a:xfrm>
            <a:off x="685800" y="4481532"/>
            <a:ext cx="5486400" cy="3666708"/>
          </a:xfrm>
          <a:prstGeom prst="rect">
            <a:avLst/>
          </a:prstGeom>
        </p:spPr>
        <p:txBody>
          <a:bodyPr/>
          <a:lstStyle/>
          <a:p>
            <a:endParaRPr lang="en-US" sz="1400" dirty="0"/>
          </a:p>
        </p:txBody>
      </p:sp>
      <p:sp>
        <p:nvSpPr>
          <p:cNvPr id="4" name="Slide Number Placeholder 3"/>
          <p:cNvSpPr>
            <a:spLocks noGrp="1"/>
          </p:cNvSpPr>
          <p:nvPr>
            <p:ph type="sldNum" sz="quarter" idx="10"/>
          </p:nvPr>
        </p:nvSpPr>
        <p:spPr>
          <a:xfrm>
            <a:off x="3884613" y="8845046"/>
            <a:ext cx="2971800" cy="467230"/>
          </a:xfrm>
          <a:prstGeom prst="rect">
            <a:avLst/>
          </a:prstGeom>
        </p:spPr>
        <p:txBody>
          <a:bodyPr/>
          <a:lstStyle/>
          <a:p>
            <a:fld id="{88760A98-253E-4392-B482-A8934E20AEA3}" type="slidenum">
              <a:rPr lang="en-US" smtClean="0"/>
              <a:t>9</a:t>
            </a:fld>
            <a:endParaRPr lang="en-US" dirty="0"/>
          </a:p>
        </p:txBody>
      </p:sp>
    </p:spTree>
    <p:extLst>
      <p:ext uri="{BB962C8B-B14F-4D97-AF65-F5344CB8AC3E}">
        <p14:creationId xmlns:p14="http://schemas.microsoft.com/office/powerpoint/2010/main" val="141047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941707" y="3365217"/>
            <a:ext cx="1460931" cy="454129"/>
          </a:xfrm>
        </p:spPr>
        <p:txBody>
          <a:bodyPr>
            <a:normAutofit/>
          </a:bodyPr>
          <a:lstStyle>
            <a:lvl1pPr>
              <a:defRPr sz="11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941707" y="3365217"/>
            <a:ext cx="1460931" cy="454129"/>
          </a:xfrm>
        </p:spPr>
        <p:txBody>
          <a:bodyPr>
            <a:normAutofit/>
          </a:bodyPr>
          <a:lstStyle>
            <a:lvl1pPr>
              <a:defRPr sz="1100"/>
            </a:lvl1pPr>
          </a:lstStyle>
          <a:p>
            <a:pPr lvl="0"/>
            <a:r>
              <a:rPr lang="en-US" dirty="0" smtClean="0"/>
              <a:t>Add Your Subtitle</a:t>
            </a:r>
            <a:endParaRPr lang="en-US" dirty="0"/>
          </a:p>
        </p:txBody>
      </p:sp>
      <p:sp>
        <p:nvSpPr>
          <p:cNvPr id="7" name="Title 1"/>
          <p:cNvSpPr>
            <a:spLocks noGrp="1"/>
          </p:cNvSpPr>
          <p:nvPr>
            <p:ph type="title" hasCustomPrompt="1"/>
          </p:nvPr>
        </p:nvSpPr>
        <p:spPr>
          <a:xfrm>
            <a:off x="786684" y="1840922"/>
            <a:ext cx="3743849" cy="152429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4" y="488641"/>
            <a:ext cx="4961403" cy="58867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4" y="488641"/>
            <a:ext cx="4961403" cy="58867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4" y="488641"/>
            <a:ext cx="4961403" cy="58867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6369285" y="5269370"/>
            <a:ext cx="2104139" cy="88138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3/13/2021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CE8360"/>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6CA7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6CA7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6CA7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6CA7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6CA7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dirty="0"/>
          </a:p>
        </p:txBody>
      </p:sp>
      <p:sp>
        <p:nvSpPr>
          <p:cNvPr id="6" name="Title 5"/>
          <p:cNvSpPr>
            <a:spLocks noGrp="1"/>
          </p:cNvSpPr>
          <p:nvPr>
            <p:ph type="title"/>
          </p:nvPr>
        </p:nvSpPr>
        <p:spPr>
          <a:xfrm>
            <a:off x="397164" y="1840922"/>
            <a:ext cx="4507345" cy="1978424"/>
          </a:xfrm>
        </p:spPr>
        <p:txBody>
          <a:bodyPr>
            <a:noAutofit/>
          </a:bodyPr>
          <a:lstStyle/>
          <a:p>
            <a:r>
              <a:rPr lang="en-US" sz="4800" b="1" dirty="0" smtClean="0"/>
              <a:t>Showing Our Love by  Obedience</a:t>
            </a:r>
            <a:endParaRPr lang="en-US" sz="4800" b="1"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t>1 Peter 3:21</a:t>
            </a:r>
          </a:p>
          <a:p>
            <a:r>
              <a:rPr lang="en-US" dirty="0" smtClean="0"/>
              <a:t>Baptism</a:t>
            </a:r>
            <a:r>
              <a:rPr lang="en-US" dirty="0"/>
              <a:t>, which corresponds to this, now saves you,</a:t>
            </a:r>
          </a:p>
        </p:txBody>
      </p:sp>
      <p:sp>
        <p:nvSpPr>
          <p:cNvPr id="3" name="Title 2"/>
          <p:cNvSpPr>
            <a:spLocks noGrp="1"/>
          </p:cNvSpPr>
          <p:nvPr>
            <p:ph type="title"/>
          </p:nvPr>
        </p:nvSpPr>
        <p:spPr>
          <a:xfrm>
            <a:off x="6369285" y="5384800"/>
            <a:ext cx="2104139" cy="765958"/>
          </a:xfrm>
        </p:spPr>
        <p:txBody>
          <a:bodyPr>
            <a:noAutofit/>
          </a:bodyPr>
          <a:lstStyle/>
          <a:p>
            <a:r>
              <a:rPr lang="en-US" sz="3200" b="1" dirty="0"/>
              <a:t>b</a:t>
            </a:r>
            <a:r>
              <a:rPr lang="en-US" sz="3200" b="1" dirty="0" smtClean="0"/>
              <a:t>aptizing </a:t>
            </a:r>
            <a:r>
              <a:rPr lang="en-US" sz="3600" b="1" dirty="0" smtClean="0"/>
              <a:t>them</a:t>
            </a:r>
            <a:endParaRPr lang="en-US" sz="3200" b="1" dirty="0"/>
          </a:p>
        </p:txBody>
      </p:sp>
    </p:spTree>
    <p:extLst>
      <p:ext uri="{BB962C8B-B14F-4D97-AF65-F5344CB8AC3E}">
        <p14:creationId xmlns:p14="http://schemas.microsoft.com/office/powerpoint/2010/main" val="3555730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l"/>
            <a:r>
              <a:rPr lang="en-US" sz="3200" dirty="0" smtClean="0"/>
              <a:t>Greek:                  </a:t>
            </a:r>
            <a:r>
              <a:rPr lang="el-GR" sz="3200" dirty="0" smtClean="0"/>
              <a:t>ἀγάπη</a:t>
            </a:r>
            <a:r>
              <a:rPr lang="el-GR" sz="3200" dirty="0"/>
              <a:t>, ης, </a:t>
            </a:r>
            <a:r>
              <a:rPr lang="el-GR" sz="3200" dirty="0" smtClean="0"/>
              <a:t>ἡ</a:t>
            </a:r>
            <a:endParaRPr lang="en-US" sz="3200" dirty="0" smtClean="0"/>
          </a:p>
          <a:p>
            <a:pPr algn="l"/>
            <a:endParaRPr lang="en-US" b="1" dirty="0" smtClean="0"/>
          </a:p>
          <a:p>
            <a:pPr algn="l"/>
            <a:r>
              <a:rPr lang="en-US" b="1" dirty="0" smtClean="0"/>
              <a:t>Transliteration</a:t>
            </a:r>
            <a:r>
              <a:rPr lang="en-US" b="1" dirty="0"/>
              <a:t>: </a:t>
            </a:r>
            <a:r>
              <a:rPr lang="en-US" b="1" dirty="0" smtClean="0"/>
              <a:t>     </a:t>
            </a:r>
            <a:r>
              <a:rPr lang="en-US" dirty="0" err="1" smtClean="0"/>
              <a:t>agapé</a:t>
            </a:r>
            <a:r>
              <a:rPr lang="en-US" dirty="0"/>
              <a:t/>
            </a:r>
            <a:br>
              <a:rPr lang="en-US" dirty="0"/>
            </a:br>
            <a:r>
              <a:rPr lang="en-US" b="1" dirty="0"/>
              <a:t>Phonetic Spelling: </a:t>
            </a:r>
            <a:r>
              <a:rPr lang="en-US" dirty="0"/>
              <a:t>(ag-ah'-pay)</a:t>
            </a:r>
            <a:br>
              <a:rPr lang="en-US" dirty="0"/>
            </a:br>
            <a:endParaRPr lang="en-US" dirty="0" smtClean="0"/>
          </a:p>
          <a:p>
            <a:pPr algn="l"/>
            <a:r>
              <a:rPr lang="en-US" b="1" dirty="0" smtClean="0"/>
              <a:t>Definition</a:t>
            </a:r>
            <a:r>
              <a:rPr lang="en-US" b="1" dirty="0"/>
              <a:t>: </a:t>
            </a:r>
            <a:r>
              <a:rPr lang="en-US" b="1" dirty="0" smtClean="0"/>
              <a:t>             </a:t>
            </a:r>
            <a:r>
              <a:rPr lang="en-US" dirty="0" smtClean="0"/>
              <a:t>love</a:t>
            </a:r>
            <a:endParaRPr lang="en-US" dirty="0"/>
          </a:p>
        </p:txBody>
      </p:sp>
      <p:sp>
        <p:nvSpPr>
          <p:cNvPr id="3" name="Text Placeholder 2"/>
          <p:cNvSpPr>
            <a:spLocks noGrp="1"/>
          </p:cNvSpPr>
          <p:nvPr>
            <p:ph type="body" sz="quarter" idx="14"/>
          </p:nvPr>
        </p:nvSpPr>
        <p:spPr>
          <a:xfrm>
            <a:off x="527050" y="5460274"/>
            <a:ext cx="8159750" cy="891497"/>
          </a:xfrm>
        </p:spPr>
        <p:txBody>
          <a:bodyPr>
            <a:noAutofit/>
          </a:bodyPr>
          <a:lstStyle/>
          <a:p>
            <a:endParaRPr lang="en-US" sz="5400" dirty="0" smtClean="0"/>
          </a:p>
          <a:p>
            <a:r>
              <a:rPr lang="en-US" sz="5400" dirty="0" smtClean="0"/>
              <a:t>LOVE</a:t>
            </a:r>
            <a:r>
              <a:rPr lang="el-GR" sz="5400" dirty="0"/>
              <a:t/>
            </a:r>
            <a:br>
              <a:rPr lang="el-GR" sz="5400" dirty="0"/>
            </a:br>
            <a:endParaRPr lang="en-US" sz="5400" dirty="0"/>
          </a:p>
        </p:txBody>
      </p:sp>
    </p:spTree>
    <p:extLst>
      <p:ext uri="{BB962C8B-B14F-4D97-AF65-F5344CB8AC3E}">
        <p14:creationId xmlns:p14="http://schemas.microsoft.com/office/powerpoint/2010/main" val="42877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lgn="l"/>
            <a:r>
              <a:rPr lang="en-US" sz="3200" dirty="0" smtClean="0"/>
              <a:t>Greek:                  </a:t>
            </a:r>
            <a:r>
              <a:rPr lang="el-GR" sz="3200" dirty="0" smtClean="0"/>
              <a:t>βαπτίζω</a:t>
            </a:r>
            <a:endParaRPr lang="en-US" sz="3200" dirty="0"/>
          </a:p>
          <a:p>
            <a:pPr algn="l"/>
            <a:endParaRPr lang="en-US" b="1" dirty="0" smtClean="0"/>
          </a:p>
          <a:p>
            <a:pPr algn="l"/>
            <a:r>
              <a:rPr lang="en-US" b="1" dirty="0" smtClean="0"/>
              <a:t>Transliteration</a:t>
            </a:r>
            <a:r>
              <a:rPr lang="en-US" b="1" dirty="0"/>
              <a:t>: </a:t>
            </a:r>
            <a:r>
              <a:rPr lang="en-US" b="1" dirty="0" smtClean="0"/>
              <a:t>     </a:t>
            </a:r>
            <a:r>
              <a:rPr lang="en-US" dirty="0" err="1" smtClean="0"/>
              <a:t>baptizó</a:t>
            </a:r>
            <a:r>
              <a:rPr lang="en-US" dirty="0"/>
              <a:t/>
            </a:r>
            <a:br>
              <a:rPr lang="en-US" dirty="0"/>
            </a:br>
            <a:r>
              <a:rPr lang="en-US" b="1" dirty="0"/>
              <a:t>Phonetic Spelling: </a:t>
            </a:r>
            <a:r>
              <a:rPr lang="en-US" dirty="0" smtClean="0"/>
              <a:t>(</a:t>
            </a:r>
            <a:r>
              <a:rPr lang="en-US" dirty="0"/>
              <a:t>bap-</a:t>
            </a:r>
            <a:r>
              <a:rPr lang="en-US" dirty="0" err="1"/>
              <a:t>tid</a:t>
            </a:r>
            <a:r>
              <a:rPr lang="en-US" dirty="0"/>
              <a:t>'-zo</a:t>
            </a:r>
            <a:r>
              <a:rPr lang="en-US" dirty="0" smtClean="0"/>
              <a:t>)</a:t>
            </a:r>
          </a:p>
          <a:p>
            <a:pPr algn="l"/>
            <a:r>
              <a:rPr lang="en-US" dirty="0"/>
              <a:t/>
            </a:r>
            <a:br>
              <a:rPr lang="en-US" dirty="0"/>
            </a:br>
            <a:r>
              <a:rPr lang="en-US" b="1" dirty="0"/>
              <a:t>Definition: </a:t>
            </a:r>
            <a:r>
              <a:rPr lang="en-US" b="1" dirty="0" smtClean="0"/>
              <a:t>            </a:t>
            </a:r>
            <a:r>
              <a:rPr lang="en-US" dirty="0" smtClean="0"/>
              <a:t>to sink, immerse, dip</a:t>
            </a:r>
            <a:endParaRPr lang="en-US" dirty="0"/>
          </a:p>
        </p:txBody>
      </p:sp>
      <p:sp>
        <p:nvSpPr>
          <p:cNvPr id="7" name="Text Placeholder 6"/>
          <p:cNvSpPr>
            <a:spLocks noGrp="1"/>
          </p:cNvSpPr>
          <p:nvPr>
            <p:ph type="body" sz="quarter" idx="14"/>
          </p:nvPr>
        </p:nvSpPr>
        <p:spPr/>
        <p:txBody>
          <a:bodyPr>
            <a:normAutofit/>
          </a:bodyPr>
          <a:lstStyle/>
          <a:p>
            <a:r>
              <a:rPr lang="en-US" sz="4800" dirty="0" smtClean="0"/>
              <a:t>Baptizing</a:t>
            </a:r>
            <a:endParaRPr lang="en-US" sz="4800" dirty="0"/>
          </a:p>
        </p:txBody>
      </p:sp>
    </p:spTree>
    <p:extLst>
      <p:ext uri="{BB962C8B-B14F-4D97-AF65-F5344CB8AC3E}">
        <p14:creationId xmlns:p14="http://schemas.microsoft.com/office/powerpoint/2010/main" val="38772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smtClean="0"/>
              <a:t>Transliteration</a:t>
            </a:r>
            <a:r>
              <a:rPr lang="en-US" b="1" dirty="0"/>
              <a:t>: </a:t>
            </a:r>
            <a:r>
              <a:rPr lang="en-US" dirty="0" err="1"/>
              <a:t>baptizó</a:t>
            </a:r>
            <a:r>
              <a:rPr lang="en-US" dirty="0"/>
              <a:t/>
            </a:r>
            <a:br>
              <a:rPr lang="en-US" dirty="0"/>
            </a:br>
            <a:r>
              <a:rPr lang="en-US" b="1" dirty="0"/>
              <a:t>Phonetic Spelling: </a:t>
            </a:r>
            <a:r>
              <a:rPr lang="en-US" dirty="0"/>
              <a:t>(bap-</a:t>
            </a:r>
            <a:r>
              <a:rPr lang="en-US" dirty="0" err="1"/>
              <a:t>tid</a:t>
            </a:r>
            <a:r>
              <a:rPr lang="en-US" dirty="0"/>
              <a:t>'-zo)</a:t>
            </a:r>
            <a:br>
              <a:rPr lang="en-US" dirty="0"/>
            </a:br>
            <a:r>
              <a:rPr lang="en-US" b="1" dirty="0"/>
              <a:t>Definition: </a:t>
            </a:r>
            <a:r>
              <a:rPr lang="en-US" dirty="0" smtClean="0"/>
              <a:t>to sink, immerse</a:t>
            </a:r>
            <a:endParaRPr lang="en-US" dirty="0"/>
          </a:p>
        </p:txBody>
      </p:sp>
      <p:sp>
        <p:nvSpPr>
          <p:cNvPr id="7" name="Text Placeholder 6"/>
          <p:cNvSpPr>
            <a:spLocks noGrp="1"/>
          </p:cNvSpPr>
          <p:nvPr>
            <p:ph type="body" sz="quarter" idx="14"/>
          </p:nvPr>
        </p:nvSpPr>
        <p:spPr/>
        <p:txBody>
          <a:bodyPr>
            <a:normAutofit/>
          </a:bodyPr>
          <a:lstStyle/>
          <a:p>
            <a:r>
              <a:rPr lang="el-GR" sz="4000" dirty="0"/>
              <a:t>βαπτίζω</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1"/>
            <a:ext cx="9144000" cy="6987309"/>
          </a:xfrm>
          <a:prstGeom prst="rect">
            <a:avLst/>
          </a:prstGeom>
        </p:spPr>
      </p:pic>
    </p:spTree>
    <p:extLst>
      <p:ext uri="{BB962C8B-B14F-4D97-AF65-F5344CB8AC3E}">
        <p14:creationId xmlns:p14="http://schemas.microsoft.com/office/powerpoint/2010/main" val="2084231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9851" y="0"/>
            <a:ext cx="3994149" cy="6858000"/>
          </a:xfrm>
        </p:spPr>
        <p:txBody>
          <a:bodyPr>
            <a:normAutofit/>
          </a:bodyPr>
          <a:lstStyle/>
          <a:p>
            <a:r>
              <a:rPr lang="en-US" sz="3200" dirty="0"/>
              <a:t>Rom 6:4  We were buried therefore with him by baptism into death, in order that, just as Christ was raised from the dead by the glory of the Father, we too might walk in newness of life.</a:t>
            </a:r>
          </a:p>
          <a:p>
            <a:endParaRPr lang="en-US" dirty="0"/>
          </a:p>
        </p:txBody>
      </p:sp>
      <p:sp>
        <p:nvSpPr>
          <p:cNvPr id="7" name="Text Placeholder 6"/>
          <p:cNvSpPr>
            <a:spLocks noGrp="1"/>
          </p:cNvSpPr>
          <p:nvPr>
            <p:ph type="body" sz="quarter" idx="14"/>
          </p:nvPr>
        </p:nvSpPr>
        <p:spPr/>
        <p:txBody>
          <a:bodyPr>
            <a:normAutofit/>
          </a:bodyPr>
          <a:lstStyle/>
          <a:p>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1"/>
            <a:ext cx="4978399" cy="6857999"/>
          </a:xfrm>
          <a:prstGeom prst="rect">
            <a:avLst/>
          </a:prstGeom>
        </p:spPr>
      </p:pic>
    </p:spTree>
    <p:extLst>
      <p:ext uri="{BB962C8B-B14F-4D97-AF65-F5344CB8AC3E}">
        <p14:creationId xmlns:p14="http://schemas.microsoft.com/office/powerpoint/2010/main" val="1246961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“You </a:t>
            </a:r>
            <a:r>
              <a:rPr lang="en-US" dirty="0"/>
              <a:t>have a fine way of setting aside the commands of God in order to </a:t>
            </a:r>
            <a:r>
              <a:rPr lang="en-US" dirty="0" smtClean="0"/>
              <a:t>observe</a:t>
            </a:r>
            <a:r>
              <a:rPr lang="en-US" dirty="0"/>
              <a:t> your own traditions!</a:t>
            </a:r>
          </a:p>
        </p:txBody>
      </p:sp>
      <p:sp>
        <p:nvSpPr>
          <p:cNvPr id="7" name="Text Placeholder 6"/>
          <p:cNvSpPr>
            <a:spLocks noGrp="1"/>
          </p:cNvSpPr>
          <p:nvPr>
            <p:ph type="body" sz="quarter" idx="14"/>
          </p:nvPr>
        </p:nvSpPr>
        <p:spPr/>
        <p:txBody>
          <a:bodyPr>
            <a:normAutofit/>
          </a:bodyPr>
          <a:lstStyle/>
          <a:p>
            <a:r>
              <a:rPr lang="en-US" sz="4000" dirty="0" smtClean="0"/>
              <a:t>Mark 7:9</a:t>
            </a:r>
            <a:endParaRPr lang="en-US" sz="4000" dirty="0"/>
          </a:p>
        </p:txBody>
      </p:sp>
    </p:spTree>
    <p:extLst>
      <p:ext uri="{BB962C8B-B14F-4D97-AF65-F5344CB8AC3E}">
        <p14:creationId xmlns:p14="http://schemas.microsoft.com/office/powerpoint/2010/main" val="3015744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4171" y="561830"/>
            <a:ext cx="8824686" cy="5272913"/>
          </a:xfrm>
        </p:spPr>
        <p:txBody>
          <a:bodyPr>
            <a:normAutofit/>
          </a:bodyPr>
          <a:lstStyle/>
          <a:p>
            <a:r>
              <a:rPr lang="en-US" dirty="0" smtClean="0"/>
              <a:t>--We show our love to Jesus by keeping His commandments.</a:t>
            </a:r>
            <a:endParaRPr lang="en-US" dirty="0"/>
          </a:p>
          <a:p>
            <a:r>
              <a:rPr lang="en-US" dirty="0" smtClean="0"/>
              <a:t>--</a:t>
            </a:r>
            <a:r>
              <a:rPr lang="en-US" dirty="0"/>
              <a:t>Expediencies have to be lawful and cannot change the command</a:t>
            </a:r>
          </a:p>
          <a:p>
            <a:r>
              <a:rPr lang="en-US" dirty="0"/>
              <a:t>--We </a:t>
            </a:r>
            <a:r>
              <a:rPr lang="en-US" dirty="0" smtClean="0"/>
              <a:t>must not allow emotional circumstances </a:t>
            </a:r>
            <a:r>
              <a:rPr lang="en-US" dirty="0"/>
              <a:t>to change what </a:t>
            </a:r>
            <a:r>
              <a:rPr lang="en-US" dirty="0" smtClean="0"/>
              <a:t>God </a:t>
            </a:r>
            <a:r>
              <a:rPr lang="en-US" dirty="0"/>
              <a:t>has </a:t>
            </a:r>
            <a:r>
              <a:rPr lang="en-US" dirty="0" smtClean="0"/>
              <a:t>commanded.</a:t>
            </a:r>
          </a:p>
          <a:p>
            <a:r>
              <a:rPr lang="en-US" dirty="0" smtClean="0"/>
              <a:t>--</a:t>
            </a:r>
            <a:r>
              <a:rPr lang="en-US" dirty="0"/>
              <a:t>We should always be willing to examine our </a:t>
            </a:r>
            <a:r>
              <a:rPr lang="en-US" dirty="0" smtClean="0"/>
              <a:t>actions.</a:t>
            </a:r>
            <a:endParaRPr lang="en-US" dirty="0"/>
          </a:p>
        </p:txBody>
      </p:sp>
      <p:sp>
        <p:nvSpPr>
          <p:cNvPr id="3" name="Text Placeholder 2"/>
          <p:cNvSpPr>
            <a:spLocks noGrp="1"/>
          </p:cNvSpPr>
          <p:nvPr>
            <p:ph type="body" sz="quarter" idx="14"/>
          </p:nvPr>
        </p:nvSpPr>
        <p:spPr>
          <a:xfrm>
            <a:off x="527050" y="5733143"/>
            <a:ext cx="8159750" cy="1016000"/>
          </a:xfrm>
        </p:spPr>
        <p:txBody>
          <a:bodyPr>
            <a:normAutofit/>
          </a:bodyPr>
          <a:lstStyle/>
          <a:p>
            <a:r>
              <a:rPr lang="en-US" sz="5400" dirty="0" smtClean="0"/>
              <a:t>Key Points</a:t>
            </a:r>
            <a:endParaRPr lang="en-US" sz="5400" dirty="0"/>
          </a:p>
        </p:txBody>
      </p:sp>
    </p:spTree>
    <p:extLst>
      <p:ext uri="{BB962C8B-B14F-4D97-AF65-F5344CB8AC3E}">
        <p14:creationId xmlns:p14="http://schemas.microsoft.com/office/powerpoint/2010/main" val="349133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With this lesson in mind the elders want all of us to consider what the scripture teaches us for the proper mode for </a:t>
            </a:r>
            <a:r>
              <a:rPr lang="en-US" dirty="0" smtClean="0"/>
              <a:t>the </a:t>
            </a:r>
            <a:r>
              <a:rPr lang="en-US" dirty="0"/>
              <a:t>Lord’s Day </a:t>
            </a:r>
            <a:r>
              <a:rPr lang="en-US" dirty="0" smtClean="0"/>
              <a:t>assembly .</a:t>
            </a:r>
            <a:endParaRPr lang="en-US" dirty="0"/>
          </a:p>
        </p:txBody>
      </p:sp>
      <p:sp>
        <p:nvSpPr>
          <p:cNvPr id="3" name="Text Placeholder 2"/>
          <p:cNvSpPr>
            <a:spLocks noGrp="1"/>
          </p:cNvSpPr>
          <p:nvPr>
            <p:ph type="body" sz="quarter" idx="14"/>
          </p:nvPr>
        </p:nvSpPr>
        <p:spPr/>
        <p:txBody>
          <a:bodyPr/>
          <a:lstStyle/>
          <a:p>
            <a:r>
              <a:rPr lang="en-US" sz="3600" b="1" dirty="0" smtClean="0"/>
              <a:t>Elder’s Request</a:t>
            </a:r>
            <a:endParaRPr lang="en-US" sz="3600" dirty="0"/>
          </a:p>
          <a:p>
            <a:endParaRPr lang="en-US" dirty="0"/>
          </a:p>
        </p:txBody>
      </p:sp>
    </p:spTree>
    <p:extLst>
      <p:ext uri="{BB962C8B-B14F-4D97-AF65-F5344CB8AC3E}">
        <p14:creationId xmlns:p14="http://schemas.microsoft.com/office/powerpoint/2010/main" val="135719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283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4000" dirty="0"/>
              <a:t>“If you love me, keep my commands.</a:t>
            </a:r>
          </a:p>
        </p:txBody>
      </p:sp>
      <p:sp>
        <p:nvSpPr>
          <p:cNvPr id="6" name="Title 5"/>
          <p:cNvSpPr>
            <a:spLocks noGrp="1"/>
          </p:cNvSpPr>
          <p:nvPr>
            <p:ph type="title"/>
          </p:nvPr>
        </p:nvSpPr>
        <p:spPr>
          <a:xfrm>
            <a:off x="6188364" y="5269370"/>
            <a:ext cx="2493817" cy="881388"/>
          </a:xfrm>
        </p:spPr>
        <p:txBody>
          <a:bodyPr>
            <a:noAutofit/>
          </a:bodyPr>
          <a:lstStyle/>
          <a:p>
            <a:r>
              <a:rPr lang="en-US" sz="3600" dirty="0" smtClean="0"/>
              <a:t>John 14:15</a:t>
            </a:r>
            <a:endParaRPr lang="en-US" sz="3600" dirty="0"/>
          </a:p>
        </p:txBody>
      </p:sp>
    </p:spTree>
    <p:extLst>
      <p:ext uri="{BB962C8B-B14F-4D97-AF65-F5344CB8AC3E}">
        <p14:creationId xmlns:p14="http://schemas.microsoft.com/office/powerpoint/2010/main" val="261359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4000" b="1" baseline="30000" dirty="0"/>
              <a:t> </a:t>
            </a:r>
            <a:r>
              <a:rPr lang="en-US" sz="4000" dirty="0"/>
              <a:t>In fact, this is love for God: </a:t>
            </a:r>
            <a:r>
              <a:rPr lang="en-US" sz="4400" dirty="0"/>
              <a:t>to</a:t>
            </a:r>
            <a:r>
              <a:rPr lang="en-US" sz="4000" dirty="0"/>
              <a:t> keep his commands. And his commands are not burdensome,</a:t>
            </a:r>
            <a:r>
              <a:rPr lang="en-US" sz="5400" b="1" baseline="30000" dirty="0"/>
              <a:t> </a:t>
            </a:r>
            <a:endParaRPr lang="en-US" sz="5400" dirty="0"/>
          </a:p>
        </p:txBody>
      </p:sp>
      <p:sp>
        <p:nvSpPr>
          <p:cNvPr id="6" name="Title 5"/>
          <p:cNvSpPr>
            <a:spLocks noGrp="1"/>
          </p:cNvSpPr>
          <p:nvPr>
            <p:ph type="title"/>
          </p:nvPr>
        </p:nvSpPr>
        <p:spPr>
          <a:xfrm>
            <a:off x="6188365" y="5269370"/>
            <a:ext cx="2285060" cy="881388"/>
          </a:xfrm>
        </p:spPr>
        <p:txBody>
          <a:bodyPr>
            <a:noAutofit/>
          </a:bodyPr>
          <a:lstStyle/>
          <a:p>
            <a:r>
              <a:rPr lang="en-US" sz="3600" dirty="0" smtClean="0"/>
              <a:t>1 John 5:3</a:t>
            </a:r>
            <a:endParaRPr lang="en-US" sz="3600"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6000" b="1" baseline="30000" dirty="0" smtClean="0"/>
              <a:t>Matthew 28:18-20</a:t>
            </a:r>
          </a:p>
          <a:p>
            <a:r>
              <a:rPr lang="en-US" sz="3200" b="1" baseline="30000" dirty="0" smtClean="0"/>
              <a:t>18</a:t>
            </a:r>
            <a:r>
              <a:rPr lang="en-US" sz="3200" b="1" baseline="30000" dirty="0"/>
              <a:t> </a:t>
            </a:r>
            <a:r>
              <a:rPr lang="en-US" sz="3200" dirty="0"/>
              <a:t>And Jesus came and said to them, “All authority in heaven and on earth has been given to me. </a:t>
            </a:r>
            <a:r>
              <a:rPr lang="en-US" sz="3200" b="1" baseline="30000" dirty="0"/>
              <a:t>19 </a:t>
            </a:r>
            <a:r>
              <a:rPr lang="en-US" sz="3200" dirty="0"/>
              <a:t>Go therefore and make disciples of all nations, baptizing them </a:t>
            </a:r>
            <a:r>
              <a:rPr lang="en-US" sz="3200" dirty="0" smtClean="0"/>
              <a:t>in</a:t>
            </a:r>
            <a:r>
              <a:rPr lang="en-US" sz="3200" baseline="30000" dirty="0"/>
              <a:t> </a:t>
            </a:r>
            <a:r>
              <a:rPr lang="en-US" sz="3200" dirty="0" smtClean="0"/>
              <a:t>the </a:t>
            </a:r>
            <a:r>
              <a:rPr lang="en-US" sz="3200" dirty="0"/>
              <a:t>name of the Father and of the Son and of the Holy Spirit, </a:t>
            </a:r>
            <a:r>
              <a:rPr lang="en-US" sz="3200" b="1" baseline="30000" dirty="0"/>
              <a:t>20 </a:t>
            </a:r>
            <a:r>
              <a:rPr lang="en-US" sz="3200" dirty="0"/>
              <a:t>teaching them to observe all that I have commanded you. And behold, I am with you always, to the end of the age.”</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6000" b="1" baseline="30000" dirty="0" smtClean="0"/>
              <a:t>Matthew 28:18-20</a:t>
            </a:r>
          </a:p>
          <a:p>
            <a:r>
              <a:rPr lang="en-US" sz="3200" b="1" baseline="30000" dirty="0" smtClean="0">
                <a:solidFill>
                  <a:schemeClr val="accent6"/>
                </a:solidFill>
              </a:rPr>
              <a:t>18</a:t>
            </a:r>
            <a:r>
              <a:rPr lang="en-US" sz="3200" b="1" baseline="30000" dirty="0">
                <a:solidFill>
                  <a:schemeClr val="accent6"/>
                </a:solidFill>
              </a:rPr>
              <a:t> </a:t>
            </a:r>
            <a:r>
              <a:rPr lang="en-US" sz="3200" dirty="0">
                <a:solidFill>
                  <a:schemeClr val="accent6"/>
                </a:solidFill>
              </a:rPr>
              <a:t>And Jesus came and said to them, “</a:t>
            </a:r>
            <a:r>
              <a:rPr lang="en-US" sz="3200" dirty="0"/>
              <a:t>All authority in heaven and on earth has been given to me. </a:t>
            </a:r>
            <a:r>
              <a:rPr lang="en-US" sz="3200" b="1" baseline="30000" dirty="0">
                <a:solidFill>
                  <a:schemeClr val="accent6"/>
                </a:solidFill>
              </a:rPr>
              <a:t>19 </a:t>
            </a:r>
            <a:r>
              <a:rPr lang="en-US" sz="3200" dirty="0">
                <a:solidFill>
                  <a:schemeClr val="accent6"/>
                </a:solidFill>
              </a:rPr>
              <a:t>Go therefore and make disciples of all nations, baptizing them </a:t>
            </a:r>
            <a:r>
              <a:rPr lang="en-US" sz="3200" dirty="0" smtClean="0">
                <a:solidFill>
                  <a:schemeClr val="accent6"/>
                </a:solidFill>
              </a:rPr>
              <a:t>in</a:t>
            </a:r>
            <a:r>
              <a:rPr lang="en-US" sz="3200" baseline="30000" dirty="0">
                <a:solidFill>
                  <a:schemeClr val="accent6"/>
                </a:solidFill>
              </a:rPr>
              <a:t> </a:t>
            </a:r>
            <a:r>
              <a:rPr lang="en-US" sz="3200" dirty="0" smtClean="0">
                <a:solidFill>
                  <a:schemeClr val="accent6"/>
                </a:solidFill>
              </a:rPr>
              <a:t>the </a:t>
            </a:r>
            <a:r>
              <a:rPr lang="en-US" sz="3200" dirty="0">
                <a:solidFill>
                  <a:schemeClr val="accent6"/>
                </a:solidFill>
              </a:rPr>
              <a:t>name of the Father and of the Son and of the Holy Spirit, </a:t>
            </a:r>
            <a:r>
              <a:rPr lang="en-US" sz="3200" b="1" baseline="30000" dirty="0">
                <a:solidFill>
                  <a:schemeClr val="accent6"/>
                </a:solidFill>
              </a:rPr>
              <a:t>20 </a:t>
            </a:r>
            <a:r>
              <a:rPr lang="en-US" sz="3200" dirty="0">
                <a:solidFill>
                  <a:schemeClr val="accent6"/>
                </a:solidFill>
              </a:rPr>
              <a:t>teaching them to observe all that I have commanded you. And behold, I am with you always, to the end of the age.”</a:t>
            </a:r>
          </a:p>
        </p:txBody>
      </p:sp>
    </p:spTree>
    <p:extLst>
      <p:ext uri="{BB962C8B-B14F-4D97-AF65-F5344CB8AC3E}">
        <p14:creationId xmlns:p14="http://schemas.microsoft.com/office/powerpoint/2010/main" val="420896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6000" b="1" baseline="30000" dirty="0" smtClean="0"/>
              <a:t>Matthew 28:18-20</a:t>
            </a:r>
          </a:p>
          <a:p>
            <a:r>
              <a:rPr lang="en-US" sz="3200" b="1" baseline="30000" dirty="0" smtClean="0"/>
              <a:t>18</a:t>
            </a:r>
            <a:r>
              <a:rPr lang="en-US" sz="3200" b="1" baseline="30000" dirty="0"/>
              <a:t> </a:t>
            </a:r>
            <a:r>
              <a:rPr lang="en-US" sz="3200" dirty="0"/>
              <a:t>And Jesus came and said to them, “All authority in heaven and on earth has been given to me. </a:t>
            </a:r>
            <a:r>
              <a:rPr lang="en-US" sz="3200" b="1" baseline="30000" dirty="0"/>
              <a:t>19 </a:t>
            </a:r>
            <a:r>
              <a:rPr lang="en-US" sz="3200" dirty="0"/>
              <a:t>Go therefore and make disciples of all nations, baptizing them </a:t>
            </a:r>
            <a:r>
              <a:rPr lang="en-US" sz="3200" dirty="0" smtClean="0"/>
              <a:t>in</a:t>
            </a:r>
            <a:r>
              <a:rPr lang="en-US" sz="3200" baseline="30000" dirty="0"/>
              <a:t> </a:t>
            </a:r>
            <a:r>
              <a:rPr lang="en-US" sz="3200" dirty="0" smtClean="0"/>
              <a:t>the </a:t>
            </a:r>
            <a:r>
              <a:rPr lang="en-US" sz="3200" dirty="0"/>
              <a:t>name of the Father and of the Son and of the Holy Spirit, </a:t>
            </a:r>
            <a:r>
              <a:rPr lang="en-US" sz="3200" b="1" baseline="30000" dirty="0"/>
              <a:t>20 </a:t>
            </a:r>
            <a:r>
              <a:rPr lang="en-US" sz="3200" dirty="0"/>
              <a:t>teaching them to observe all that I have commanded you. And behold, I am with you always, to the end of the age.”</a:t>
            </a:r>
          </a:p>
        </p:txBody>
      </p:sp>
    </p:spTree>
    <p:extLst>
      <p:ext uri="{BB962C8B-B14F-4D97-AF65-F5344CB8AC3E}">
        <p14:creationId xmlns:p14="http://schemas.microsoft.com/office/powerpoint/2010/main" val="168152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6000" b="1" baseline="30000" dirty="0" smtClean="0"/>
              <a:t>Matthew 28:18-20</a:t>
            </a:r>
          </a:p>
          <a:p>
            <a:r>
              <a:rPr lang="en-US" sz="3200" b="1" baseline="30000" dirty="0" smtClean="0">
                <a:solidFill>
                  <a:schemeClr val="accent6"/>
                </a:solidFill>
              </a:rPr>
              <a:t>18</a:t>
            </a:r>
            <a:r>
              <a:rPr lang="en-US" sz="3200" b="1" baseline="30000" dirty="0">
                <a:solidFill>
                  <a:schemeClr val="accent6"/>
                </a:solidFill>
              </a:rPr>
              <a:t> </a:t>
            </a:r>
            <a:r>
              <a:rPr lang="en-US" sz="3200" dirty="0">
                <a:solidFill>
                  <a:schemeClr val="accent6"/>
                </a:solidFill>
              </a:rPr>
              <a:t>And Jesus came and said to them, “All authority in heaven and on earth has been given to me. </a:t>
            </a:r>
            <a:r>
              <a:rPr lang="en-US" sz="3200" b="1" baseline="30000" dirty="0">
                <a:solidFill>
                  <a:schemeClr val="accent6"/>
                </a:solidFill>
              </a:rPr>
              <a:t>19</a:t>
            </a:r>
            <a:r>
              <a:rPr lang="en-US" sz="3200" b="1" baseline="30000" dirty="0"/>
              <a:t> </a:t>
            </a:r>
            <a:r>
              <a:rPr lang="en-US" sz="3200" dirty="0"/>
              <a:t>Go </a:t>
            </a:r>
            <a:r>
              <a:rPr lang="en-US" sz="3200" dirty="0">
                <a:solidFill>
                  <a:schemeClr val="accent6"/>
                </a:solidFill>
              </a:rPr>
              <a:t>therefore and</a:t>
            </a:r>
            <a:r>
              <a:rPr lang="en-US" sz="3200" dirty="0"/>
              <a:t> make disciples </a:t>
            </a:r>
            <a:r>
              <a:rPr lang="en-US" sz="3200" dirty="0">
                <a:solidFill>
                  <a:schemeClr val="accent6"/>
                </a:solidFill>
              </a:rPr>
              <a:t>of all nations,</a:t>
            </a:r>
            <a:r>
              <a:rPr lang="en-US" sz="3200" dirty="0"/>
              <a:t> baptizing them </a:t>
            </a:r>
            <a:r>
              <a:rPr lang="en-US" sz="3200" dirty="0" smtClean="0">
                <a:solidFill>
                  <a:schemeClr val="accent6"/>
                </a:solidFill>
              </a:rPr>
              <a:t>in</a:t>
            </a:r>
            <a:r>
              <a:rPr lang="en-US" sz="3200" baseline="30000" dirty="0">
                <a:solidFill>
                  <a:schemeClr val="accent6"/>
                </a:solidFill>
              </a:rPr>
              <a:t> </a:t>
            </a:r>
            <a:r>
              <a:rPr lang="en-US" sz="3200" dirty="0" smtClean="0">
                <a:solidFill>
                  <a:schemeClr val="accent6"/>
                </a:solidFill>
              </a:rPr>
              <a:t>the </a:t>
            </a:r>
            <a:r>
              <a:rPr lang="en-US" sz="3200" dirty="0">
                <a:solidFill>
                  <a:schemeClr val="accent6"/>
                </a:solidFill>
              </a:rPr>
              <a:t>name of the Father and of the Son and of the Holy Spirit, </a:t>
            </a:r>
            <a:r>
              <a:rPr lang="en-US" sz="3200" b="1" baseline="30000" dirty="0">
                <a:solidFill>
                  <a:schemeClr val="accent6"/>
                </a:solidFill>
              </a:rPr>
              <a:t>20</a:t>
            </a:r>
            <a:r>
              <a:rPr lang="en-US" sz="3200" b="1" baseline="30000" dirty="0"/>
              <a:t> </a:t>
            </a:r>
            <a:r>
              <a:rPr lang="en-US" sz="3200" dirty="0"/>
              <a:t>teaching them </a:t>
            </a:r>
            <a:r>
              <a:rPr lang="en-US" sz="3200" dirty="0">
                <a:solidFill>
                  <a:schemeClr val="accent6"/>
                </a:solidFill>
              </a:rPr>
              <a:t>to observe all that I have commanded you. And behold, I am with you always, to the end of the age.”</a:t>
            </a:r>
          </a:p>
        </p:txBody>
      </p:sp>
    </p:spTree>
    <p:extLst>
      <p:ext uri="{BB962C8B-B14F-4D97-AF65-F5344CB8AC3E}">
        <p14:creationId xmlns:p14="http://schemas.microsoft.com/office/powerpoint/2010/main" val="357070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Did Jesus </a:t>
            </a:r>
            <a:r>
              <a:rPr lang="en-US" dirty="0" smtClean="0"/>
              <a:t>give the </a:t>
            </a:r>
            <a:r>
              <a:rPr lang="en-US" dirty="0" smtClean="0"/>
              <a:t>particular way(s) to accomplish the command to go?</a:t>
            </a:r>
            <a:endParaRPr lang="en-US" dirty="0"/>
          </a:p>
        </p:txBody>
      </p:sp>
      <p:sp>
        <p:nvSpPr>
          <p:cNvPr id="3" name="Title 2"/>
          <p:cNvSpPr>
            <a:spLocks noGrp="1"/>
          </p:cNvSpPr>
          <p:nvPr>
            <p:ph type="title"/>
          </p:nvPr>
        </p:nvSpPr>
        <p:spPr/>
        <p:txBody>
          <a:bodyPr>
            <a:noAutofit/>
          </a:bodyPr>
          <a:lstStyle/>
          <a:p>
            <a:r>
              <a:rPr lang="en-US" sz="5400" b="1" dirty="0" smtClean="0"/>
              <a:t>go</a:t>
            </a:r>
            <a:endParaRPr lang="en-US" sz="5400" b="1" dirty="0"/>
          </a:p>
        </p:txBody>
      </p:sp>
    </p:spTree>
    <p:extLst>
      <p:ext uri="{BB962C8B-B14F-4D97-AF65-F5344CB8AC3E}">
        <p14:creationId xmlns:p14="http://schemas.microsoft.com/office/powerpoint/2010/main" val="3677333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6000" b="1" baseline="30000" dirty="0" smtClean="0"/>
              <a:t>Acts 8:35</a:t>
            </a:r>
          </a:p>
          <a:p>
            <a:r>
              <a:rPr lang="en-US" dirty="0" smtClean="0"/>
              <a:t>Then </a:t>
            </a:r>
            <a:r>
              <a:rPr lang="en-US" dirty="0"/>
              <a:t>Philip opened his mouth, and beginning with this Scripture he told him the good news about Jesus.</a:t>
            </a:r>
          </a:p>
        </p:txBody>
      </p:sp>
      <p:sp>
        <p:nvSpPr>
          <p:cNvPr id="3" name="Title 2"/>
          <p:cNvSpPr>
            <a:spLocks noGrp="1"/>
          </p:cNvSpPr>
          <p:nvPr>
            <p:ph type="title"/>
          </p:nvPr>
        </p:nvSpPr>
        <p:spPr>
          <a:xfrm>
            <a:off x="6022109" y="4922983"/>
            <a:ext cx="2678546" cy="1616362"/>
          </a:xfrm>
        </p:spPr>
        <p:txBody>
          <a:bodyPr>
            <a:noAutofit/>
          </a:bodyPr>
          <a:lstStyle/>
          <a:p>
            <a:r>
              <a:rPr lang="en-US" sz="3600" b="1" dirty="0" smtClean="0"/>
              <a:t>make disciples</a:t>
            </a:r>
            <a:endParaRPr lang="en-US" sz="3600" b="1" dirty="0"/>
          </a:p>
        </p:txBody>
      </p:sp>
    </p:spTree>
    <p:extLst>
      <p:ext uri="{BB962C8B-B14F-4D97-AF65-F5344CB8AC3E}">
        <p14:creationId xmlns:p14="http://schemas.microsoft.com/office/powerpoint/2010/main" val="1804848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1085</TotalTime>
  <Words>732</Words>
  <Application>Microsoft Office PowerPoint</Application>
  <PresentationFormat>On-screen Show (4:3)</PresentationFormat>
  <Paragraphs>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Adelle-Regular</vt:lpstr>
      <vt:lpstr>Apple Chancery</vt:lpstr>
      <vt:lpstr>Arial</vt:lpstr>
      <vt:lpstr>Calibri</vt:lpstr>
      <vt:lpstr>Trebuchet MS</vt:lpstr>
      <vt:lpstr>Default</vt:lpstr>
      <vt:lpstr>Showing Our Love by  Obedience</vt:lpstr>
      <vt:lpstr>John 14:15</vt:lpstr>
      <vt:lpstr>1 John 5:3</vt:lpstr>
      <vt:lpstr>PowerPoint Presentation</vt:lpstr>
      <vt:lpstr>PowerPoint Presentation</vt:lpstr>
      <vt:lpstr>PowerPoint Presentation</vt:lpstr>
      <vt:lpstr>PowerPoint Presentation</vt:lpstr>
      <vt:lpstr>go</vt:lpstr>
      <vt:lpstr>make disciples</vt:lpstr>
      <vt:lpstr>baptizing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TROY SAMONS</cp:lastModifiedBy>
  <cp:revision>80</cp:revision>
  <cp:lastPrinted>2021-03-14T02:10:10Z</cp:lastPrinted>
  <dcterms:created xsi:type="dcterms:W3CDTF">2014-03-26T14:03:34Z</dcterms:created>
  <dcterms:modified xsi:type="dcterms:W3CDTF">2021-03-14T02:16:20Z</dcterms:modified>
</cp:coreProperties>
</file>