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58" r:id="rId3"/>
    <p:sldId id="257" r:id="rId4"/>
    <p:sldId id="259" r:id="rId5"/>
    <p:sldId id="260" r:id="rId6"/>
    <p:sldId id="261" r:id="rId7"/>
    <p:sldId id="262" r:id="rId8"/>
    <p:sldId id="263" r:id="rId9"/>
    <p:sldId id="264" r:id="rId10"/>
    <p:sldId id="266" r:id="rId11"/>
    <p:sldId id="267" r:id="rId12"/>
    <p:sldId id="269" r:id="rId13"/>
    <p:sldId id="256"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61" d="100"/>
          <a:sy n="61" d="100"/>
        </p:scale>
        <p:origin x="27" y="101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38B743-2D44-4873-9A15-E4027B39E79A}" type="datetimeFigureOut">
              <a:rPr lang="en-US" smtClean="0"/>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B0B269-EC6D-4A40-9FB0-C1DD3800D1A6}" type="slidenum">
              <a:rPr lang="en-US" smtClean="0"/>
              <a:t>‹#›</a:t>
            </a:fld>
            <a:endParaRPr lang="en-US" dirty="0"/>
          </a:p>
        </p:txBody>
      </p:sp>
    </p:spTree>
    <p:extLst>
      <p:ext uri="{BB962C8B-B14F-4D97-AF65-F5344CB8AC3E}">
        <p14:creationId xmlns:p14="http://schemas.microsoft.com/office/powerpoint/2010/main" val="4085825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38B743-2D44-4873-9A15-E4027B39E79A}" type="datetimeFigureOut">
              <a:rPr lang="en-US" smtClean="0"/>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B0B269-EC6D-4A40-9FB0-C1DD3800D1A6}" type="slidenum">
              <a:rPr lang="en-US" smtClean="0"/>
              <a:t>‹#›</a:t>
            </a:fld>
            <a:endParaRPr lang="en-US" dirty="0"/>
          </a:p>
        </p:txBody>
      </p:sp>
    </p:spTree>
    <p:extLst>
      <p:ext uri="{BB962C8B-B14F-4D97-AF65-F5344CB8AC3E}">
        <p14:creationId xmlns:p14="http://schemas.microsoft.com/office/powerpoint/2010/main" val="4264744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38B743-2D44-4873-9A15-E4027B39E79A}" type="datetimeFigureOut">
              <a:rPr lang="en-US" smtClean="0"/>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B0B269-EC6D-4A40-9FB0-C1DD3800D1A6}" type="slidenum">
              <a:rPr lang="en-US" smtClean="0"/>
              <a:t>‹#›</a:t>
            </a:fld>
            <a:endParaRPr lang="en-US" dirty="0"/>
          </a:p>
        </p:txBody>
      </p:sp>
    </p:spTree>
    <p:extLst>
      <p:ext uri="{BB962C8B-B14F-4D97-AF65-F5344CB8AC3E}">
        <p14:creationId xmlns:p14="http://schemas.microsoft.com/office/powerpoint/2010/main" val="1793988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38B743-2D44-4873-9A15-E4027B39E79A}" type="datetimeFigureOut">
              <a:rPr lang="en-US" smtClean="0"/>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B0B269-EC6D-4A40-9FB0-C1DD3800D1A6}" type="slidenum">
              <a:rPr lang="en-US" smtClean="0"/>
              <a:t>‹#›</a:t>
            </a:fld>
            <a:endParaRPr lang="en-US" dirty="0"/>
          </a:p>
        </p:txBody>
      </p:sp>
    </p:spTree>
    <p:extLst>
      <p:ext uri="{BB962C8B-B14F-4D97-AF65-F5344CB8AC3E}">
        <p14:creationId xmlns:p14="http://schemas.microsoft.com/office/powerpoint/2010/main" val="4242835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38B743-2D44-4873-9A15-E4027B39E79A}" type="datetimeFigureOut">
              <a:rPr lang="en-US" smtClean="0"/>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B0B269-EC6D-4A40-9FB0-C1DD3800D1A6}" type="slidenum">
              <a:rPr lang="en-US" smtClean="0"/>
              <a:t>‹#›</a:t>
            </a:fld>
            <a:endParaRPr lang="en-US" dirty="0"/>
          </a:p>
        </p:txBody>
      </p:sp>
    </p:spTree>
    <p:extLst>
      <p:ext uri="{BB962C8B-B14F-4D97-AF65-F5344CB8AC3E}">
        <p14:creationId xmlns:p14="http://schemas.microsoft.com/office/powerpoint/2010/main" val="242173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38B743-2D44-4873-9A15-E4027B39E79A}" type="datetimeFigureOut">
              <a:rPr lang="en-US" smtClean="0"/>
              <a:t>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B0B269-EC6D-4A40-9FB0-C1DD3800D1A6}" type="slidenum">
              <a:rPr lang="en-US" smtClean="0"/>
              <a:t>‹#›</a:t>
            </a:fld>
            <a:endParaRPr lang="en-US" dirty="0"/>
          </a:p>
        </p:txBody>
      </p:sp>
    </p:spTree>
    <p:extLst>
      <p:ext uri="{BB962C8B-B14F-4D97-AF65-F5344CB8AC3E}">
        <p14:creationId xmlns:p14="http://schemas.microsoft.com/office/powerpoint/2010/main" val="1909454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38B743-2D44-4873-9A15-E4027B39E79A}" type="datetimeFigureOut">
              <a:rPr lang="en-US" smtClean="0"/>
              <a:t>1/17/2021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B0B269-EC6D-4A40-9FB0-C1DD3800D1A6}" type="slidenum">
              <a:rPr lang="en-US" smtClean="0"/>
              <a:t>‹#›</a:t>
            </a:fld>
            <a:endParaRPr lang="en-US" dirty="0"/>
          </a:p>
        </p:txBody>
      </p:sp>
    </p:spTree>
    <p:extLst>
      <p:ext uri="{BB962C8B-B14F-4D97-AF65-F5344CB8AC3E}">
        <p14:creationId xmlns:p14="http://schemas.microsoft.com/office/powerpoint/2010/main" val="1932480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38B743-2D44-4873-9A15-E4027B39E79A}" type="datetimeFigureOut">
              <a:rPr lang="en-US" smtClean="0"/>
              <a:t>1/17/2021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B0B269-EC6D-4A40-9FB0-C1DD3800D1A6}" type="slidenum">
              <a:rPr lang="en-US" smtClean="0"/>
              <a:t>‹#›</a:t>
            </a:fld>
            <a:endParaRPr lang="en-US" dirty="0"/>
          </a:p>
        </p:txBody>
      </p:sp>
    </p:spTree>
    <p:extLst>
      <p:ext uri="{BB962C8B-B14F-4D97-AF65-F5344CB8AC3E}">
        <p14:creationId xmlns:p14="http://schemas.microsoft.com/office/powerpoint/2010/main" val="326528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38B743-2D44-4873-9A15-E4027B39E79A}" type="datetimeFigureOut">
              <a:rPr lang="en-US" smtClean="0"/>
              <a:t>1/17/2021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B0B269-EC6D-4A40-9FB0-C1DD3800D1A6}" type="slidenum">
              <a:rPr lang="en-US" smtClean="0"/>
              <a:t>‹#›</a:t>
            </a:fld>
            <a:endParaRPr lang="en-US" dirty="0"/>
          </a:p>
        </p:txBody>
      </p:sp>
    </p:spTree>
    <p:extLst>
      <p:ext uri="{BB962C8B-B14F-4D97-AF65-F5344CB8AC3E}">
        <p14:creationId xmlns:p14="http://schemas.microsoft.com/office/powerpoint/2010/main" val="1586902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38B743-2D44-4873-9A15-E4027B39E79A}" type="datetimeFigureOut">
              <a:rPr lang="en-US" smtClean="0"/>
              <a:t>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B0B269-EC6D-4A40-9FB0-C1DD3800D1A6}" type="slidenum">
              <a:rPr lang="en-US" smtClean="0"/>
              <a:t>‹#›</a:t>
            </a:fld>
            <a:endParaRPr lang="en-US" dirty="0"/>
          </a:p>
        </p:txBody>
      </p:sp>
    </p:spTree>
    <p:extLst>
      <p:ext uri="{BB962C8B-B14F-4D97-AF65-F5344CB8AC3E}">
        <p14:creationId xmlns:p14="http://schemas.microsoft.com/office/powerpoint/2010/main" val="1422015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38B743-2D44-4873-9A15-E4027B39E79A}" type="datetimeFigureOut">
              <a:rPr lang="en-US" smtClean="0"/>
              <a:t>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B0B269-EC6D-4A40-9FB0-C1DD3800D1A6}" type="slidenum">
              <a:rPr lang="en-US" smtClean="0"/>
              <a:t>‹#›</a:t>
            </a:fld>
            <a:endParaRPr lang="en-US" dirty="0"/>
          </a:p>
        </p:txBody>
      </p:sp>
    </p:spTree>
    <p:extLst>
      <p:ext uri="{BB962C8B-B14F-4D97-AF65-F5344CB8AC3E}">
        <p14:creationId xmlns:p14="http://schemas.microsoft.com/office/powerpoint/2010/main" val="808405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38B743-2D44-4873-9A15-E4027B39E79A}" type="datetimeFigureOut">
              <a:rPr lang="en-US" smtClean="0"/>
              <a:t>1/17/2021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B0B269-EC6D-4A40-9FB0-C1DD3800D1A6}" type="slidenum">
              <a:rPr lang="en-US" smtClean="0"/>
              <a:t>‹#›</a:t>
            </a:fld>
            <a:endParaRPr lang="en-US" dirty="0"/>
          </a:p>
        </p:txBody>
      </p:sp>
    </p:spTree>
    <p:extLst>
      <p:ext uri="{BB962C8B-B14F-4D97-AF65-F5344CB8AC3E}">
        <p14:creationId xmlns:p14="http://schemas.microsoft.com/office/powerpoint/2010/main" val="2387334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D6331C-0C46-4C89-8CE4-25BEF92C3F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669161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FFF7E4-0B8F-4618-9529-54DB623C55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CE17EC32-99D2-4547-8FCA-37C0B6F00037}"/>
              </a:ext>
            </a:extLst>
          </p:cNvPr>
          <p:cNvSpPr txBox="1"/>
          <p:nvPr/>
        </p:nvSpPr>
        <p:spPr>
          <a:xfrm>
            <a:off x="388044" y="471571"/>
            <a:ext cx="8367912" cy="2985433"/>
          </a:xfrm>
          <a:prstGeom prst="rect">
            <a:avLst/>
          </a:prstGeom>
          <a:noFill/>
        </p:spPr>
        <p:txBody>
          <a:bodyPr wrap="square">
            <a:spAutoFit/>
          </a:bodyPr>
          <a:lstStyle/>
          <a:p>
            <a:pPr marL="0" marR="0">
              <a:spcBef>
                <a:spcPts val="0"/>
              </a:spcBef>
              <a:spcAft>
                <a:spcPts val="0"/>
              </a:spcAft>
            </a:pPr>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New Life Behavior</a:t>
            </a:r>
            <a:endParaRPr lang="en-US" sz="36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32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Seeks to honor God (v. 30)</a:t>
            </a:r>
          </a:p>
          <a:p>
            <a:pPr marL="457200" indent="-457200">
              <a:buFont typeface="Arial" panose="020B0604020202020204" pitchFamily="34" charset="0"/>
              <a:buChar char="•"/>
            </a:pPr>
            <a:endParaRPr lang="en-US" sz="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We are sealed (identified) with God by His Spirit</a:t>
            </a:r>
          </a:p>
          <a:p>
            <a:pPr marL="914400" lvl="1" indent="-457200">
              <a:buFontTx/>
              <a:buChar char="-"/>
            </a:pPr>
            <a:endParaRPr lang="en-US" sz="8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Our sins grieve the Spirit of our Father, like the sins of a child grieve a parent</a:t>
            </a:r>
          </a:p>
        </p:txBody>
      </p:sp>
    </p:spTree>
    <p:extLst>
      <p:ext uri="{BB962C8B-B14F-4D97-AF65-F5344CB8AC3E}">
        <p14:creationId xmlns:p14="http://schemas.microsoft.com/office/powerpoint/2010/main" val="2707573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FFF7E4-0B8F-4618-9529-54DB623C55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CE17EC32-99D2-4547-8FCA-37C0B6F00037}"/>
              </a:ext>
            </a:extLst>
          </p:cNvPr>
          <p:cNvSpPr txBox="1"/>
          <p:nvPr/>
        </p:nvSpPr>
        <p:spPr>
          <a:xfrm>
            <a:off x="388044" y="471571"/>
            <a:ext cx="8367912" cy="2739211"/>
          </a:xfrm>
          <a:prstGeom prst="rect">
            <a:avLst/>
          </a:prstGeom>
          <a:noFill/>
        </p:spPr>
        <p:txBody>
          <a:bodyPr wrap="square">
            <a:spAutoFit/>
          </a:bodyPr>
          <a:lstStyle/>
          <a:p>
            <a:pPr marL="0" marR="0">
              <a:spcBef>
                <a:spcPts val="0"/>
              </a:spcBef>
              <a:spcAft>
                <a:spcPts val="0"/>
              </a:spcAft>
            </a:pPr>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Ephesians 4:31-32</a:t>
            </a:r>
            <a:endParaRPr lang="en-US" sz="36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31</a:t>
            </a: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Let all bitterness and wrath and anger and clamor and slander be put away from you, along with all malice. </a:t>
            </a:r>
            <a:r>
              <a:rPr lang="en-US" sz="32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32</a:t>
            </a: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Be kind to one another, tenderhearted, forgiving one another, as God in Christ forgave you.</a:t>
            </a:r>
          </a:p>
        </p:txBody>
      </p:sp>
      <p:sp>
        <p:nvSpPr>
          <p:cNvPr id="5" name="TextBox 4">
            <a:extLst>
              <a:ext uri="{FF2B5EF4-FFF2-40B4-BE49-F238E27FC236}">
                <a16:creationId xmlns:a16="http://schemas.microsoft.com/office/drawing/2014/main" id="{282336BC-D6E1-418D-95FF-9905193267EF}"/>
              </a:ext>
            </a:extLst>
          </p:cNvPr>
          <p:cNvSpPr txBox="1"/>
          <p:nvPr/>
        </p:nvSpPr>
        <p:spPr>
          <a:xfrm>
            <a:off x="545714" y="3934042"/>
            <a:ext cx="8052571" cy="584775"/>
          </a:xfrm>
          <a:prstGeom prst="rect">
            <a:avLst/>
          </a:prstGeom>
          <a:noFill/>
        </p:spPr>
        <p:txBody>
          <a:bodyPr wrap="square">
            <a:spAutoFit/>
          </a:bodyPr>
          <a:lstStyle/>
          <a:p>
            <a:pPr marL="0" marR="0" algn="ctr">
              <a:spcBef>
                <a:spcPts val="0"/>
              </a:spcBef>
              <a:spcAft>
                <a:spcPts val="0"/>
              </a:spcAft>
            </a:pPr>
            <a:r>
              <a:rPr lang="en-US" sz="32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New life behavior seeks the betterment of others</a:t>
            </a:r>
            <a:endParaRPr lang="en-US" sz="32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8386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D6331C-0C46-4C89-8CE4-25BEF92C3F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96378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F66CC27-C2EE-485A-9B6F-502EF1EDD7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a:extLst>
              <a:ext uri="{FF2B5EF4-FFF2-40B4-BE49-F238E27FC236}">
                <a16:creationId xmlns:a16="http://schemas.microsoft.com/office/drawing/2014/main" id="{0BD7EF73-7EE0-480C-B112-D737709130BE}"/>
              </a:ext>
            </a:extLst>
          </p:cNvPr>
          <p:cNvSpPr txBox="1"/>
          <p:nvPr/>
        </p:nvSpPr>
        <p:spPr>
          <a:xfrm>
            <a:off x="1888473" y="6073523"/>
            <a:ext cx="5367033" cy="523220"/>
          </a:xfrm>
          <a:prstGeom prst="rect">
            <a:avLst/>
          </a:prstGeom>
          <a:noFill/>
        </p:spPr>
        <p:txBody>
          <a:bodyPr wrap="square" rtlCol="0">
            <a:spAutoFit/>
          </a:bodyPr>
          <a:lstStyle/>
          <a:p>
            <a:pPr algn="ctr"/>
            <a:r>
              <a:rPr lang="en-US" sz="2000" dirty="0">
                <a:solidFill>
                  <a:schemeClr val="bg1"/>
                </a:solidFill>
                <a:latin typeface="Aharoni" panose="02010803020104030203" pitchFamily="2" charset="-79"/>
                <a:cs typeface="Aharoni" panose="02010803020104030203" pitchFamily="2" charset="-79"/>
              </a:rPr>
              <a:t>Ephesians</a:t>
            </a:r>
            <a:r>
              <a:rPr lang="en-US" sz="2800" dirty="0">
                <a:solidFill>
                  <a:schemeClr val="bg1"/>
                </a:solidFill>
                <a:latin typeface="Aharoni" panose="02010803020104030203" pitchFamily="2" charset="-79"/>
                <a:cs typeface="Aharoni" panose="02010803020104030203" pitchFamily="2" charset="-79"/>
              </a:rPr>
              <a:t> 4:17-32</a:t>
            </a:r>
          </a:p>
        </p:txBody>
      </p:sp>
      <p:sp>
        <p:nvSpPr>
          <p:cNvPr id="7" name="TextBox 6">
            <a:extLst>
              <a:ext uri="{FF2B5EF4-FFF2-40B4-BE49-F238E27FC236}">
                <a16:creationId xmlns:a16="http://schemas.microsoft.com/office/drawing/2014/main" id="{A2C0C487-0C0C-4363-945B-00AAE6242A4D}"/>
              </a:ext>
            </a:extLst>
          </p:cNvPr>
          <p:cNvSpPr txBox="1"/>
          <p:nvPr/>
        </p:nvSpPr>
        <p:spPr>
          <a:xfrm>
            <a:off x="2351305" y="5494254"/>
            <a:ext cx="4441371" cy="769441"/>
          </a:xfrm>
          <a:prstGeom prst="rect">
            <a:avLst/>
          </a:prstGeom>
          <a:noFill/>
        </p:spPr>
        <p:txBody>
          <a:bodyPr wrap="square" rtlCol="0">
            <a:spAutoFit/>
          </a:bodyPr>
          <a:lstStyle/>
          <a:p>
            <a:pPr algn="ctr"/>
            <a:r>
              <a:rPr lang="en-US" sz="4400" dirty="0">
                <a:solidFill>
                  <a:schemeClr val="bg1"/>
                </a:solidFill>
                <a:latin typeface="Aharoni" panose="02010803020104030203" pitchFamily="2" charset="-79"/>
                <a:cs typeface="Aharoni" panose="02010803020104030203" pitchFamily="2" charset="-79"/>
              </a:rPr>
              <a:t>NEW BEHAVIOR</a:t>
            </a:r>
          </a:p>
        </p:txBody>
      </p:sp>
      <p:sp>
        <p:nvSpPr>
          <p:cNvPr id="8" name="TextBox 7">
            <a:extLst>
              <a:ext uri="{FF2B5EF4-FFF2-40B4-BE49-F238E27FC236}">
                <a16:creationId xmlns:a16="http://schemas.microsoft.com/office/drawing/2014/main" id="{7A0D4E26-8B9C-4BA6-985A-0B0662F406DC}"/>
              </a:ext>
            </a:extLst>
          </p:cNvPr>
          <p:cNvSpPr txBox="1"/>
          <p:nvPr/>
        </p:nvSpPr>
        <p:spPr>
          <a:xfrm>
            <a:off x="2744321" y="4998429"/>
            <a:ext cx="3655341" cy="769441"/>
          </a:xfrm>
          <a:prstGeom prst="rect">
            <a:avLst/>
          </a:prstGeom>
          <a:noFill/>
        </p:spPr>
        <p:txBody>
          <a:bodyPr wrap="square" rtlCol="0">
            <a:spAutoFit/>
          </a:bodyPr>
          <a:lstStyle/>
          <a:p>
            <a:pPr algn="ctr"/>
            <a:r>
              <a:rPr lang="en-US" sz="4400" dirty="0">
                <a:solidFill>
                  <a:schemeClr val="bg1"/>
                </a:solidFill>
                <a:latin typeface="Aharoni" panose="02010803020104030203" pitchFamily="2" charset="-79"/>
                <a:cs typeface="Aharoni" panose="02010803020104030203" pitchFamily="2" charset="-79"/>
              </a:rPr>
              <a:t>NEW MIND</a:t>
            </a:r>
          </a:p>
        </p:txBody>
      </p:sp>
    </p:spTree>
    <p:extLst>
      <p:ext uri="{BB962C8B-B14F-4D97-AF65-F5344CB8AC3E}">
        <p14:creationId xmlns:p14="http://schemas.microsoft.com/office/powerpoint/2010/main" val="2646707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FFF7E4-0B8F-4618-9529-54DB623C55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CE17EC32-99D2-4547-8FCA-37C0B6F00037}"/>
              </a:ext>
            </a:extLst>
          </p:cNvPr>
          <p:cNvSpPr txBox="1"/>
          <p:nvPr/>
        </p:nvSpPr>
        <p:spPr>
          <a:xfrm>
            <a:off x="388044" y="471571"/>
            <a:ext cx="8367912" cy="2677656"/>
          </a:xfrm>
          <a:prstGeom prst="rect">
            <a:avLst/>
          </a:prstGeom>
          <a:noFill/>
        </p:spPr>
        <p:txBody>
          <a:bodyPr wrap="square">
            <a:spAutoFit/>
          </a:bodyPr>
          <a:lstStyle/>
          <a:p>
            <a:pPr marL="0" marR="0">
              <a:spcBef>
                <a:spcPts val="0"/>
              </a:spcBef>
              <a:spcAft>
                <a:spcPts val="0"/>
              </a:spcAft>
            </a:pPr>
            <a:r>
              <a:rPr lang="en-US" sz="32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Ephesians 4:22-23</a:t>
            </a:r>
          </a:p>
          <a:p>
            <a:pPr marL="0" marR="0">
              <a:spcBef>
                <a:spcPts val="0"/>
              </a:spcBef>
              <a:spcAft>
                <a:spcPts val="0"/>
              </a:spcAft>
            </a:pPr>
            <a:endParaRPr lang="en-US" sz="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b="1" baseline="300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22 </a:t>
            </a:r>
            <a:r>
              <a:rPr lang="en-US" sz="3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to put off your old self, which belongs to your former manner of life and is corrupt through deceitful desires, </a:t>
            </a:r>
            <a:r>
              <a:rPr lang="en-US" sz="3200" b="1" i="1" baseline="300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23</a:t>
            </a:r>
            <a:r>
              <a:rPr lang="en-US" sz="3200" b="1" baseline="300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3200" i="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and to be renewed in the spirit of your minds, </a:t>
            </a:r>
          </a:p>
        </p:txBody>
      </p:sp>
    </p:spTree>
    <p:extLst>
      <p:ext uri="{BB962C8B-B14F-4D97-AF65-F5344CB8AC3E}">
        <p14:creationId xmlns:p14="http://schemas.microsoft.com/office/powerpoint/2010/main" val="1801330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FFF7E4-0B8F-4618-9529-54DB623C55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CE17EC32-99D2-4547-8FCA-37C0B6F00037}"/>
              </a:ext>
            </a:extLst>
          </p:cNvPr>
          <p:cNvSpPr txBox="1"/>
          <p:nvPr/>
        </p:nvSpPr>
        <p:spPr>
          <a:xfrm>
            <a:off x="388044" y="471571"/>
            <a:ext cx="8367912" cy="2185214"/>
          </a:xfrm>
          <a:prstGeom prst="rect">
            <a:avLst/>
          </a:prstGeom>
          <a:noFill/>
        </p:spPr>
        <p:txBody>
          <a:bodyPr wrap="square">
            <a:spAutoFit/>
          </a:bodyPr>
          <a:lstStyle/>
          <a:p>
            <a:pPr marL="0" marR="0">
              <a:spcBef>
                <a:spcPts val="0"/>
              </a:spcBef>
              <a:spcAft>
                <a:spcPts val="0"/>
              </a:spcAft>
            </a:pPr>
            <a:r>
              <a:rPr lang="en-US" sz="32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Ephesians 4:19</a:t>
            </a:r>
          </a:p>
          <a:p>
            <a:pPr marL="0" marR="0">
              <a:spcBef>
                <a:spcPts val="0"/>
              </a:spcBef>
              <a:spcAft>
                <a:spcPts val="0"/>
              </a:spcAft>
            </a:pPr>
            <a:endParaRPr lang="en-US" sz="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They have become callous and have given themselves up to sensuality, greedy to practice every kind of impurity. </a:t>
            </a:r>
            <a:endParaRPr lang="en-US" sz="3200" i="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89834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FFF7E4-0B8F-4618-9529-54DB623C55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CE17EC32-99D2-4547-8FCA-37C0B6F00037}"/>
              </a:ext>
            </a:extLst>
          </p:cNvPr>
          <p:cNvSpPr txBox="1"/>
          <p:nvPr/>
        </p:nvSpPr>
        <p:spPr>
          <a:xfrm>
            <a:off x="388044" y="471571"/>
            <a:ext cx="8367912" cy="2677656"/>
          </a:xfrm>
          <a:prstGeom prst="rect">
            <a:avLst/>
          </a:prstGeom>
          <a:noFill/>
        </p:spPr>
        <p:txBody>
          <a:bodyPr wrap="square">
            <a:spAutoFit/>
          </a:bodyPr>
          <a:lstStyle/>
          <a:p>
            <a:pPr marL="0" marR="0">
              <a:spcBef>
                <a:spcPts val="0"/>
              </a:spcBef>
              <a:spcAft>
                <a:spcPts val="0"/>
              </a:spcAft>
            </a:pPr>
            <a:r>
              <a:rPr lang="en-US" sz="32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Luke 6:45</a:t>
            </a:r>
            <a:endParaRPr lang="en-US" sz="32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The good person out of the good treasure of his heart produces good, and the evil person out of his evil treasure produces evil, for out of the abundance of the heart his mouth speaks. </a:t>
            </a:r>
            <a:endParaRPr lang="en-US" sz="3200" i="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7341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FFF7E4-0B8F-4618-9529-54DB623C55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CE17EC32-99D2-4547-8FCA-37C0B6F00037}"/>
              </a:ext>
            </a:extLst>
          </p:cNvPr>
          <p:cNvSpPr txBox="1"/>
          <p:nvPr/>
        </p:nvSpPr>
        <p:spPr>
          <a:xfrm>
            <a:off x="388044" y="471571"/>
            <a:ext cx="8367912" cy="4093428"/>
          </a:xfrm>
          <a:prstGeom prst="rect">
            <a:avLst/>
          </a:prstGeom>
          <a:noFill/>
        </p:spPr>
        <p:txBody>
          <a:bodyPr wrap="square">
            <a:spAutoFit/>
          </a:bodyPr>
          <a:lstStyle/>
          <a:p>
            <a:pPr marL="0" marR="0">
              <a:spcBef>
                <a:spcPts val="0"/>
              </a:spcBef>
              <a:spcAft>
                <a:spcPts val="0"/>
              </a:spcAft>
            </a:pPr>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New Life Behavior</a:t>
            </a:r>
            <a:endParaRPr lang="en-US" sz="36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32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Honesty (v. 25)</a:t>
            </a:r>
          </a:p>
          <a:p>
            <a:pPr marL="457200" indent="-457200">
              <a:buFont typeface="Arial" panose="020B0604020202020204" pitchFamily="34" charset="0"/>
              <a:buChar char="•"/>
            </a:pPr>
            <a:endParaRPr lang="en-US" sz="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r>
              <a:rPr lang="en-US" sz="3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Lying is a big deal (Pr. 6:16-19; 12:22; 19:9; Rev. 21:8)</a:t>
            </a:r>
          </a:p>
          <a:p>
            <a:pPr marL="914400" lvl="1" indent="-457200">
              <a:buFontTx/>
              <a:buChar char="-"/>
            </a:pPr>
            <a:endParaRPr lang="en-US" sz="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Lying is an act of selfishness</a:t>
            </a:r>
          </a:p>
          <a:p>
            <a:pPr marL="914400" lvl="1" indent="-457200">
              <a:buFontTx/>
              <a:buChar char="-"/>
            </a:pPr>
            <a:endParaRPr lang="en-US" sz="8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r>
              <a:rPr lang="en-US" sz="3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Christians </a:t>
            </a: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should be </a:t>
            </a:r>
            <a:r>
              <a:rPr lang="en-US" sz="3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honest because we’re not focused on self, but are </a:t>
            </a:r>
            <a:r>
              <a:rPr lang="en-US" sz="3200" i="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members of one another</a:t>
            </a:r>
            <a:r>
              <a:rPr lang="en-US" sz="3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08756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FFF7E4-0B8F-4618-9529-54DB623C55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CE17EC32-99D2-4547-8FCA-37C0B6F00037}"/>
              </a:ext>
            </a:extLst>
          </p:cNvPr>
          <p:cNvSpPr txBox="1"/>
          <p:nvPr/>
        </p:nvSpPr>
        <p:spPr>
          <a:xfrm>
            <a:off x="388044" y="471571"/>
            <a:ext cx="8367912" cy="5201424"/>
          </a:xfrm>
          <a:prstGeom prst="rect">
            <a:avLst/>
          </a:prstGeom>
          <a:noFill/>
        </p:spPr>
        <p:txBody>
          <a:bodyPr wrap="square">
            <a:spAutoFit/>
          </a:bodyPr>
          <a:lstStyle/>
          <a:p>
            <a:pPr marL="0" marR="0">
              <a:spcBef>
                <a:spcPts val="0"/>
              </a:spcBef>
              <a:spcAft>
                <a:spcPts val="0"/>
              </a:spcAft>
            </a:pPr>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New Life Behavior</a:t>
            </a:r>
            <a:endParaRPr lang="en-US" sz="36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32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Patience (v. 26)</a:t>
            </a:r>
          </a:p>
          <a:p>
            <a:pPr marL="457200" indent="-457200">
              <a:buFont typeface="Arial" panose="020B0604020202020204" pitchFamily="34" charset="0"/>
              <a:buChar char="•"/>
            </a:pPr>
            <a:endParaRPr lang="en-US" sz="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r>
              <a:rPr lang="en-US" sz="3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Anger is an abandonment of self-control (Titus 2:12)</a:t>
            </a:r>
          </a:p>
          <a:p>
            <a:pPr marL="914400" lvl="1" indent="-457200">
              <a:buFontTx/>
              <a:buChar char="-"/>
            </a:pPr>
            <a:endParaRPr lang="en-US" sz="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Anger damages relationships and our impact in the Kingdom</a:t>
            </a:r>
          </a:p>
          <a:p>
            <a:pPr marL="914400" lvl="1" indent="-457200">
              <a:buFontTx/>
              <a:buChar char="-"/>
            </a:pPr>
            <a:endParaRPr lang="en-US" sz="8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Christian anger should be without sin</a:t>
            </a:r>
          </a:p>
          <a:p>
            <a:pPr marL="1371600" lvl="2" indent="-457200">
              <a:buFontTx/>
              <a:buChar char="-"/>
            </a:pP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Dealt with quickly; processed with wisdom</a:t>
            </a:r>
          </a:p>
          <a:p>
            <a:pPr marL="1371600" lvl="2" indent="-457200">
              <a:buFontTx/>
              <a:buChar char="-"/>
            </a:pP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Cf. Matt. 11:15-17</a:t>
            </a:r>
          </a:p>
          <a:p>
            <a:pPr marL="914400" lvl="1" indent="-457200">
              <a:buFontTx/>
              <a:buChar char="-"/>
            </a:pPr>
            <a:endParaRPr lang="en-US" sz="8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9974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FFF7E4-0B8F-4618-9529-54DB623C55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CE17EC32-99D2-4547-8FCA-37C0B6F00037}"/>
              </a:ext>
            </a:extLst>
          </p:cNvPr>
          <p:cNvSpPr txBox="1"/>
          <p:nvPr/>
        </p:nvSpPr>
        <p:spPr>
          <a:xfrm>
            <a:off x="388044" y="471571"/>
            <a:ext cx="8367912" cy="3600986"/>
          </a:xfrm>
          <a:prstGeom prst="rect">
            <a:avLst/>
          </a:prstGeom>
          <a:noFill/>
        </p:spPr>
        <p:txBody>
          <a:bodyPr wrap="square">
            <a:spAutoFit/>
          </a:bodyPr>
          <a:lstStyle/>
          <a:p>
            <a:pPr marL="0" marR="0">
              <a:spcBef>
                <a:spcPts val="0"/>
              </a:spcBef>
              <a:spcAft>
                <a:spcPts val="0"/>
              </a:spcAft>
            </a:pPr>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New Life Behavior</a:t>
            </a:r>
            <a:endParaRPr lang="en-US" sz="36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32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Hard Work and Generosity (v. 28)</a:t>
            </a:r>
          </a:p>
          <a:p>
            <a:pPr marL="457200" indent="-457200">
              <a:buFont typeface="Arial" panose="020B0604020202020204" pitchFamily="34" charset="0"/>
              <a:buChar char="•"/>
            </a:pPr>
            <a:endParaRPr lang="en-US" sz="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Theft can be stealing possessions… or time</a:t>
            </a:r>
          </a:p>
          <a:p>
            <a:pPr marL="914400" lvl="1" indent="-457200">
              <a:buFontTx/>
              <a:buChar char="-"/>
            </a:pPr>
            <a:endParaRPr lang="en-US" sz="8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Christians are to work as for the Lord (Col. 3:32)</a:t>
            </a:r>
          </a:p>
          <a:p>
            <a:pPr marL="914400" lvl="1" indent="-457200">
              <a:buFontTx/>
              <a:buChar char="-"/>
            </a:pPr>
            <a:endParaRPr lang="en-US" sz="8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Hard work should produce a spirit of generosity (cf. Acts 2:44-45)</a:t>
            </a:r>
          </a:p>
        </p:txBody>
      </p:sp>
    </p:spTree>
    <p:extLst>
      <p:ext uri="{BB962C8B-B14F-4D97-AF65-F5344CB8AC3E}">
        <p14:creationId xmlns:p14="http://schemas.microsoft.com/office/powerpoint/2010/main" val="1117288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FFF7E4-0B8F-4618-9529-54DB623C55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CE17EC32-99D2-4547-8FCA-37C0B6F00037}"/>
              </a:ext>
            </a:extLst>
          </p:cNvPr>
          <p:cNvSpPr txBox="1"/>
          <p:nvPr/>
        </p:nvSpPr>
        <p:spPr>
          <a:xfrm>
            <a:off x="388044" y="471571"/>
            <a:ext cx="8367912" cy="3354765"/>
          </a:xfrm>
          <a:prstGeom prst="rect">
            <a:avLst/>
          </a:prstGeom>
          <a:noFill/>
        </p:spPr>
        <p:txBody>
          <a:bodyPr wrap="square">
            <a:spAutoFit/>
          </a:bodyPr>
          <a:lstStyle/>
          <a:p>
            <a:pPr marL="0" marR="0">
              <a:spcBef>
                <a:spcPts val="0"/>
              </a:spcBef>
              <a:spcAft>
                <a:spcPts val="0"/>
              </a:spcAft>
            </a:pPr>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New Life Behavior</a:t>
            </a:r>
            <a:endParaRPr lang="en-US" sz="36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32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Wholesome Speech (v. 29)</a:t>
            </a:r>
          </a:p>
          <a:p>
            <a:pPr marL="457200" indent="-457200">
              <a:buFont typeface="Arial" panose="020B0604020202020204" pitchFamily="34" charset="0"/>
              <a:buChar char="•"/>
            </a:pPr>
            <a:endParaRPr lang="en-US" sz="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Corrupting speech = damages and destroys; Wholesome speech = uplifts, strengthens and unifies</a:t>
            </a:r>
          </a:p>
          <a:p>
            <a:pPr lvl="1"/>
            <a:endPar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1391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FFF7E4-0B8F-4618-9529-54DB623C55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CE17EC32-99D2-4547-8FCA-37C0B6F00037}"/>
              </a:ext>
            </a:extLst>
          </p:cNvPr>
          <p:cNvSpPr txBox="1"/>
          <p:nvPr/>
        </p:nvSpPr>
        <p:spPr>
          <a:xfrm>
            <a:off x="1445846" y="455940"/>
            <a:ext cx="8302664" cy="5139869"/>
          </a:xfrm>
          <a:prstGeom prst="rect">
            <a:avLst/>
          </a:prstGeom>
          <a:noFill/>
        </p:spPr>
        <p:txBody>
          <a:bodyPr wrap="square">
            <a:spAutoFit/>
          </a:bodyPr>
          <a:lstStyle/>
          <a:p>
            <a:pPr marL="0" marR="0">
              <a:spcBef>
                <a:spcPts val="0"/>
              </a:spcBef>
              <a:spcAft>
                <a:spcPts val="0"/>
              </a:spcAft>
            </a:pPr>
            <a:r>
              <a:rPr lang="en-US" sz="44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Before We Speak, THINK!</a:t>
            </a:r>
          </a:p>
          <a:p>
            <a:pPr marL="0" marR="0">
              <a:spcBef>
                <a:spcPts val="0"/>
              </a:spcBef>
              <a:spcAft>
                <a:spcPts val="0"/>
              </a:spcAft>
            </a:pPr>
            <a:endParaRPr lang="en-US" sz="32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lvl="2"/>
            <a:r>
              <a:rPr lang="en-US" sz="44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T – Is it TRUE?</a:t>
            </a:r>
          </a:p>
          <a:p>
            <a:pPr lvl="2"/>
            <a:r>
              <a:rPr lang="en-US" sz="44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H – Is it HELPFUL?</a:t>
            </a:r>
          </a:p>
          <a:p>
            <a:pPr lvl="2"/>
            <a:r>
              <a:rPr lang="en-US" sz="44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I – Is it INSPIRING?</a:t>
            </a:r>
          </a:p>
          <a:p>
            <a:pPr lvl="2"/>
            <a:r>
              <a:rPr lang="en-US" sz="44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N – Is it NECESSARY?</a:t>
            </a:r>
          </a:p>
          <a:p>
            <a:pPr lvl="2"/>
            <a:r>
              <a:rPr lang="en-US" sz="44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K – Is it KIND</a:t>
            </a:r>
            <a:endParaRPr lang="en-US" sz="40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lvl="1"/>
            <a:endPar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0840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168</TotalTime>
  <Words>402</Words>
  <Application>Microsoft Office PowerPoint</Application>
  <PresentationFormat>On-screen Show (4:3)</PresentationFormat>
  <Paragraphs>64</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Aharoni</vt: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6</cp:revision>
  <dcterms:created xsi:type="dcterms:W3CDTF">2021-01-17T12:24:50Z</dcterms:created>
  <dcterms:modified xsi:type="dcterms:W3CDTF">2021-01-17T15:13:02Z</dcterms:modified>
</cp:coreProperties>
</file>