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8" r:id="rId4"/>
    <p:sldId id="262" r:id="rId5"/>
    <p:sldId id="263" r:id="rId6"/>
    <p:sldId id="264" r:id="rId7"/>
    <p:sldId id="266" r:id="rId8"/>
    <p:sldId id="274" r:id="rId9"/>
    <p:sldId id="269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" y="10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7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9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9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1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9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3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8076-7100-4AB2-A46C-2E24741D2C9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91D7-BEF6-4EA8-A5E5-A45D51CD85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4A4EE-F2E2-4534-8BA0-BAA8B507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D027F-68B0-42D1-8F28-0861E404C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15309" r="11799" b="5551"/>
          <a:stretch/>
        </p:blipFill>
        <p:spPr>
          <a:xfrm>
            <a:off x="921544" y="852487"/>
            <a:ext cx="7300912" cy="5153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EF9E7-61E1-48D1-96ED-AAA6C9903B0C}"/>
              </a:ext>
            </a:extLst>
          </p:cNvPr>
          <p:cNvSpPr txBox="1"/>
          <p:nvPr/>
        </p:nvSpPr>
        <p:spPr>
          <a:xfrm>
            <a:off x="5775569" y="6005513"/>
            <a:ext cx="261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pbs.org/wgbh/roadshow</a:t>
            </a:r>
          </a:p>
        </p:txBody>
      </p:sp>
    </p:spTree>
    <p:extLst>
      <p:ext uri="{BB962C8B-B14F-4D97-AF65-F5344CB8AC3E}">
        <p14:creationId xmlns:p14="http://schemas.microsoft.com/office/powerpoint/2010/main" val="40408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E7611-7FEE-403C-B9BC-80C17008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7C7D9-E90C-4AAF-AFA5-BFFFB704FC04}"/>
              </a:ext>
            </a:extLst>
          </p:cNvPr>
          <p:cNvSpPr txBox="1"/>
          <p:nvPr/>
        </p:nvSpPr>
        <p:spPr>
          <a:xfrm>
            <a:off x="-92362" y="18773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300" dirty="0">
                <a:solidFill>
                  <a:schemeClr val="bg2">
                    <a:lumMod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YOUR SOUL 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FA845-6711-4457-9C82-F96B3BBC2F20}"/>
              </a:ext>
            </a:extLst>
          </p:cNvPr>
          <p:cNvSpPr/>
          <p:nvPr/>
        </p:nvSpPr>
        <p:spPr>
          <a:xfrm>
            <a:off x="4479638" y="324433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2CF2F9-25F8-42F1-B54B-E926F2447539}"/>
              </a:ext>
            </a:extLst>
          </p:cNvPr>
          <p:cNvSpPr/>
          <p:nvPr/>
        </p:nvSpPr>
        <p:spPr>
          <a:xfrm>
            <a:off x="0" y="275222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1200" dirty="0">
                <a:solidFill>
                  <a:schemeClr val="bg2">
                    <a:lumMod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VALUABLE</a:t>
            </a:r>
            <a:endParaRPr lang="en-US" sz="7200" spc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F27C7A-090F-4F65-82EB-3B68AF537F07}"/>
              </a:ext>
            </a:extLst>
          </p:cNvPr>
          <p:cNvSpPr/>
          <p:nvPr/>
        </p:nvSpPr>
        <p:spPr>
          <a:xfrm>
            <a:off x="2536923" y="3952558"/>
            <a:ext cx="4070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pc="300" dirty="0">
                <a:solidFill>
                  <a:schemeClr val="bg2">
                    <a:lumMod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MATTHEW 16:24-27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28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4476A-EAB0-41B5-A756-D1A88DDB8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DD055-F881-42BC-B0EF-E4B59E22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27" y="600075"/>
            <a:ext cx="4680745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CD175-E5AC-43EC-958D-A5D8CACB1B78}"/>
              </a:ext>
            </a:extLst>
          </p:cNvPr>
          <p:cNvSpPr txBox="1"/>
          <p:nvPr/>
        </p:nvSpPr>
        <p:spPr>
          <a:xfrm>
            <a:off x="5369170" y="6257925"/>
            <a:ext cx="205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artfulliving.com</a:t>
            </a:r>
          </a:p>
        </p:txBody>
      </p:sp>
    </p:spTree>
    <p:extLst>
      <p:ext uri="{BB962C8B-B14F-4D97-AF65-F5344CB8AC3E}">
        <p14:creationId xmlns:p14="http://schemas.microsoft.com/office/powerpoint/2010/main" val="13977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4D6FB-D39D-43AA-95B3-7E436ABE4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FA845-6711-4457-9C82-F96B3BBC2F20}"/>
              </a:ext>
            </a:extLst>
          </p:cNvPr>
          <p:cNvSpPr/>
          <p:nvPr/>
        </p:nvSpPr>
        <p:spPr>
          <a:xfrm>
            <a:off x="4479638" y="324433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3775C-FC1A-4151-8384-9B5403F9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BB6B6-703A-4BFE-BDA3-BB3EA49F723A}"/>
              </a:ext>
            </a:extLst>
          </p:cNvPr>
          <p:cNvSpPr txBox="1"/>
          <p:nvPr/>
        </p:nvSpPr>
        <p:spPr>
          <a:xfrm>
            <a:off x="765738" y="1874728"/>
            <a:ext cx="7797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Soul 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dirty="0">
                <a:latin typeface="Arial Narrow" panose="020B0606020202030204" pitchFamily="34" charset="0"/>
              </a:rPr>
              <a:t>The aspect of our personhood that is not dependent on, and exists apart from,          our physical bodies.</a:t>
            </a: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  <a:p>
            <a:pPr algn="ctr"/>
            <a:r>
              <a:rPr lang="en-US" sz="3600" i="1" dirty="0">
                <a:latin typeface="Arial Narrow" panose="020B0606020202030204" pitchFamily="34" charset="0"/>
              </a:rPr>
              <a:t>Matt. 10:28; Gen. 35:18 </a:t>
            </a:r>
          </a:p>
        </p:txBody>
      </p:sp>
    </p:spTree>
    <p:extLst>
      <p:ext uri="{BB962C8B-B14F-4D97-AF65-F5344CB8AC3E}">
        <p14:creationId xmlns:p14="http://schemas.microsoft.com/office/powerpoint/2010/main" val="23427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FA845-6711-4457-9C82-F96B3BBC2F20}"/>
              </a:ext>
            </a:extLst>
          </p:cNvPr>
          <p:cNvSpPr/>
          <p:nvPr/>
        </p:nvSpPr>
        <p:spPr>
          <a:xfrm>
            <a:off x="4479638" y="324433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3775C-FC1A-4151-8384-9B5403F9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BB6B6-703A-4BFE-BDA3-BB3EA49F723A}"/>
              </a:ext>
            </a:extLst>
          </p:cNvPr>
          <p:cNvSpPr txBox="1"/>
          <p:nvPr/>
        </p:nvSpPr>
        <p:spPr>
          <a:xfrm>
            <a:off x="445306" y="415498"/>
            <a:ext cx="833918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Why So Valuable?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Fashioned by the Divine Creator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Col. 1:16</a:t>
            </a:r>
          </a:p>
          <a:p>
            <a:pPr marL="1028700" lvl="1" indent="-571500">
              <a:buFontTx/>
              <a:buChar char="-"/>
            </a:pPr>
            <a:endParaRPr lang="en-US" sz="16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It’s immortal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Created in His image (Gen. 1:27)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We have a beginning, but not an end.</a:t>
            </a:r>
          </a:p>
          <a:p>
            <a:pPr marL="1028700" lvl="1" indent="-571500">
              <a:buFontTx/>
              <a:buChar char="-"/>
            </a:pPr>
            <a:endParaRPr lang="en-US" sz="16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We’ve only got one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Cannot be replaced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Consider Ezk. 18:20; Heb. 9:27-28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FA845-6711-4457-9C82-F96B3BBC2F20}"/>
              </a:ext>
            </a:extLst>
          </p:cNvPr>
          <p:cNvSpPr/>
          <p:nvPr/>
        </p:nvSpPr>
        <p:spPr>
          <a:xfrm>
            <a:off x="4479638" y="324433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3775C-FC1A-4151-8384-9B5403F9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BB6B6-703A-4BFE-BDA3-BB3EA49F723A}"/>
              </a:ext>
            </a:extLst>
          </p:cNvPr>
          <p:cNvSpPr txBox="1"/>
          <p:nvPr/>
        </p:nvSpPr>
        <p:spPr>
          <a:xfrm>
            <a:off x="445306" y="415498"/>
            <a:ext cx="833918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We can lose our soul!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By cutting a deal with Satan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Nothing he has to offer is worth it                      (1 Jn. 2:15-17; Jn. 8:44)</a:t>
            </a:r>
          </a:p>
          <a:p>
            <a:pPr marL="1028700" lvl="1" indent="-571500">
              <a:buFontTx/>
              <a:buChar char="-"/>
            </a:pPr>
            <a:endParaRPr lang="en-US" sz="14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Eternally devastating results</a:t>
            </a:r>
          </a:p>
          <a:p>
            <a:pPr marL="1028700" lvl="1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Separation from God</a:t>
            </a:r>
          </a:p>
          <a:p>
            <a:pPr marL="1943100" lvl="3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A life void of spiritual blessings through Christ (Eph. 1:3-5)</a:t>
            </a:r>
          </a:p>
          <a:p>
            <a:pPr marL="1943100" lvl="3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An eternity of anguish (2 Thess. 1:9)</a:t>
            </a:r>
          </a:p>
          <a:p>
            <a:pPr marL="1943100" lvl="3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Not a Christian? </a:t>
            </a:r>
            <a:r>
              <a:rPr lang="en-US" sz="3200" b="1" i="1" dirty="0">
                <a:latin typeface="Arial Narrow" panose="020B0606020202030204" pitchFamily="34" charset="0"/>
              </a:rPr>
              <a:t>This is your soul’s condition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Rom. 3:23; 6:23; 1 Thess. 1:9</a:t>
            </a:r>
          </a:p>
          <a:p>
            <a:pPr marL="914400" lvl="1" indent="-457200">
              <a:buFontTx/>
              <a:buChar char="-"/>
            </a:pPr>
            <a:endParaRPr lang="en-US" sz="32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FA845-6711-4457-9C82-F96B3BBC2F20}"/>
              </a:ext>
            </a:extLst>
          </p:cNvPr>
          <p:cNvSpPr/>
          <p:nvPr/>
        </p:nvSpPr>
        <p:spPr>
          <a:xfrm>
            <a:off x="4479638" y="324433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3775C-FC1A-4151-8384-9B5403F9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BB6B6-703A-4BFE-BDA3-BB3EA49F723A}"/>
              </a:ext>
            </a:extLst>
          </p:cNvPr>
          <p:cNvSpPr txBox="1"/>
          <p:nvPr/>
        </p:nvSpPr>
        <p:spPr>
          <a:xfrm>
            <a:off x="445306" y="415498"/>
            <a:ext cx="833918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God is The Redeemer of Souls</a:t>
            </a: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Our souls can only be bought back with the blood of Christ (1 Pet. 1:18-19)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Entrust Your Soul to Christ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God </a:t>
            </a:r>
            <a:r>
              <a:rPr lang="en-US" sz="3600" i="1" dirty="0">
                <a:latin typeface="Arial Narrow" panose="020B0606020202030204" pitchFamily="34" charset="0"/>
              </a:rPr>
              <a:t>promises</a:t>
            </a:r>
            <a:r>
              <a:rPr lang="en-US" sz="3600" dirty="0">
                <a:latin typeface="Arial Narrow" panose="020B0606020202030204" pitchFamily="34" charset="0"/>
              </a:rPr>
              <a:t> to secure your soul (Jn. 10:27-29).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Deny yourself and live for Him                   (Matt. 16:24-26)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 Narrow" panose="020B0606020202030204" pitchFamily="34" charset="0"/>
            </a:endParaRP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FA845-6711-4457-9C82-F96B3BBC2F20}"/>
              </a:ext>
            </a:extLst>
          </p:cNvPr>
          <p:cNvSpPr/>
          <p:nvPr/>
        </p:nvSpPr>
        <p:spPr>
          <a:xfrm>
            <a:off x="4479638" y="324433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13775C-FC1A-4151-8384-9B5403F9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BB6B6-703A-4BFE-BDA3-BB3EA49F723A}"/>
              </a:ext>
            </a:extLst>
          </p:cNvPr>
          <p:cNvSpPr txBox="1"/>
          <p:nvPr/>
        </p:nvSpPr>
        <p:spPr>
          <a:xfrm>
            <a:off x="445306" y="415498"/>
            <a:ext cx="83391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Now is the time to respond </a:t>
            </a:r>
            <a:r>
              <a:rPr lang="en-US" sz="3600" b="1">
                <a:latin typeface="Arial Narrow" panose="020B0606020202030204" pitchFamily="34" charset="0"/>
              </a:rPr>
              <a:t>to Christ’s </a:t>
            </a:r>
            <a:r>
              <a:rPr lang="en-US" sz="3600" b="1" dirty="0">
                <a:latin typeface="Arial Narrow" panose="020B0606020202030204" pitchFamily="34" charset="0"/>
              </a:rPr>
              <a:t>love.</a:t>
            </a:r>
          </a:p>
          <a:p>
            <a:pPr algn="ctr"/>
            <a:endParaRPr lang="en-US" sz="1600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Repent </a:t>
            </a:r>
            <a:r>
              <a:rPr lang="en-US" sz="3600" dirty="0">
                <a:latin typeface="Arial Narrow" panose="020B0606020202030204" pitchFamily="34" charset="0"/>
              </a:rPr>
              <a:t>of your sins (2 Pet. 3:9)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Confess </a:t>
            </a:r>
            <a:r>
              <a:rPr lang="en-US" sz="3600" dirty="0">
                <a:latin typeface="Arial Narrow" panose="020B0606020202030204" pitchFamily="34" charset="0"/>
              </a:rPr>
              <a:t>Christ as Lord (Rom. 10:9)</a:t>
            </a:r>
          </a:p>
          <a:p>
            <a:pPr algn="ctr"/>
            <a:endParaRPr lang="en-US" sz="800" b="1" dirty="0"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Be baptized </a:t>
            </a:r>
            <a:r>
              <a:rPr lang="en-US" sz="3600" dirty="0">
                <a:latin typeface="Arial Narrow" panose="020B0606020202030204" pitchFamily="34" charset="0"/>
              </a:rPr>
              <a:t>for the forgiveness of sin          (Acts 2:38)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rial Narrow" panose="020B0606020202030204" pitchFamily="34" charset="0"/>
            </a:endParaRP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4D6FB-D39D-43AA-95B3-7E436ABE4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261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Champagne &amp; Limousines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18</cp:revision>
  <dcterms:created xsi:type="dcterms:W3CDTF">2020-01-20T20:48:56Z</dcterms:created>
  <dcterms:modified xsi:type="dcterms:W3CDTF">2020-02-09T14:18:08Z</dcterms:modified>
</cp:coreProperties>
</file>