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81" r:id="rId5"/>
    <p:sldId id="263" r:id="rId6"/>
    <p:sldId id="283" r:id="rId7"/>
    <p:sldId id="284" r:id="rId8"/>
    <p:sldId id="257" r:id="rId9"/>
    <p:sldId id="268" r:id="rId10"/>
    <p:sldId id="269" r:id="rId11"/>
    <p:sldId id="267" r:id="rId12"/>
    <p:sldId id="271" r:id="rId13"/>
    <p:sldId id="272" r:id="rId14"/>
    <p:sldId id="277" r:id="rId15"/>
    <p:sldId id="273" r:id="rId16"/>
    <p:sldId id="275" r:id="rId17"/>
    <p:sldId id="274" r:id="rId18"/>
    <p:sldId id="276" r:id="rId19"/>
    <p:sldId id="278" r:id="rId20"/>
    <p:sldId id="279" r:id="rId21"/>
    <p:sldId id="270"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4432"/>
    <a:srgbClr val="A785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70" d="100"/>
          <a:sy n="70" d="100"/>
        </p:scale>
        <p:origin x="108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69858" y="3789684"/>
            <a:ext cx="2464912" cy="33675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69858" y="3789684"/>
            <a:ext cx="2464912" cy="336757"/>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2719293" y="1958194"/>
            <a:ext cx="3767598" cy="1451367"/>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506827"/>
            <a:ext cx="8211824" cy="35477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06827"/>
            <a:ext cx="8211824" cy="35477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506827"/>
            <a:ext cx="8211824" cy="354778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652345" y="4849411"/>
            <a:ext cx="1873526" cy="771264"/>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1/26/2020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4443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44432"/>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44432"/>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44432"/>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44432"/>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4443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a:t>The Canon of the Bible</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7050" y="350378"/>
            <a:ext cx="8160063" cy="4955539"/>
          </a:xfrm>
        </p:spPr>
        <p:txBody>
          <a:bodyPr numCol="3" anchor="t">
            <a:normAutofit fontScale="92500" lnSpcReduction="10000"/>
          </a:bodyPr>
          <a:lstStyle/>
          <a:p>
            <a:endParaRPr lang="en-US" sz="2400" b="1" u="sng" dirty="0"/>
          </a:p>
          <a:p>
            <a:endParaRPr lang="en-US" sz="2400" b="1" u="sng" dirty="0"/>
          </a:p>
          <a:p>
            <a:r>
              <a:rPr lang="en-US" sz="2400" b="1" u="sng" dirty="0"/>
              <a:t>Torah (5)</a:t>
            </a:r>
          </a:p>
          <a:p>
            <a:r>
              <a:rPr lang="en-US" sz="2400" dirty="0"/>
              <a:t>Genesis</a:t>
            </a:r>
          </a:p>
          <a:p>
            <a:r>
              <a:rPr lang="en-US" sz="2400" dirty="0"/>
              <a:t>Exodus</a:t>
            </a:r>
          </a:p>
          <a:p>
            <a:r>
              <a:rPr lang="en-US" sz="2400" dirty="0"/>
              <a:t>Leviticus</a:t>
            </a:r>
          </a:p>
          <a:p>
            <a:r>
              <a:rPr lang="en-US" sz="2400" dirty="0"/>
              <a:t>Numbers</a:t>
            </a:r>
          </a:p>
          <a:p>
            <a:r>
              <a:rPr lang="en-US" sz="2400" dirty="0"/>
              <a:t>Deuteronomy</a:t>
            </a:r>
          </a:p>
          <a:p>
            <a:endParaRPr lang="en-US" sz="2400" dirty="0"/>
          </a:p>
          <a:p>
            <a:endParaRPr lang="en-US" sz="2400" dirty="0"/>
          </a:p>
          <a:p>
            <a:endParaRPr lang="en-US" sz="2400" dirty="0"/>
          </a:p>
          <a:p>
            <a:endParaRPr lang="en-US" sz="2400" dirty="0"/>
          </a:p>
          <a:p>
            <a:endParaRPr lang="en-US" sz="2400" b="1" dirty="0"/>
          </a:p>
          <a:p>
            <a:r>
              <a:rPr lang="en-US" sz="2400" b="1" dirty="0" err="1"/>
              <a:t>TaNaK</a:t>
            </a:r>
            <a:r>
              <a:rPr lang="en-US" sz="2400" b="1" dirty="0"/>
              <a:t> (22)</a:t>
            </a:r>
          </a:p>
          <a:p>
            <a:endParaRPr lang="en-US" sz="2400" b="1" u="sng" dirty="0"/>
          </a:p>
          <a:p>
            <a:r>
              <a:rPr lang="en-US" sz="2400" b="1" u="sng" dirty="0"/>
              <a:t>Nevi’im (8)</a:t>
            </a:r>
          </a:p>
          <a:p>
            <a:r>
              <a:rPr lang="en-US" sz="2400" dirty="0"/>
              <a:t>Joshua</a:t>
            </a:r>
          </a:p>
          <a:p>
            <a:r>
              <a:rPr lang="en-US" sz="2400" dirty="0"/>
              <a:t>Judges (and Ruth)</a:t>
            </a:r>
          </a:p>
          <a:p>
            <a:r>
              <a:rPr lang="en-US" sz="2400" dirty="0"/>
              <a:t>Samuel</a:t>
            </a:r>
          </a:p>
          <a:p>
            <a:r>
              <a:rPr lang="en-US" sz="2400" dirty="0"/>
              <a:t>Kings</a:t>
            </a:r>
          </a:p>
          <a:p>
            <a:r>
              <a:rPr lang="en-US" sz="2400" dirty="0"/>
              <a:t>Isaiah</a:t>
            </a:r>
          </a:p>
          <a:p>
            <a:r>
              <a:rPr lang="en-US" sz="2400" dirty="0"/>
              <a:t>Jeremiah (and Lamentations)</a:t>
            </a:r>
          </a:p>
          <a:p>
            <a:r>
              <a:rPr lang="en-US" sz="2400" dirty="0"/>
              <a:t>Ezekiel</a:t>
            </a:r>
          </a:p>
          <a:p>
            <a:r>
              <a:rPr lang="en-US" sz="2400" dirty="0"/>
              <a:t>12 minor prophets</a:t>
            </a:r>
          </a:p>
          <a:p>
            <a:endParaRPr lang="en-US" sz="2400" dirty="0"/>
          </a:p>
          <a:p>
            <a:endParaRPr lang="en-US" sz="2400" b="1" u="sng" dirty="0"/>
          </a:p>
          <a:p>
            <a:endParaRPr lang="en-US" sz="2400" b="1" u="sng" dirty="0"/>
          </a:p>
          <a:p>
            <a:r>
              <a:rPr lang="en-US" sz="2400" b="1" u="sng" dirty="0"/>
              <a:t>Ketuvim (9)</a:t>
            </a:r>
          </a:p>
          <a:p>
            <a:r>
              <a:rPr lang="en-US" sz="2400" dirty="0"/>
              <a:t>Psalms</a:t>
            </a:r>
          </a:p>
          <a:p>
            <a:r>
              <a:rPr lang="en-US" sz="2400" dirty="0"/>
              <a:t>Proverbs</a:t>
            </a:r>
          </a:p>
          <a:p>
            <a:r>
              <a:rPr lang="en-US" sz="2400" dirty="0"/>
              <a:t>Job</a:t>
            </a:r>
          </a:p>
          <a:p>
            <a:r>
              <a:rPr lang="en-US" sz="2400" dirty="0"/>
              <a:t>Song of Solomon</a:t>
            </a:r>
          </a:p>
          <a:p>
            <a:r>
              <a:rPr lang="en-US" sz="2400" dirty="0"/>
              <a:t>Ecclesiastes</a:t>
            </a:r>
          </a:p>
          <a:p>
            <a:r>
              <a:rPr lang="en-US" sz="2400" dirty="0"/>
              <a:t>Esther</a:t>
            </a:r>
          </a:p>
          <a:p>
            <a:r>
              <a:rPr lang="en-US" sz="2400" dirty="0"/>
              <a:t>Daniel</a:t>
            </a:r>
          </a:p>
          <a:p>
            <a:r>
              <a:rPr lang="en-US" sz="2400" dirty="0"/>
              <a:t>Ezra (and Nehemiah)</a:t>
            </a:r>
          </a:p>
          <a:p>
            <a:r>
              <a:rPr lang="en-US" sz="2400" dirty="0"/>
              <a:t>Chronicles</a:t>
            </a:r>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Old Testament Canon</a:t>
            </a:r>
          </a:p>
        </p:txBody>
      </p:sp>
      <p:sp>
        <p:nvSpPr>
          <p:cNvPr id="3" name="Left Brace 2">
            <a:extLst>
              <a:ext uri="{FF2B5EF4-FFF2-40B4-BE49-F238E27FC236}">
                <a16:creationId xmlns:a16="http://schemas.microsoft.com/office/drawing/2014/main" id="{84A1FB4F-8B68-4442-8B99-A6C69838703B}"/>
              </a:ext>
            </a:extLst>
          </p:cNvPr>
          <p:cNvSpPr/>
          <p:nvPr/>
        </p:nvSpPr>
        <p:spPr>
          <a:xfrm rot="5400000">
            <a:off x="4520723" y="-2563736"/>
            <a:ext cx="350381" cy="6896456"/>
          </a:xfrm>
          <a:prstGeom prst="leftBrace">
            <a:avLst>
              <a:gd name="adj1" fmla="val 8333"/>
              <a:gd name="adj2" fmla="val 52726"/>
            </a:avLst>
          </a:prstGeom>
          <a:noFill/>
          <a:ln w="22225">
            <a:solidFill>
              <a:srgbClr val="5444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6502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sz="2400" dirty="0"/>
              <a:t>Then he said to them, “These are my words that I spoke to you while I was still with you, that everything written about me in the </a:t>
            </a:r>
            <a:r>
              <a:rPr lang="en-US" sz="2400" b="1" dirty="0"/>
              <a:t>Law</a:t>
            </a:r>
            <a:r>
              <a:rPr lang="en-US" sz="2400" dirty="0"/>
              <a:t> of Moses and the </a:t>
            </a:r>
            <a:r>
              <a:rPr lang="en-US" sz="2400" b="1" dirty="0"/>
              <a:t>Prophets</a:t>
            </a:r>
            <a:r>
              <a:rPr lang="en-US" sz="2400" dirty="0"/>
              <a:t> and the </a:t>
            </a:r>
            <a:r>
              <a:rPr lang="en-US" sz="2400" b="1" dirty="0"/>
              <a:t>Psalms</a:t>
            </a:r>
            <a:r>
              <a:rPr lang="en-US" sz="2400" dirty="0"/>
              <a:t> must be fulfilled.”</a:t>
            </a:r>
          </a:p>
          <a:p>
            <a:endParaRPr lang="en-US" sz="2400" dirty="0"/>
          </a:p>
          <a:p>
            <a:r>
              <a:rPr lang="en-US" sz="2400" dirty="0"/>
              <a:t>Torah (Law)</a:t>
            </a:r>
          </a:p>
          <a:p>
            <a:r>
              <a:rPr lang="en-US" sz="2400" dirty="0"/>
              <a:t>Nevi’im (Prophets)</a:t>
            </a:r>
          </a:p>
          <a:p>
            <a:r>
              <a:rPr lang="en-US" sz="2400" dirty="0"/>
              <a:t>Ketuvim (Writings / Psalms)</a:t>
            </a:r>
          </a:p>
        </p:txBody>
      </p:sp>
      <p:sp>
        <p:nvSpPr>
          <p:cNvPr id="7" name="Text Placeholder 6"/>
          <p:cNvSpPr>
            <a:spLocks noGrp="1"/>
          </p:cNvSpPr>
          <p:nvPr>
            <p:ph type="body" sz="quarter" idx="14"/>
          </p:nvPr>
        </p:nvSpPr>
        <p:spPr>
          <a:solidFill>
            <a:srgbClr val="A78563">
              <a:alpha val="69000"/>
            </a:srgbClr>
          </a:solidFill>
        </p:spPr>
        <p:txBody>
          <a:bodyPr>
            <a:normAutofit/>
          </a:bodyPr>
          <a:lstStyle/>
          <a:p>
            <a:r>
              <a:rPr lang="en-US" sz="2800" dirty="0"/>
              <a:t>Luke 24:44</a:t>
            </a:r>
          </a:p>
        </p:txBody>
      </p:sp>
    </p:spTree>
    <p:extLst>
      <p:ext uri="{BB962C8B-B14F-4D97-AF65-F5344CB8AC3E}">
        <p14:creationId xmlns:p14="http://schemas.microsoft.com/office/powerpoint/2010/main" val="407175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Old Testament Canon (</a:t>
            </a:r>
            <a:r>
              <a:rPr lang="en-US" sz="2400" dirty="0" err="1"/>
              <a:t>TaNak</a:t>
            </a:r>
            <a:r>
              <a:rPr lang="en-US" sz="2400" dirty="0"/>
              <a:t>) was organized by 3</a:t>
            </a:r>
            <a:r>
              <a:rPr lang="en-US" sz="2400" baseline="30000" dirty="0"/>
              <a:t>rd</a:t>
            </a:r>
            <a:r>
              <a:rPr lang="en-US" sz="2400" dirty="0"/>
              <a:t> century BC and regarded as divinely inspired.</a:t>
            </a:r>
          </a:p>
          <a:p>
            <a:pPr marL="457200" indent="-457200" algn="l">
              <a:buFont typeface="Wingdings" panose="05000000000000000000" pitchFamily="2" charset="2"/>
              <a:buChar char="Ø"/>
            </a:pPr>
            <a:r>
              <a:rPr lang="en-US" sz="2400" dirty="0"/>
              <a:t>We have multiple 3</a:t>
            </a:r>
            <a:r>
              <a:rPr lang="en-US" sz="2400" baseline="30000" dirty="0"/>
              <a:t>rd</a:t>
            </a:r>
            <a:r>
              <a:rPr lang="en-US" sz="2400" dirty="0"/>
              <a:t> party references to this as the canon including:</a:t>
            </a:r>
          </a:p>
          <a:p>
            <a:pPr marL="914400" lvl="1" indent="-457200" algn="l">
              <a:buFont typeface="Arial" panose="020B0604020202020204" pitchFamily="34" charset="0"/>
              <a:buChar char="•"/>
            </a:pPr>
            <a:r>
              <a:rPr lang="en-US" sz="2400" dirty="0"/>
              <a:t>Josephus (80-90 AD)</a:t>
            </a:r>
          </a:p>
          <a:p>
            <a:pPr marL="914400" lvl="1" indent="-457200" algn="l">
              <a:buFont typeface="Arial" panose="020B0604020202020204" pitchFamily="34" charset="0"/>
              <a:buChar char="•"/>
            </a:pPr>
            <a:r>
              <a:rPr lang="en-US" sz="2400" dirty="0"/>
              <a:t>Philo of Alexandria (30 AD)</a:t>
            </a:r>
          </a:p>
          <a:p>
            <a:pPr marL="457200" indent="-457200" algn="l">
              <a:buFont typeface="Arial" panose="020B0604020202020204" pitchFamily="34" charset="0"/>
              <a:buChar char="•"/>
            </a:pPr>
            <a:r>
              <a:rPr lang="en-US" sz="2400" dirty="0"/>
              <a:t>Almost all of the canonical O.T. books are quoted in the N.T.</a:t>
            </a:r>
          </a:p>
          <a:p>
            <a:pPr marL="914400" lvl="1" indent="-457200" algn="l">
              <a:buFont typeface="Arial" panose="020B0604020202020204" pitchFamily="34" charset="0"/>
              <a:buChar char="•"/>
            </a:pPr>
            <a:r>
              <a:rPr lang="en-US" sz="2400" dirty="0"/>
              <a:t>24 are directly quoted by Jesus.</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Old Testament Canon</a:t>
            </a:r>
          </a:p>
        </p:txBody>
      </p:sp>
    </p:spTree>
    <p:extLst>
      <p:ext uri="{BB962C8B-B14F-4D97-AF65-F5344CB8AC3E}">
        <p14:creationId xmlns:p14="http://schemas.microsoft.com/office/powerpoint/2010/main" val="412417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70000" lnSpcReduction="20000"/>
          </a:bodyPr>
          <a:lstStyle/>
          <a:p>
            <a:pPr marL="457200" indent="-457200" algn="l">
              <a:buFont typeface="Wingdings" panose="05000000000000000000" pitchFamily="2" charset="2"/>
              <a:buChar char="Ø"/>
            </a:pPr>
            <a:r>
              <a:rPr lang="en-US" sz="3400" dirty="0"/>
              <a:t>During the reign of Ptolemy II (285-246 BC, the Greek King of Egypt after the death of Alexander the Great), the </a:t>
            </a:r>
            <a:r>
              <a:rPr lang="en-US" sz="3400" dirty="0" err="1"/>
              <a:t>TaNaK</a:t>
            </a:r>
            <a:r>
              <a:rPr lang="en-US" sz="3400" dirty="0"/>
              <a:t> was translated from Hebrew into Greek.</a:t>
            </a:r>
          </a:p>
          <a:p>
            <a:pPr marL="457200" indent="-457200" algn="l">
              <a:buFont typeface="Wingdings" panose="05000000000000000000" pitchFamily="2" charset="2"/>
              <a:buChar char="Ø"/>
            </a:pPr>
            <a:r>
              <a:rPr lang="en-US" sz="3400" dirty="0"/>
              <a:t>Seventy-two Jewish scholars were used to do the translation.</a:t>
            </a:r>
          </a:p>
          <a:p>
            <a:pPr marL="457200" indent="-457200" algn="l">
              <a:buFont typeface="Wingdings" panose="05000000000000000000" pitchFamily="2" charset="2"/>
              <a:buChar char="Ø"/>
            </a:pPr>
            <a:r>
              <a:rPr lang="en-US" sz="3400" dirty="0"/>
              <a:t>The translation is called the Septuagint.</a:t>
            </a:r>
          </a:p>
          <a:p>
            <a:pPr marL="457200" indent="-457200" algn="l">
              <a:buFont typeface="Wingdings" panose="05000000000000000000" pitchFamily="2" charset="2"/>
              <a:buChar char="Ø"/>
            </a:pPr>
            <a:r>
              <a:rPr lang="en-US" sz="3400" dirty="0"/>
              <a:t>Greek word for “seventy” is “</a:t>
            </a:r>
            <a:r>
              <a:rPr lang="en-US" sz="3400" dirty="0" err="1"/>
              <a:t>septuaginta</a:t>
            </a:r>
            <a:r>
              <a:rPr lang="en-US" sz="3400" dirty="0"/>
              <a:t>”</a:t>
            </a:r>
          </a:p>
          <a:p>
            <a:pPr marL="457200" indent="-457200" algn="l">
              <a:buFont typeface="Wingdings" panose="05000000000000000000" pitchFamily="2" charset="2"/>
              <a:buChar char="Ø"/>
            </a:pPr>
            <a:r>
              <a:rPr lang="en-US" sz="3400" dirty="0"/>
              <a:t>Roman number for 70 is LXX</a:t>
            </a:r>
          </a:p>
          <a:p>
            <a:pPr marL="457200" indent="-457200" algn="l">
              <a:buFont typeface="Wingdings" panose="05000000000000000000" pitchFamily="2" charset="2"/>
              <a:buChar char="Ø"/>
            </a:pPr>
            <a:r>
              <a:rPr lang="en-US" sz="3400" dirty="0"/>
              <a:t>The Septuagint is often referred to as LXX.</a:t>
            </a:r>
          </a:p>
          <a:p>
            <a:pPr marL="457200" indent="-457200" algn="l">
              <a:buFont typeface="Wingdings" panose="05000000000000000000" pitchFamily="2" charset="2"/>
              <a:buChar char="Ø"/>
            </a:pPr>
            <a:r>
              <a:rPr lang="en-US" sz="3400" dirty="0"/>
              <a:t>The Septuagint provided the names and organization to the 39 books of the O.T. that we use today.</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Old Testament Canon</a:t>
            </a:r>
          </a:p>
        </p:txBody>
      </p:sp>
    </p:spTree>
    <p:extLst>
      <p:ext uri="{BB962C8B-B14F-4D97-AF65-F5344CB8AC3E}">
        <p14:creationId xmlns:p14="http://schemas.microsoft.com/office/powerpoint/2010/main" val="2621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92500" lnSpcReduction="20000"/>
          </a:bodyPr>
          <a:lstStyle/>
          <a:p>
            <a:pPr marL="457200" indent="-457200" algn="l">
              <a:buFont typeface="Wingdings" panose="05000000000000000000" pitchFamily="2" charset="2"/>
              <a:buChar char="Ø"/>
            </a:pPr>
            <a:r>
              <a:rPr lang="en-US" sz="2600" dirty="0"/>
              <a:t>The Apocrypha (ca. 300 BC – 70 AD)</a:t>
            </a:r>
          </a:p>
          <a:p>
            <a:pPr marL="914400" lvl="1" indent="-457200" algn="l">
              <a:buFont typeface="Wingdings" panose="05000000000000000000" pitchFamily="2" charset="2"/>
              <a:buChar char="Ø"/>
            </a:pPr>
            <a:r>
              <a:rPr lang="en-US" sz="2600" dirty="0"/>
              <a:t>14 Jewish historical and religious texts (Maccabees, Tobit, Bel and the Dragon, Sirach, </a:t>
            </a:r>
            <a:r>
              <a:rPr lang="en-US" sz="2600" dirty="0" err="1"/>
              <a:t>etc</a:t>
            </a:r>
            <a:r>
              <a:rPr lang="en-US" sz="2600" dirty="0"/>
              <a:t>)</a:t>
            </a:r>
          </a:p>
          <a:p>
            <a:pPr marL="914400" lvl="1" indent="-457200" algn="l">
              <a:buFont typeface="Wingdings" panose="05000000000000000000" pitchFamily="2" charset="2"/>
              <a:buChar char="Ø"/>
            </a:pPr>
            <a:r>
              <a:rPr lang="en-US" sz="2600" dirty="0"/>
              <a:t>None are quoted in N.T.</a:t>
            </a:r>
          </a:p>
          <a:p>
            <a:pPr marL="914400" lvl="1" indent="-457200" algn="l">
              <a:buFont typeface="Wingdings" panose="05000000000000000000" pitchFamily="2" charset="2"/>
              <a:buChar char="Ø"/>
            </a:pPr>
            <a:r>
              <a:rPr lang="en-US" sz="2600" dirty="0"/>
              <a:t>Many Jewish quotes that indicate that these books were not considered inspired including Josephus.</a:t>
            </a:r>
          </a:p>
          <a:p>
            <a:pPr marL="457200" indent="-457200" algn="l">
              <a:buFont typeface="Wingdings" panose="05000000000000000000" pitchFamily="2" charset="2"/>
              <a:buChar char="Ø"/>
            </a:pPr>
            <a:r>
              <a:rPr lang="en-US" sz="2600" dirty="0"/>
              <a:t>The Pseudepigrapha (ca. 200 BC – 200 AD)</a:t>
            </a:r>
          </a:p>
          <a:p>
            <a:pPr marL="914400" lvl="1" indent="-457200" algn="l">
              <a:buFont typeface="Wingdings" panose="05000000000000000000" pitchFamily="2" charset="2"/>
              <a:buChar char="Ø"/>
            </a:pPr>
            <a:r>
              <a:rPr lang="en-US" sz="2600" dirty="0"/>
              <a:t>Religious fiction written under the pseudonym of ancient writers (Life of Adam and Eve, The Testaments of the Twelve Patriarchs, Enoch, Martyrdom and Ascension of Isaiah)</a:t>
            </a:r>
          </a:p>
          <a:p>
            <a:pPr marL="914400" lvl="1" indent="-457200" algn="l">
              <a:buFont typeface="Wingdings" panose="05000000000000000000" pitchFamily="2" charset="2"/>
              <a:buChar char="Ø"/>
            </a:pPr>
            <a:r>
              <a:rPr lang="en-US" sz="2600" dirty="0"/>
              <a:t>They were not viewed as inspired in the early church nor 1</a:t>
            </a:r>
            <a:r>
              <a:rPr lang="en-US" sz="2600" baseline="30000" dirty="0"/>
              <a:t>st</a:t>
            </a:r>
            <a:r>
              <a:rPr lang="en-US" sz="2600" dirty="0"/>
              <a:t> or 2</a:t>
            </a:r>
            <a:r>
              <a:rPr lang="en-US" sz="2600" baseline="30000" dirty="0"/>
              <a:t>nd</a:t>
            </a:r>
            <a:r>
              <a:rPr lang="en-US" sz="2600" dirty="0"/>
              <a:t> century Jewish communities.</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Non-Canonical Texts</a:t>
            </a:r>
          </a:p>
        </p:txBody>
      </p:sp>
    </p:spTree>
    <p:extLst>
      <p:ext uri="{BB962C8B-B14F-4D97-AF65-F5344CB8AC3E}">
        <p14:creationId xmlns:p14="http://schemas.microsoft.com/office/powerpoint/2010/main" val="18403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Written from approximately 40 AD to 90 AD</a:t>
            </a:r>
          </a:p>
          <a:p>
            <a:pPr marL="457200" indent="-457200" algn="l">
              <a:buFont typeface="Wingdings" panose="05000000000000000000" pitchFamily="2" charset="2"/>
              <a:buChar char="Ø"/>
            </a:pPr>
            <a:r>
              <a:rPr lang="en-US" sz="2400" dirty="0"/>
              <a:t>Primarily written in </a:t>
            </a:r>
            <a:r>
              <a:rPr lang="en-US" sz="2400" dirty="0" err="1"/>
              <a:t>Koine</a:t>
            </a:r>
            <a:r>
              <a:rPr lang="en-US" sz="2400" dirty="0"/>
              <a:t> Greek. </a:t>
            </a:r>
          </a:p>
          <a:p>
            <a:pPr marL="457200" indent="-457200" algn="l">
              <a:buFont typeface="Wingdings" panose="05000000000000000000" pitchFamily="2" charset="2"/>
              <a:buChar char="Ø"/>
            </a:pPr>
            <a:r>
              <a:rPr lang="en-US" sz="2400" dirty="0"/>
              <a:t>27 books</a:t>
            </a:r>
          </a:p>
          <a:p>
            <a:pPr marL="457200" indent="-457200" algn="l">
              <a:buFont typeface="Wingdings" panose="05000000000000000000" pitchFamily="2" charset="2"/>
              <a:buChar char="Ø"/>
            </a:pPr>
            <a:r>
              <a:rPr lang="en-US" sz="2400" dirty="0"/>
              <a:t>Organized as:</a:t>
            </a:r>
          </a:p>
          <a:p>
            <a:pPr marL="914400" lvl="1" indent="-457200" algn="l">
              <a:buFont typeface="Arial" panose="020B0604020202020204" pitchFamily="34" charset="0"/>
              <a:buChar char="•"/>
            </a:pPr>
            <a:r>
              <a:rPr lang="en-US" sz="2400" dirty="0"/>
              <a:t>4 Gospels</a:t>
            </a:r>
          </a:p>
          <a:p>
            <a:pPr marL="914400" lvl="1" indent="-457200" algn="l">
              <a:buFont typeface="Arial" panose="020B0604020202020204" pitchFamily="34" charset="0"/>
              <a:buChar char="•"/>
            </a:pPr>
            <a:r>
              <a:rPr lang="en-US" sz="2400" dirty="0"/>
              <a:t>Acts</a:t>
            </a:r>
          </a:p>
          <a:p>
            <a:pPr marL="914400" lvl="1" indent="-457200" algn="l">
              <a:buFont typeface="Arial" panose="020B0604020202020204" pitchFamily="34" charset="0"/>
              <a:buChar char="•"/>
            </a:pPr>
            <a:r>
              <a:rPr lang="en-US" sz="2400" dirty="0"/>
              <a:t>Epistles</a:t>
            </a:r>
          </a:p>
          <a:p>
            <a:pPr marL="914400" lvl="1" indent="-457200" algn="l">
              <a:buFont typeface="Arial" panose="020B0604020202020204" pitchFamily="34" charset="0"/>
              <a:buChar char="•"/>
            </a:pPr>
            <a:r>
              <a:rPr lang="en-US" sz="2400" dirty="0"/>
              <a:t>Revelation</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New Testament Canon</a:t>
            </a:r>
          </a:p>
        </p:txBody>
      </p:sp>
    </p:spTree>
    <p:extLst>
      <p:ext uri="{BB962C8B-B14F-4D97-AF65-F5344CB8AC3E}">
        <p14:creationId xmlns:p14="http://schemas.microsoft.com/office/powerpoint/2010/main" val="10278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Significant evidence that these 27 books were viewed as canonical in the 1</a:t>
            </a:r>
            <a:r>
              <a:rPr lang="en-US" sz="2400" baseline="30000" dirty="0"/>
              <a:t>st</a:t>
            </a:r>
            <a:r>
              <a:rPr lang="en-US" sz="2400" dirty="0"/>
              <a:t> generation after the apostles.</a:t>
            </a:r>
          </a:p>
          <a:p>
            <a:pPr marL="457200" indent="-457200" algn="l">
              <a:buFont typeface="Wingdings" panose="05000000000000000000" pitchFamily="2" charset="2"/>
              <a:buChar char="Ø"/>
            </a:pPr>
            <a:r>
              <a:rPr lang="en-US" sz="2400" dirty="0"/>
              <a:t>Writings of:</a:t>
            </a:r>
          </a:p>
          <a:p>
            <a:pPr marL="914400" lvl="1" indent="-457200" algn="l">
              <a:buFont typeface="Arial" panose="020B0604020202020204" pitchFamily="34" charset="0"/>
              <a:buChar char="•"/>
            </a:pPr>
            <a:r>
              <a:rPr lang="en-US" sz="2400" dirty="0"/>
              <a:t>Justin Martyr (ca. 150 AD)</a:t>
            </a:r>
          </a:p>
          <a:p>
            <a:pPr marL="914400" lvl="1" indent="-457200" algn="l">
              <a:buFont typeface="Arial" panose="020B0604020202020204" pitchFamily="34" charset="0"/>
              <a:buChar char="•"/>
            </a:pPr>
            <a:r>
              <a:rPr lang="en-US" sz="2400" dirty="0"/>
              <a:t>Clement of Rome (ca. 96 AD)</a:t>
            </a:r>
          </a:p>
          <a:p>
            <a:pPr marL="914400" lvl="1" indent="-457200" algn="l">
              <a:buFont typeface="Arial" panose="020B0604020202020204" pitchFamily="34" charset="0"/>
              <a:buChar char="•"/>
            </a:pPr>
            <a:r>
              <a:rPr lang="en-US" sz="2400" dirty="0"/>
              <a:t>Ignatius of Antioch (ca. 100 AD)</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New Testament Canon</a:t>
            </a:r>
          </a:p>
        </p:txBody>
      </p:sp>
    </p:spTree>
    <p:extLst>
      <p:ext uri="{BB962C8B-B14F-4D97-AF65-F5344CB8AC3E}">
        <p14:creationId xmlns:p14="http://schemas.microsoft.com/office/powerpoint/2010/main" val="352252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Significant evidence that these 27 books were viewed as canonical in the 1</a:t>
            </a:r>
            <a:r>
              <a:rPr lang="en-US" sz="2400" baseline="30000" dirty="0"/>
              <a:t>st</a:t>
            </a:r>
            <a:r>
              <a:rPr lang="en-US" sz="2400" dirty="0"/>
              <a:t> generation after the apostles.</a:t>
            </a:r>
          </a:p>
          <a:p>
            <a:pPr marL="914400" lvl="1" indent="-457200" algn="l">
              <a:buFont typeface="Wingdings" panose="05000000000000000000" pitchFamily="2" charset="2"/>
              <a:buChar char="Ø"/>
            </a:pPr>
            <a:r>
              <a:rPr lang="en-US" sz="2400" dirty="0"/>
              <a:t>“Indeed, so extensive are these citations that if all the other sources of our knowledge of the text of the New Testament were destroyed, they would be sufficient alone for the reconstruction of practically the entire New Testament” (Metzger, Bruce; </a:t>
            </a:r>
            <a:r>
              <a:rPr lang="en-US" sz="2400" i="1" dirty="0"/>
              <a:t>The Text of the New Testament</a:t>
            </a:r>
            <a:r>
              <a:rPr lang="en-US" sz="2400" dirty="0"/>
              <a:t>; p86)</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New Testament Canon</a:t>
            </a:r>
          </a:p>
        </p:txBody>
      </p:sp>
    </p:spTree>
    <p:extLst>
      <p:ext uri="{BB962C8B-B14F-4D97-AF65-F5344CB8AC3E}">
        <p14:creationId xmlns:p14="http://schemas.microsoft.com/office/powerpoint/2010/main" val="4643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Canon that we know today was explicitly acknowledged by:</a:t>
            </a:r>
          </a:p>
          <a:p>
            <a:pPr marL="914400" lvl="1" indent="-457200" algn="l">
              <a:buFont typeface="Arial" panose="020B0604020202020204" pitchFamily="34" charset="0"/>
              <a:buChar char="•"/>
            </a:pPr>
            <a:r>
              <a:rPr lang="en-US" sz="2400" dirty="0"/>
              <a:t>Synod of </a:t>
            </a:r>
            <a:r>
              <a:rPr lang="en-US" sz="2400" dirty="0" err="1"/>
              <a:t>Laodocia</a:t>
            </a:r>
            <a:r>
              <a:rPr lang="en-US" sz="2400" dirty="0"/>
              <a:t> (343-381 AD)</a:t>
            </a:r>
          </a:p>
          <a:p>
            <a:pPr marL="914400" lvl="1" indent="-457200" algn="l">
              <a:buFont typeface="Arial" panose="020B0604020202020204" pitchFamily="34" charset="0"/>
              <a:buChar char="•"/>
            </a:pPr>
            <a:r>
              <a:rPr lang="en-US" sz="2400" dirty="0"/>
              <a:t>The Letter of Athanasius (367 AD)</a:t>
            </a:r>
          </a:p>
          <a:p>
            <a:pPr marL="914400" lvl="1" indent="-457200" algn="l">
              <a:buFont typeface="Arial" panose="020B0604020202020204" pitchFamily="34" charset="0"/>
              <a:buChar char="•"/>
            </a:pPr>
            <a:r>
              <a:rPr lang="en-US" sz="2400" dirty="0"/>
              <a:t>Council in Hippo (393 AD)</a:t>
            </a:r>
          </a:p>
          <a:p>
            <a:pPr marL="914400" lvl="1" indent="-457200" algn="l">
              <a:buFont typeface="Arial" panose="020B0604020202020204" pitchFamily="34" charset="0"/>
              <a:buChar char="•"/>
            </a:pPr>
            <a:r>
              <a:rPr lang="en-US" sz="2400" dirty="0"/>
              <a:t>Council in Carthage (397 AD)</a:t>
            </a:r>
          </a:p>
          <a:p>
            <a:pPr marL="914400" lvl="1" indent="-457200" algn="l">
              <a:buFont typeface="Arial" panose="020B0604020202020204" pitchFamily="34" charset="0"/>
              <a:buChar char="•"/>
            </a:pPr>
            <a:r>
              <a:rPr lang="en-US" sz="2400" dirty="0"/>
              <a:t>Council in Rome (405 AD)</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New Testament Canon</a:t>
            </a:r>
          </a:p>
        </p:txBody>
      </p:sp>
    </p:spTree>
    <p:extLst>
      <p:ext uri="{BB962C8B-B14F-4D97-AF65-F5344CB8AC3E}">
        <p14:creationId xmlns:p14="http://schemas.microsoft.com/office/powerpoint/2010/main" val="93941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Wingdings" panose="05000000000000000000" pitchFamily="2" charset="2"/>
              <a:buChar char="Ø"/>
            </a:pPr>
            <a:r>
              <a:rPr lang="en-US" sz="2400" dirty="0"/>
              <a:t>The Apostolic Fathers </a:t>
            </a:r>
          </a:p>
          <a:p>
            <a:pPr marL="914400" lvl="1" indent="-457200" algn="l">
              <a:buFont typeface="Wingdings" panose="05000000000000000000" pitchFamily="2" charset="2"/>
              <a:buChar char="Ø"/>
            </a:pPr>
            <a:r>
              <a:rPr lang="en-US" sz="2400" dirty="0"/>
              <a:t>(</a:t>
            </a:r>
            <a:r>
              <a:rPr lang="en-US" sz="2400" i="1" dirty="0"/>
              <a:t>I &amp; II Clement</a:t>
            </a:r>
            <a:r>
              <a:rPr lang="en-US" sz="2400" dirty="0"/>
              <a:t>, </a:t>
            </a:r>
            <a:r>
              <a:rPr lang="en-US" sz="2400" i="1" dirty="0"/>
              <a:t>Epistle of </a:t>
            </a:r>
            <a:r>
              <a:rPr lang="en-US" sz="2400" i="1" dirty="0" err="1"/>
              <a:t>Barnabus</a:t>
            </a:r>
            <a:r>
              <a:rPr lang="en-US" sz="2400" dirty="0"/>
              <a:t>, the epistles of Ignatius, the epistles of Polycarp, Teaching of the Twelve, </a:t>
            </a:r>
            <a:r>
              <a:rPr lang="en-US" sz="2400" i="1" dirty="0"/>
              <a:t>Shepherd of </a:t>
            </a:r>
            <a:r>
              <a:rPr lang="en-US" sz="2400" i="1" dirty="0" err="1"/>
              <a:t>Hermas</a:t>
            </a:r>
            <a:r>
              <a:rPr lang="en-US" sz="2400" i="1" dirty="0"/>
              <a:t>)</a:t>
            </a:r>
          </a:p>
          <a:p>
            <a:pPr marL="457200" indent="-457200" algn="l">
              <a:buFont typeface="Wingdings" panose="05000000000000000000" pitchFamily="2" charset="2"/>
              <a:buChar char="Ø"/>
            </a:pPr>
            <a:r>
              <a:rPr lang="en-US" sz="2400" dirty="0"/>
              <a:t>The Gnostic Writings </a:t>
            </a:r>
          </a:p>
          <a:p>
            <a:pPr marL="914400" lvl="1" indent="-457200" algn="l">
              <a:buFont typeface="Wingdings" panose="05000000000000000000" pitchFamily="2" charset="2"/>
              <a:buChar char="Ø"/>
            </a:pPr>
            <a:r>
              <a:rPr lang="en-US" sz="2400" dirty="0"/>
              <a:t>(</a:t>
            </a:r>
            <a:r>
              <a:rPr lang="en-US" sz="2400" i="1" dirty="0"/>
              <a:t>Tatian’s Diatessaron, The Gospel of Thomas, The Gospel of Mary Magdalene, The Gospel of Judas, </a:t>
            </a:r>
            <a:r>
              <a:rPr lang="en-US" sz="2400" i="1" dirty="0" err="1"/>
              <a:t>Marcion’s</a:t>
            </a:r>
            <a:r>
              <a:rPr lang="en-US" sz="2400" i="1" dirty="0"/>
              <a:t> Heresy</a:t>
            </a:r>
            <a:r>
              <a:rPr lang="en-US" sz="2400" dirty="0"/>
              <a:t>)</a:t>
            </a:r>
          </a:p>
          <a:p>
            <a:pPr marL="457200" indent="-457200" algn="l">
              <a:buFont typeface="Wingdings" panose="05000000000000000000" pitchFamily="2" charset="2"/>
              <a:buChar char="Ø"/>
            </a:pPr>
            <a:r>
              <a:rPr lang="en-US" sz="2400" dirty="0"/>
              <a:t>Early writers made it clear these were not considered inspired.</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Non-Canonical Texts</a:t>
            </a:r>
          </a:p>
        </p:txBody>
      </p:sp>
    </p:spTree>
    <p:extLst>
      <p:ext uri="{BB962C8B-B14F-4D97-AF65-F5344CB8AC3E}">
        <p14:creationId xmlns:p14="http://schemas.microsoft.com/office/powerpoint/2010/main" val="1657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What do we mean by </a:t>
            </a:r>
          </a:p>
          <a:p>
            <a:r>
              <a:rPr lang="en-US" dirty="0"/>
              <a:t>“the Canon of the Bible”?</a:t>
            </a:r>
          </a:p>
        </p:txBody>
      </p:sp>
      <p:sp>
        <p:nvSpPr>
          <p:cNvPr id="6" name="Title 5"/>
          <p:cNvSpPr>
            <a:spLocks noGrp="1"/>
          </p:cNvSpPr>
          <p:nvPr>
            <p:ph type="title"/>
          </p:nvPr>
        </p:nvSpPr>
        <p:spPr/>
        <p:txBody>
          <a:bodyPr>
            <a:normAutofit/>
          </a:bodyPr>
          <a:lstStyle/>
          <a:p>
            <a:r>
              <a:rPr lang="en-US" sz="1800" dirty="0"/>
              <a:t>The Canon of the Bible</a:t>
            </a:r>
          </a:p>
        </p:txBody>
      </p:sp>
    </p:spTree>
    <p:extLst>
      <p:ext uri="{BB962C8B-B14F-4D97-AF65-F5344CB8AC3E}">
        <p14:creationId xmlns:p14="http://schemas.microsoft.com/office/powerpoint/2010/main" val="140548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lnSpcReduction="10000"/>
          </a:bodyPr>
          <a:lstStyle/>
          <a:p>
            <a:pPr marL="457200" indent="-457200" algn="l">
              <a:buFont typeface="Wingdings" panose="05000000000000000000" pitchFamily="2" charset="2"/>
              <a:buChar char="Ø"/>
            </a:pPr>
            <a:r>
              <a:rPr lang="en-US" sz="2400" dirty="0"/>
              <a:t>God will preserve His Word.</a:t>
            </a:r>
          </a:p>
          <a:p>
            <a:pPr marL="914400" lvl="1" indent="-457200" algn="l">
              <a:buFont typeface="Wingdings" panose="05000000000000000000" pitchFamily="2" charset="2"/>
              <a:buChar char="Ø"/>
            </a:pPr>
            <a:r>
              <a:rPr lang="en-US" sz="2000" dirty="0"/>
              <a:t>For truly, I say to you, until heaven and earth pass away, not an iota, not a dot, will pass from the Law until all is accomplished. (Matt 5:18)</a:t>
            </a:r>
          </a:p>
          <a:p>
            <a:pPr marL="914400" lvl="1" indent="-457200" algn="l">
              <a:buFont typeface="Wingdings" panose="05000000000000000000" pitchFamily="2" charset="2"/>
              <a:buChar char="Ø"/>
            </a:pPr>
            <a:r>
              <a:rPr lang="en-US" sz="2000" dirty="0"/>
              <a:t>Heaven and earth will pass away, but my words will not pass away. (Matt. 24:35)</a:t>
            </a:r>
          </a:p>
          <a:p>
            <a:pPr marL="914400" lvl="1" indent="-457200" algn="l">
              <a:buFont typeface="Wingdings" panose="05000000000000000000" pitchFamily="2" charset="2"/>
              <a:buChar char="Ø"/>
            </a:pPr>
            <a:r>
              <a:rPr lang="en-US" sz="2000" dirty="0"/>
              <a:t>“All flesh is like grass</a:t>
            </a:r>
            <a:br>
              <a:rPr lang="en-US" sz="2000" dirty="0"/>
            </a:br>
            <a:r>
              <a:rPr lang="en-US" sz="2000" dirty="0"/>
              <a:t>    and all its glory like the flower of grass.</a:t>
            </a:r>
            <a:br>
              <a:rPr lang="en-US" sz="2000" dirty="0"/>
            </a:br>
            <a:r>
              <a:rPr lang="en-US" sz="2000" dirty="0"/>
              <a:t>The grass withers,</a:t>
            </a:r>
            <a:br>
              <a:rPr lang="en-US" sz="2000" dirty="0"/>
            </a:br>
            <a:r>
              <a:rPr lang="en-US" sz="2000" dirty="0"/>
              <a:t>    and the flower falls,</a:t>
            </a:r>
            <a:br>
              <a:rPr lang="en-US" sz="2000" dirty="0"/>
            </a:br>
            <a:r>
              <a:rPr lang="en-US" sz="2000" dirty="0"/>
              <a:t>but the word of the Lord remains forever.” (I Pet 1:24-25, Isa 40:8) </a:t>
            </a:r>
          </a:p>
          <a:p>
            <a:pPr marL="914400" lvl="1" indent="-457200" algn="l">
              <a:buFont typeface="Wingdings" panose="05000000000000000000" pitchFamily="2" charset="2"/>
              <a:buChar char="Ø"/>
            </a:pPr>
            <a:r>
              <a:rPr lang="en-US" sz="2000" dirty="0"/>
              <a:t>Forever, O </a:t>
            </a:r>
            <a:r>
              <a:rPr lang="en-US" sz="2000" cap="small" dirty="0"/>
              <a:t>Lord</a:t>
            </a:r>
            <a:r>
              <a:rPr lang="en-US" sz="2000" dirty="0"/>
              <a:t>, your word</a:t>
            </a:r>
            <a:br>
              <a:rPr lang="en-US" sz="2000" dirty="0"/>
            </a:br>
            <a:r>
              <a:rPr lang="en-US" sz="2000" dirty="0"/>
              <a:t>    is firmly fixed in the heavens. (Ps 119:89)</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Canon of the Bible</a:t>
            </a:r>
          </a:p>
        </p:txBody>
      </p:sp>
    </p:spTree>
    <p:extLst>
      <p:ext uri="{BB962C8B-B14F-4D97-AF65-F5344CB8AC3E}">
        <p14:creationId xmlns:p14="http://schemas.microsoft.com/office/powerpoint/2010/main" val="24053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What will you do with the Word of God?</a:t>
            </a:r>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Canon of the Bible</a:t>
            </a:r>
          </a:p>
        </p:txBody>
      </p:sp>
    </p:spTree>
    <p:extLst>
      <p:ext uri="{BB962C8B-B14F-4D97-AF65-F5344CB8AC3E}">
        <p14:creationId xmlns:p14="http://schemas.microsoft.com/office/powerpoint/2010/main" val="33819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a:t>The Canon of the Bible</a:t>
            </a:r>
          </a:p>
        </p:txBody>
      </p:sp>
    </p:spTree>
    <p:extLst>
      <p:ext uri="{BB962C8B-B14F-4D97-AF65-F5344CB8AC3E}">
        <p14:creationId xmlns:p14="http://schemas.microsoft.com/office/powerpoint/2010/main" val="297670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of cannon">
            <a:extLst>
              <a:ext uri="{FF2B5EF4-FFF2-40B4-BE49-F238E27FC236}">
                <a16:creationId xmlns:a16="http://schemas.microsoft.com/office/drawing/2014/main" id="{F0B72187-2F6B-4CAA-B46E-E3C13831C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97" y="483794"/>
            <a:ext cx="8690919" cy="576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of cannon">
            <a:extLst>
              <a:ext uri="{FF2B5EF4-FFF2-40B4-BE49-F238E27FC236}">
                <a16:creationId xmlns:a16="http://schemas.microsoft.com/office/drawing/2014/main" id="{F0B72187-2F6B-4CAA-B46E-E3C13831C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97" y="483794"/>
            <a:ext cx="8690919" cy="5762456"/>
          </a:xfrm>
          <a:prstGeom prst="rect">
            <a:avLst/>
          </a:prstGeom>
          <a:noFill/>
          <a:extLst>
            <a:ext uri="{909E8E84-426E-40DD-AFC4-6F175D3DCCD1}">
              <a14:hiddenFill xmlns:a14="http://schemas.microsoft.com/office/drawing/2010/main">
                <a:solidFill>
                  <a:srgbClr val="FFFFFF"/>
                </a:solidFill>
              </a14:hiddenFill>
            </a:ext>
          </a:extLst>
        </p:spPr>
      </p:pic>
      <p:sp>
        <p:nvSpPr>
          <p:cNvPr id="3" name="&quot;Not Allowed&quot; Symbol 2">
            <a:extLst>
              <a:ext uri="{FF2B5EF4-FFF2-40B4-BE49-F238E27FC236}">
                <a16:creationId xmlns:a16="http://schemas.microsoft.com/office/drawing/2014/main" id="{794A2F59-BA46-4AB0-9D5C-B4A7E139544F}"/>
              </a:ext>
            </a:extLst>
          </p:cNvPr>
          <p:cNvSpPr/>
          <p:nvPr/>
        </p:nvSpPr>
        <p:spPr>
          <a:xfrm>
            <a:off x="1701579" y="970059"/>
            <a:ext cx="6130456" cy="5128591"/>
          </a:xfrm>
          <a:prstGeom prst="noSmoking">
            <a:avLst>
              <a:gd name="adj" fmla="val 90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801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Canon means “rule” or “measuring line”</a:t>
            </a:r>
          </a:p>
          <a:p>
            <a:endParaRPr lang="en-US" dirty="0"/>
          </a:p>
          <a:p>
            <a:r>
              <a:rPr lang="en-US" dirty="0"/>
              <a:t>Refers to the complete collection of Divinely Inspired Books</a:t>
            </a:r>
          </a:p>
        </p:txBody>
      </p:sp>
    </p:spTree>
    <p:extLst>
      <p:ext uri="{BB962C8B-B14F-4D97-AF65-F5344CB8AC3E}">
        <p14:creationId xmlns:p14="http://schemas.microsoft.com/office/powerpoint/2010/main" val="54425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561829"/>
            <a:ext cx="8160063" cy="5668055"/>
          </a:xfrm>
          <a:solidFill>
            <a:srgbClr val="A78563">
              <a:alpha val="70000"/>
            </a:srgbClr>
          </a:solidFill>
        </p:spPr>
        <p:txBody>
          <a:bodyPr>
            <a:normAutofit fontScale="92500" lnSpcReduction="20000"/>
          </a:bodyPr>
          <a:lstStyle/>
          <a:p>
            <a:r>
              <a:rPr lang="en-US" dirty="0"/>
              <a:t>Questions</a:t>
            </a:r>
          </a:p>
          <a:p>
            <a:endParaRPr lang="en-US" dirty="0"/>
          </a:p>
          <a:p>
            <a:r>
              <a:rPr lang="en-US" dirty="0"/>
              <a:t>There are other “religious” books of antiquity.  Why do we have the 39 books in the O.T. and 27 books in N.T.?</a:t>
            </a:r>
          </a:p>
          <a:p>
            <a:endParaRPr lang="en-US" dirty="0"/>
          </a:p>
          <a:p>
            <a:r>
              <a:rPr lang="en-US" dirty="0"/>
              <a:t>Why are the other writings excluded?</a:t>
            </a:r>
          </a:p>
          <a:p>
            <a:endParaRPr lang="en-US" dirty="0"/>
          </a:p>
          <a:p>
            <a:r>
              <a:rPr lang="en-US" dirty="0"/>
              <a:t>What about Bibles that contain additional books? (Catholic Bible)</a:t>
            </a:r>
          </a:p>
          <a:p>
            <a:endParaRPr lang="en-US" dirty="0"/>
          </a:p>
          <a:p>
            <a:r>
              <a:rPr lang="en-US" dirty="0"/>
              <a:t>Are these 66 books the fully inspired Word of God?</a:t>
            </a:r>
          </a:p>
        </p:txBody>
      </p:sp>
    </p:spTree>
    <p:extLst>
      <p:ext uri="{BB962C8B-B14F-4D97-AF65-F5344CB8AC3E}">
        <p14:creationId xmlns:p14="http://schemas.microsoft.com/office/powerpoint/2010/main" val="29991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561829"/>
            <a:ext cx="8160063" cy="5668055"/>
          </a:xfrm>
          <a:solidFill>
            <a:srgbClr val="A78563">
              <a:alpha val="70000"/>
            </a:srgbClr>
          </a:solidFill>
        </p:spPr>
        <p:txBody>
          <a:bodyPr>
            <a:normAutofit/>
          </a:bodyPr>
          <a:lstStyle/>
          <a:p>
            <a:r>
              <a:rPr lang="en-US" dirty="0"/>
              <a:t>Short Answers</a:t>
            </a:r>
          </a:p>
          <a:p>
            <a:endParaRPr lang="en-US" dirty="0"/>
          </a:p>
          <a:p>
            <a:r>
              <a:rPr lang="en-US" dirty="0"/>
              <a:t>The Bible claims to be the Word of God.       (2 Tim 3:16-17; 2 Pet 1:20-21; I </a:t>
            </a:r>
            <a:r>
              <a:rPr lang="en-US" dirty="0" err="1"/>
              <a:t>Thess</a:t>
            </a:r>
            <a:r>
              <a:rPr lang="en-US" dirty="0"/>
              <a:t> 2:13)</a:t>
            </a:r>
          </a:p>
          <a:p>
            <a:endParaRPr lang="en-US" dirty="0"/>
          </a:p>
          <a:p>
            <a:r>
              <a:rPr lang="en-US" dirty="0"/>
              <a:t>The Bible claims to be complete.            (Jude 3, 2 Pet 1:3)</a:t>
            </a:r>
          </a:p>
          <a:p>
            <a:endParaRPr lang="en-US" dirty="0"/>
          </a:p>
          <a:p>
            <a:r>
              <a:rPr lang="en-US" dirty="0"/>
              <a:t>If you are going to accept it, you have to accept these two claims.</a:t>
            </a:r>
          </a:p>
        </p:txBody>
      </p:sp>
    </p:spTree>
    <p:extLst>
      <p:ext uri="{BB962C8B-B14F-4D97-AF65-F5344CB8AC3E}">
        <p14:creationId xmlns:p14="http://schemas.microsoft.com/office/powerpoint/2010/main" val="125956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92500"/>
          </a:bodyPr>
          <a:lstStyle/>
          <a:p>
            <a:pPr marL="457200" indent="-457200" algn="l">
              <a:buFont typeface="Wingdings" panose="05000000000000000000" pitchFamily="2" charset="2"/>
              <a:buChar char="Ø"/>
            </a:pPr>
            <a:r>
              <a:rPr lang="en-US" dirty="0"/>
              <a:t>Written from approximately 1450 BC to 425 BC</a:t>
            </a:r>
          </a:p>
          <a:p>
            <a:pPr marL="457200" indent="-457200" algn="l">
              <a:buFont typeface="Wingdings" panose="05000000000000000000" pitchFamily="2" charset="2"/>
              <a:buChar char="Ø"/>
            </a:pPr>
            <a:r>
              <a:rPr lang="en-US" dirty="0"/>
              <a:t>Primarily written in Hebrew. Some Aramaic is also used.</a:t>
            </a:r>
          </a:p>
          <a:p>
            <a:pPr marL="457200" indent="-457200" algn="l">
              <a:buFont typeface="Wingdings" panose="05000000000000000000" pitchFamily="2" charset="2"/>
              <a:buChar char="Ø"/>
            </a:pPr>
            <a:r>
              <a:rPr lang="en-US" dirty="0"/>
              <a:t>Jews recognized 22 books.  These are the same that we count as 39.</a:t>
            </a:r>
          </a:p>
          <a:p>
            <a:pPr marL="457200" indent="-457200" algn="l">
              <a:buFont typeface="Wingdings" panose="05000000000000000000" pitchFamily="2" charset="2"/>
              <a:buChar char="Ø"/>
            </a:pPr>
            <a:r>
              <a:rPr lang="en-US" dirty="0"/>
              <a:t>Organized as the </a:t>
            </a:r>
            <a:r>
              <a:rPr lang="en-US" dirty="0" err="1"/>
              <a:t>TaNaK</a:t>
            </a:r>
            <a:endParaRPr lang="en-US" dirty="0"/>
          </a:p>
          <a:p>
            <a:pPr marL="914400" lvl="1" indent="-457200" algn="l">
              <a:buFont typeface="Arial" panose="020B0604020202020204" pitchFamily="34" charset="0"/>
              <a:buChar char="•"/>
            </a:pPr>
            <a:r>
              <a:rPr lang="en-US" dirty="0"/>
              <a:t>Torah (Law)</a:t>
            </a:r>
          </a:p>
          <a:p>
            <a:pPr marL="914400" lvl="1" indent="-457200" algn="l">
              <a:buFont typeface="Arial" panose="020B0604020202020204" pitchFamily="34" charset="0"/>
              <a:buChar char="•"/>
            </a:pPr>
            <a:r>
              <a:rPr lang="en-US" dirty="0"/>
              <a:t>Nevi’im (Prophets)</a:t>
            </a:r>
          </a:p>
          <a:p>
            <a:pPr marL="914400" lvl="1" indent="-457200" algn="l">
              <a:buFont typeface="Arial" panose="020B0604020202020204" pitchFamily="34" charset="0"/>
              <a:buChar char="•"/>
            </a:pPr>
            <a:r>
              <a:rPr lang="en-US" dirty="0" err="1"/>
              <a:t>Ketubim</a:t>
            </a:r>
            <a:r>
              <a:rPr lang="en-US" dirty="0"/>
              <a:t> (Writings / Psalms)</a:t>
            </a:r>
          </a:p>
          <a:p>
            <a:pPr algn="l"/>
            <a:endParaRPr lang="en-US" dirty="0"/>
          </a:p>
          <a:p>
            <a:pPr algn="l"/>
            <a:endParaRPr lang="en-US" dirty="0"/>
          </a:p>
        </p:txBody>
      </p:sp>
      <p:sp>
        <p:nvSpPr>
          <p:cNvPr id="7" name="Text Placeholder 6"/>
          <p:cNvSpPr>
            <a:spLocks noGrp="1"/>
          </p:cNvSpPr>
          <p:nvPr>
            <p:ph type="body" sz="quarter" idx="14"/>
          </p:nvPr>
        </p:nvSpPr>
        <p:spPr>
          <a:solidFill>
            <a:srgbClr val="A78563">
              <a:alpha val="70000"/>
            </a:srgbClr>
          </a:solidFill>
        </p:spPr>
        <p:txBody>
          <a:bodyPr>
            <a:normAutofit/>
          </a:bodyPr>
          <a:lstStyle/>
          <a:p>
            <a:r>
              <a:rPr lang="en-US" sz="3200" dirty="0"/>
              <a:t>The Old Testament Canon</a:t>
            </a:r>
          </a:p>
        </p:txBody>
      </p:sp>
    </p:spTree>
    <p:extLst>
      <p:ext uri="{BB962C8B-B14F-4D97-AF65-F5344CB8AC3E}">
        <p14:creationId xmlns:p14="http://schemas.microsoft.com/office/powerpoint/2010/main" val="38772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numCol="2" anchor="t">
            <a:normAutofit fontScale="92500" lnSpcReduction="20000"/>
          </a:bodyPr>
          <a:lstStyle/>
          <a:p>
            <a:r>
              <a:rPr lang="en-US" b="1" u="sng" dirty="0"/>
              <a:t>Modern</a:t>
            </a:r>
          </a:p>
          <a:p>
            <a:r>
              <a:rPr lang="en-US" dirty="0"/>
              <a:t>Judges-Ruth</a:t>
            </a:r>
          </a:p>
          <a:p>
            <a:r>
              <a:rPr lang="en-US" dirty="0"/>
              <a:t>1-2 Samuel</a:t>
            </a:r>
          </a:p>
          <a:p>
            <a:r>
              <a:rPr lang="en-US" dirty="0"/>
              <a:t>1-2 Kings</a:t>
            </a:r>
          </a:p>
          <a:p>
            <a:r>
              <a:rPr lang="en-US" dirty="0"/>
              <a:t>1-2 Chronicles</a:t>
            </a:r>
          </a:p>
          <a:p>
            <a:r>
              <a:rPr lang="en-US" dirty="0"/>
              <a:t>Ezra-Nehemiah</a:t>
            </a:r>
          </a:p>
          <a:p>
            <a:r>
              <a:rPr lang="en-US" dirty="0"/>
              <a:t>Jeremiah- Lamentations</a:t>
            </a:r>
          </a:p>
          <a:p>
            <a:r>
              <a:rPr lang="en-US" u="sng" dirty="0"/>
              <a:t>12 Minor Prophets</a:t>
            </a:r>
          </a:p>
          <a:p>
            <a:r>
              <a:rPr lang="en-US" dirty="0"/>
              <a:t>24 books +</a:t>
            </a:r>
          </a:p>
          <a:p>
            <a:r>
              <a:rPr lang="en-US" dirty="0"/>
              <a:t>15 books = 39</a:t>
            </a:r>
          </a:p>
          <a:p>
            <a:r>
              <a:rPr lang="en-US" b="1" u="sng" dirty="0" err="1"/>
              <a:t>TaNaK</a:t>
            </a:r>
            <a:endParaRPr lang="en-US" b="1" u="sng" dirty="0"/>
          </a:p>
          <a:p>
            <a:r>
              <a:rPr lang="en-US" dirty="0"/>
              <a:t>Judges</a:t>
            </a:r>
          </a:p>
          <a:p>
            <a:r>
              <a:rPr lang="en-US" dirty="0"/>
              <a:t>Samuel</a:t>
            </a:r>
          </a:p>
          <a:p>
            <a:r>
              <a:rPr lang="en-US" dirty="0"/>
              <a:t>Kings</a:t>
            </a:r>
          </a:p>
          <a:p>
            <a:r>
              <a:rPr lang="en-US" dirty="0"/>
              <a:t>Chronicles</a:t>
            </a:r>
          </a:p>
          <a:p>
            <a:r>
              <a:rPr lang="en-US" dirty="0"/>
              <a:t>Ezra</a:t>
            </a:r>
          </a:p>
          <a:p>
            <a:r>
              <a:rPr lang="en-US" dirty="0"/>
              <a:t>Jeremiah</a:t>
            </a:r>
          </a:p>
          <a:p>
            <a:r>
              <a:rPr lang="en-US" u="sng" dirty="0"/>
              <a:t>The Twelve</a:t>
            </a:r>
          </a:p>
          <a:p>
            <a:r>
              <a:rPr lang="en-US" dirty="0"/>
              <a:t>7 books +</a:t>
            </a:r>
          </a:p>
          <a:p>
            <a:r>
              <a:rPr lang="en-US" dirty="0"/>
              <a:t>15 books = 22</a:t>
            </a:r>
          </a:p>
        </p:txBody>
      </p:sp>
      <p:sp>
        <p:nvSpPr>
          <p:cNvPr id="7" name="Text Placeholder 6"/>
          <p:cNvSpPr>
            <a:spLocks noGrp="1"/>
          </p:cNvSpPr>
          <p:nvPr>
            <p:ph type="body" sz="quarter" idx="14"/>
          </p:nvPr>
        </p:nvSpPr>
        <p:spPr>
          <a:xfrm>
            <a:off x="527050" y="5361518"/>
            <a:ext cx="8159750" cy="990253"/>
          </a:xfrm>
          <a:solidFill>
            <a:srgbClr val="A78563">
              <a:alpha val="70000"/>
            </a:srgbClr>
          </a:solidFill>
        </p:spPr>
        <p:txBody>
          <a:bodyPr>
            <a:normAutofit/>
          </a:bodyPr>
          <a:lstStyle/>
          <a:p>
            <a:r>
              <a:rPr lang="en-US" sz="3200" dirty="0"/>
              <a:t>The Old Testament Canon</a:t>
            </a:r>
          </a:p>
        </p:txBody>
      </p:sp>
      <p:sp>
        <p:nvSpPr>
          <p:cNvPr id="3" name="Arrow: Left-Right 2">
            <a:extLst>
              <a:ext uri="{FF2B5EF4-FFF2-40B4-BE49-F238E27FC236}">
                <a16:creationId xmlns:a16="http://schemas.microsoft.com/office/drawing/2014/main" id="{42992518-5554-4E1B-8EB9-520FA82DD932}"/>
              </a:ext>
            </a:extLst>
          </p:cNvPr>
          <p:cNvSpPr/>
          <p:nvPr/>
        </p:nvSpPr>
        <p:spPr>
          <a:xfrm>
            <a:off x="3729162" y="1101256"/>
            <a:ext cx="2186609"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16C1AD4B-820D-442A-A4CA-532CB8260DC8}"/>
              </a:ext>
            </a:extLst>
          </p:cNvPr>
          <p:cNvSpPr/>
          <p:nvPr/>
        </p:nvSpPr>
        <p:spPr>
          <a:xfrm>
            <a:off x="3729161" y="1522799"/>
            <a:ext cx="2186609"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27C4E572-0C89-4470-A3BA-7BA1CC63658F}"/>
              </a:ext>
            </a:extLst>
          </p:cNvPr>
          <p:cNvSpPr/>
          <p:nvPr/>
        </p:nvSpPr>
        <p:spPr>
          <a:xfrm>
            <a:off x="3729160" y="1949704"/>
            <a:ext cx="2186609"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3F3F6304-BD70-468D-93AB-58AE132194B6}"/>
              </a:ext>
            </a:extLst>
          </p:cNvPr>
          <p:cNvSpPr/>
          <p:nvPr/>
        </p:nvSpPr>
        <p:spPr>
          <a:xfrm>
            <a:off x="3881562" y="2387211"/>
            <a:ext cx="1755913"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B70B1E89-82B4-44AC-B143-DAE01A976F15}"/>
              </a:ext>
            </a:extLst>
          </p:cNvPr>
          <p:cNvSpPr/>
          <p:nvPr/>
        </p:nvSpPr>
        <p:spPr>
          <a:xfrm>
            <a:off x="3967701" y="2809076"/>
            <a:ext cx="1948070"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3EBB3591-F239-4411-99DB-D728BEB0BCCA}"/>
              </a:ext>
            </a:extLst>
          </p:cNvPr>
          <p:cNvSpPr/>
          <p:nvPr/>
        </p:nvSpPr>
        <p:spPr>
          <a:xfrm>
            <a:off x="4692596" y="3233332"/>
            <a:ext cx="1008490"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FEAEEEB5-8B93-442D-83E7-7F05B1F9EF7E}"/>
              </a:ext>
            </a:extLst>
          </p:cNvPr>
          <p:cNvSpPr/>
          <p:nvPr/>
        </p:nvSpPr>
        <p:spPr>
          <a:xfrm>
            <a:off x="4215517" y="3657524"/>
            <a:ext cx="1342445" cy="111317"/>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8ACF5FAB-782E-4FBA-AB22-DB664717BF13}"/>
              </a:ext>
            </a:extLst>
          </p:cNvPr>
          <p:cNvSpPr/>
          <p:nvPr/>
        </p:nvSpPr>
        <p:spPr>
          <a:xfrm>
            <a:off x="3666213" y="4081716"/>
            <a:ext cx="1948071" cy="135172"/>
          </a:xfrm>
          <a:prstGeom prst="leftRightArrow">
            <a:avLst/>
          </a:prstGeom>
          <a:solidFill>
            <a:srgbClr val="544432"/>
          </a:solidFill>
          <a:ln>
            <a:solidFill>
              <a:srgbClr val="54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7" end="1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8" end="1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1024</TotalTime>
  <Words>1104</Words>
  <Application>Microsoft Office PowerPoint</Application>
  <PresentationFormat>On-screen Show (4:3)</PresentationFormat>
  <Paragraphs>159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vt:lpstr>
      <vt:lpstr>Default</vt:lpstr>
      <vt:lpstr>The Canon of the Bible</vt:lpstr>
      <vt:lpstr>The Canon of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Canon of the Bible</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East End</cp:lastModifiedBy>
  <cp:revision>48</cp:revision>
  <dcterms:created xsi:type="dcterms:W3CDTF">2014-03-26T14:03:34Z</dcterms:created>
  <dcterms:modified xsi:type="dcterms:W3CDTF">2020-01-26T22:36:42Z</dcterms:modified>
</cp:coreProperties>
</file>