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58" r:id="rId4"/>
    <p:sldId id="259" r:id="rId5"/>
    <p:sldId id="260" r:id="rId6"/>
    <p:sldId id="261" r:id="rId7"/>
    <p:sldId id="262" r:id="rId8"/>
    <p:sldId id="266" r:id="rId9"/>
    <p:sldId id="267"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9D6"/>
    <a:srgbClr val="5EE7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19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249425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96404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2911170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E6147-1728-4CBD-8813-E18865EC70D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251323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FE6147-1728-4CBD-8813-E18865EC70D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9139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FE6147-1728-4CBD-8813-E18865EC70D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95750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FE6147-1728-4CBD-8813-E18865EC70DD}"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301840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FE6147-1728-4CBD-8813-E18865EC70DD}"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195149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E6147-1728-4CBD-8813-E18865EC70DD}"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179975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FE6147-1728-4CBD-8813-E18865EC70D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332463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FE6147-1728-4CBD-8813-E18865EC70D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71EEC-6814-4547-ACCF-E9C769A230CC}" type="slidenum">
              <a:rPr lang="en-US" smtClean="0"/>
              <a:t>‹#›</a:t>
            </a:fld>
            <a:endParaRPr lang="en-US"/>
          </a:p>
        </p:txBody>
      </p:sp>
    </p:spTree>
    <p:extLst>
      <p:ext uri="{BB962C8B-B14F-4D97-AF65-F5344CB8AC3E}">
        <p14:creationId xmlns:p14="http://schemas.microsoft.com/office/powerpoint/2010/main" val="67436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E6147-1728-4CBD-8813-E18865EC70DD}" type="datetimeFigureOut">
              <a:rPr lang="en-US" smtClean="0"/>
              <a:t>1/12/2020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71EEC-6814-4547-ACCF-E9C769A230CC}" type="slidenum">
              <a:rPr lang="en-US" smtClean="0"/>
              <a:t>‹#›</a:t>
            </a:fld>
            <a:endParaRPr lang="en-US"/>
          </a:p>
        </p:txBody>
      </p:sp>
    </p:spTree>
    <p:extLst>
      <p:ext uri="{BB962C8B-B14F-4D97-AF65-F5344CB8AC3E}">
        <p14:creationId xmlns:p14="http://schemas.microsoft.com/office/powerpoint/2010/main" val="229610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C198A6-77D0-4783-82CC-8B6C7EE76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0552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C198A6-77D0-4783-82CC-8B6C7EE76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7161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1164492" y="2090171"/>
            <a:ext cx="6815015" cy="2677656"/>
          </a:xfrm>
          <a:prstGeom prst="rect">
            <a:avLst/>
          </a:prstGeom>
          <a:noFill/>
        </p:spPr>
        <p:txBody>
          <a:bodyPr wrap="square" rtlCol="0">
            <a:spAutoFit/>
          </a:bodyPr>
          <a:lstStyle/>
          <a:p>
            <a:pPr algn="ctr"/>
            <a:r>
              <a:rPr lang="en-US" sz="3200" b="1" dirty="0">
                <a:solidFill>
                  <a:srgbClr val="F4F9D6"/>
                </a:solidFill>
                <a:latin typeface="Arial Narrow" panose="020B0606020202030204" pitchFamily="34" charset="0"/>
              </a:rPr>
              <a:t>The New Testament church is consists of sheep who are to be led by shepherds (elders, bishops, overseers). </a:t>
            </a:r>
          </a:p>
          <a:p>
            <a:pPr algn="ctr"/>
            <a:endParaRPr lang="en-US" sz="800" b="1" dirty="0">
              <a:solidFill>
                <a:srgbClr val="F4F9D6"/>
              </a:solidFill>
              <a:latin typeface="Arial Narrow" panose="020B0606020202030204" pitchFamily="34" charset="0"/>
            </a:endParaRPr>
          </a:p>
          <a:p>
            <a:pPr algn="ctr"/>
            <a:r>
              <a:rPr lang="en-US" sz="3200" dirty="0">
                <a:solidFill>
                  <a:srgbClr val="F4F9D6"/>
                </a:solidFill>
                <a:latin typeface="Arial Narrow" panose="020B0606020202030204" pitchFamily="34" charset="0"/>
              </a:rPr>
              <a:t>1 Pet. 5:1-4; 1 Tim. 3:1-7; Titus 1:5-9; </a:t>
            </a:r>
          </a:p>
          <a:p>
            <a:pPr algn="ctr"/>
            <a:r>
              <a:rPr lang="en-US" sz="3200" dirty="0">
                <a:solidFill>
                  <a:srgbClr val="F4F9D6"/>
                </a:solidFill>
                <a:latin typeface="Arial Narrow" panose="020B0606020202030204" pitchFamily="34" charset="0"/>
              </a:rPr>
              <a:t>Acts 20:17-38</a:t>
            </a:r>
          </a:p>
        </p:txBody>
      </p:sp>
    </p:spTree>
    <p:extLst>
      <p:ext uri="{BB962C8B-B14F-4D97-AF65-F5344CB8AC3E}">
        <p14:creationId xmlns:p14="http://schemas.microsoft.com/office/powerpoint/2010/main" val="331699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3785652"/>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Shepherds Over the Nation of Israel</a:t>
            </a:r>
          </a:p>
          <a:p>
            <a:endParaRPr lang="en-US" sz="800" b="1"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dirty="0">
                <a:solidFill>
                  <a:srgbClr val="F4F9D6"/>
                </a:solidFill>
                <a:latin typeface="Arial Narrow" panose="020B0606020202030204" pitchFamily="34" charset="0"/>
              </a:rPr>
              <a:t>Refers to priests, judges, and kings</a:t>
            </a:r>
          </a:p>
          <a:p>
            <a:pPr marL="914400" lvl="1" indent="-457200">
              <a:buFontTx/>
              <a:buChar char="-"/>
            </a:pPr>
            <a:r>
              <a:rPr lang="en-US" sz="3200" dirty="0">
                <a:solidFill>
                  <a:srgbClr val="F4F9D6"/>
                </a:solidFill>
                <a:latin typeface="Arial Narrow" panose="020B0606020202030204" pitchFamily="34" charset="0"/>
              </a:rPr>
              <a:t>Ex. 2 Samuel 5:2</a:t>
            </a:r>
          </a:p>
          <a:p>
            <a:pPr marL="914400" lvl="1" indent="-457200">
              <a:buFontTx/>
              <a:buChar char="-"/>
            </a:pPr>
            <a:endParaRPr lang="en-US" sz="8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dirty="0">
                <a:solidFill>
                  <a:srgbClr val="F4F9D6"/>
                </a:solidFill>
                <a:latin typeface="Arial Narrow" panose="020B0606020202030204" pitchFamily="34" charset="0"/>
              </a:rPr>
              <a:t>Charged with leading the people spiritually</a:t>
            </a:r>
          </a:p>
          <a:p>
            <a:pPr marL="914400" lvl="1" indent="-457200">
              <a:buFontTx/>
              <a:buChar char="-"/>
            </a:pPr>
            <a:r>
              <a:rPr lang="en-US" sz="3200" dirty="0">
                <a:solidFill>
                  <a:srgbClr val="F4F9D6"/>
                </a:solidFill>
                <a:latin typeface="Arial Narrow" panose="020B0606020202030204" pitchFamily="34" charset="0"/>
              </a:rPr>
              <a:t>Most failed</a:t>
            </a:r>
          </a:p>
          <a:p>
            <a:pPr marL="914400" lvl="1" indent="-457200">
              <a:buFontTx/>
              <a:buChar char="-"/>
            </a:pPr>
            <a:r>
              <a:rPr lang="en-US" sz="3200" dirty="0">
                <a:solidFill>
                  <a:srgbClr val="F4F9D6"/>
                </a:solidFill>
                <a:latin typeface="Arial Narrow" panose="020B0606020202030204" pitchFamily="34" charset="0"/>
              </a:rPr>
              <a:t>Resulted in idolatry, corruption, and eventually exile</a:t>
            </a:r>
          </a:p>
        </p:txBody>
      </p:sp>
    </p:spTree>
    <p:extLst>
      <p:ext uri="{BB962C8B-B14F-4D97-AF65-F5344CB8AC3E}">
        <p14:creationId xmlns:p14="http://schemas.microsoft.com/office/powerpoint/2010/main" val="108587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4401205"/>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Ezekiel 34:1-6</a:t>
            </a:r>
          </a:p>
          <a:p>
            <a:endParaRPr lang="en-US" sz="800" b="1" dirty="0">
              <a:solidFill>
                <a:srgbClr val="F4F9D6"/>
              </a:solidFill>
              <a:latin typeface="Arial Narrow" panose="020B0606020202030204" pitchFamily="34" charset="0"/>
            </a:endParaRPr>
          </a:p>
          <a:p>
            <a:r>
              <a:rPr lang="en-US" sz="3000" baseline="30000" dirty="0">
                <a:solidFill>
                  <a:srgbClr val="F4F9D6"/>
                </a:solidFill>
                <a:latin typeface="Arial Narrow" panose="020B0606020202030204" pitchFamily="34" charset="0"/>
              </a:rPr>
              <a:t>1</a:t>
            </a:r>
            <a:r>
              <a:rPr lang="en-US" sz="3000" dirty="0">
                <a:solidFill>
                  <a:srgbClr val="F4F9D6"/>
                </a:solidFill>
                <a:latin typeface="Arial Narrow" panose="020B0606020202030204" pitchFamily="34" charset="0"/>
              </a:rPr>
              <a:t> The word of the Lord came to me: </a:t>
            </a:r>
            <a:r>
              <a:rPr lang="en-US" sz="3000" baseline="30000" dirty="0">
                <a:solidFill>
                  <a:srgbClr val="F4F9D6"/>
                </a:solidFill>
                <a:latin typeface="Arial Narrow" panose="020B0606020202030204" pitchFamily="34" charset="0"/>
              </a:rPr>
              <a:t>2</a:t>
            </a:r>
            <a:r>
              <a:rPr lang="en-US" sz="3000" dirty="0">
                <a:solidFill>
                  <a:srgbClr val="F4F9D6"/>
                </a:solidFill>
                <a:latin typeface="Arial Narrow" panose="020B0606020202030204" pitchFamily="34" charset="0"/>
              </a:rPr>
              <a:t> “Son of man, prophesy against the shepherds of Israel; prophesy, and say to them, even to the shepherds, Thus says the Lord God: Ah, shepherds of Israel who have been feeding yourselves! Should not shepherds feed the sheep? </a:t>
            </a:r>
            <a:r>
              <a:rPr lang="en-US" sz="3000" baseline="30000" dirty="0">
                <a:solidFill>
                  <a:srgbClr val="F4F9D6"/>
                </a:solidFill>
                <a:latin typeface="Arial Narrow" panose="020B0606020202030204" pitchFamily="34" charset="0"/>
              </a:rPr>
              <a:t>3</a:t>
            </a:r>
            <a:r>
              <a:rPr lang="en-US" sz="3000" dirty="0">
                <a:solidFill>
                  <a:srgbClr val="F4F9D6"/>
                </a:solidFill>
                <a:latin typeface="Arial Narrow" panose="020B0606020202030204" pitchFamily="34" charset="0"/>
              </a:rPr>
              <a:t> You eat the fat, you clothe yourselves with the wool, you slaughter the fat ones, but you do not feed the sheep. </a:t>
            </a:r>
          </a:p>
        </p:txBody>
      </p:sp>
    </p:spTree>
    <p:extLst>
      <p:ext uri="{BB962C8B-B14F-4D97-AF65-F5344CB8AC3E}">
        <p14:creationId xmlns:p14="http://schemas.microsoft.com/office/powerpoint/2010/main" val="243984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5324535"/>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Ezekiel 34:1-6</a:t>
            </a:r>
          </a:p>
          <a:p>
            <a:endParaRPr lang="en-US" sz="800" b="1" dirty="0">
              <a:solidFill>
                <a:srgbClr val="F4F9D6"/>
              </a:solidFill>
              <a:latin typeface="Arial Narrow" panose="020B0606020202030204" pitchFamily="34" charset="0"/>
            </a:endParaRPr>
          </a:p>
          <a:p>
            <a:r>
              <a:rPr lang="en-US" sz="3000" baseline="30000" dirty="0">
                <a:solidFill>
                  <a:srgbClr val="F4F9D6"/>
                </a:solidFill>
                <a:latin typeface="Arial Narrow" panose="020B0606020202030204" pitchFamily="34" charset="0"/>
              </a:rPr>
              <a:t>4</a:t>
            </a:r>
            <a:r>
              <a:rPr lang="en-US" sz="3000" dirty="0">
                <a:solidFill>
                  <a:srgbClr val="F4F9D6"/>
                </a:solidFill>
                <a:latin typeface="Arial Narrow" panose="020B0606020202030204" pitchFamily="34" charset="0"/>
              </a:rPr>
              <a:t> The weak you have not strengthened, the sick you have not healed, the injured you have not bound up, the strayed you have not brought back, the lost you have not sought, and with force and harshness you have ruled them. </a:t>
            </a:r>
            <a:r>
              <a:rPr lang="en-US" sz="3000" baseline="30000" dirty="0">
                <a:solidFill>
                  <a:srgbClr val="F4F9D6"/>
                </a:solidFill>
                <a:latin typeface="Arial Narrow" panose="020B0606020202030204" pitchFamily="34" charset="0"/>
              </a:rPr>
              <a:t>5</a:t>
            </a:r>
            <a:r>
              <a:rPr lang="en-US" sz="3000" dirty="0">
                <a:solidFill>
                  <a:srgbClr val="F4F9D6"/>
                </a:solidFill>
                <a:latin typeface="Arial Narrow" panose="020B0606020202030204" pitchFamily="34" charset="0"/>
              </a:rPr>
              <a:t> So they were scattered, because there was no shepherd, and they became food for all the wild beasts. My sheep were scattered; </a:t>
            </a:r>
            <a:r>
              <a:rPr lang="en-US" sz="3000" baseline="30000" dirty="0">
                <a:solidFill>
                  <a:srgbClr val="F4F9D6"/>
                </a:solidFill>
                <a:latin typeface="Arial Narrow" panose="020B0606020202030204" pitchFamily="34" charset="0"/>
              </a:rPr>
              <a:t>6</a:t>
            </a:r>
            <a:r>
              <a:rPr lang="en-US" sz="3000" dirty="0">
                <a:solidFill>
                  <a:srgbClr val="F4F9D6"/>
                </a:solidFill>
                <a:latin typeface="Arial Narrow" panose="020B0606020202030204" pitchFamily="34" charset="0"/>
              </a:rPr>
              <a:t> they wandered over all the mountains and on every high hill. My sheep were scattered over all the face of the earth, with none to search or seek for them.</a:t>
            </a:r>
          </a:p>
        </p:txBody>
      </p:sp>
    </p:spTree>
    <p:extLst>
      <p:ext uri="{BB962C8B-B14F-4D97-AF65-F5344CB8AC3E}">
        <p14:creationId xmlns:p14="http://schemas.microsoft.com/office/powerpoint/2010/main" val="277100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6771084"/>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Godly Shepherds…</a:t>
            </a:r>
          </a:p>
          <a:p>
            <a:endParaRPr lang="en-US" sz="1200" b="1"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F4F9D6"/>
                </a:solidFill>
                <a:latin typeface="Arial Narrow" panose="020B0606020202030204" pitchFamily="34" charset="0"/>
              </a:rPr>
              <a:t>Feed the sheep (v. 2)</a:t>
            </a:r>
          </a:p>
          <a:p>
            <a:pPr marL="914400" lvl="1" indent="-457200">
              <a:buFontTx/>
              <a:buChar char="-"/>
            </a:pPr>
            <a:r>
              <a:rPr lang="en-US" sz="3000" dirty="0">
                <a:solidFill>
                  <a:srgbClr val="F4F9D6"/>
                </a:solidFill>
                <a:latin typeface="Arial Narrow" panose="020B0606020202030204" pitchFamily="34" charset="0"/>
              </a:rPr>
              <a:t>The untainted Word of God (Titus 1:9;          Acts 20:29-31a)</a:t>
            </a:r>
          </a:p>
          <a:p>
            <a:endParaRPr lang="en-US" sz="14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000" b="1" dirty="0">
                <a:solidFill>
                  <a:srgbClr val="F4F9D6"/>
                </a:solidFill>
                <a:latin typeface="Arial Narrow" panose="020B0606020202030204" pitchFamily="34" charset="0"/>
              </a:rPr>
              <a:t>Nurture the weak, sick, and injured (v. 4)</a:t>
            </a:r>
          </a:p>
          <a:p>
            <a:pPr marL="914400" lvl="1" indent="-457200">
              <a:buFontTx/>
              <a:buChar char="-"/>
            </a:pPr>
            <a:r>
              <a:rPr lang="en-US" sz="3000" dirty="0">
                <a:solidFill>
                  <a:srgbClr val="F4F9D6"/>
                </a:solidFill>
                <a:latin typeface="Arial Narrow" panose="020B0606020202030204" pitchFamily="34" charset="0"/>
              </a:rPr>
              <a:t>James 5:14, 16</a:t>
            </a:r>
          </a:p>
          <a:p>
            <a:pPr lvl="1"/>
            <a:endParaRPr lang="en-US" sz="14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000" b="1" dirty="0">
                <a:solidFill>
                  <a:srgbClr val="F4F9D6"/>
                </a:solidFill>
                <a:latin typeface="Arial Narrow" panose="020B0606020202030204" pitchFamily="34" charset="0"/>
              </a:rPr>
              <a:t>Seek the lost and straying (v. 4)</a:t>
            </a:r>
          </a:p>
          <a:p>
            <a:pPr marL="914400" lvl="1" indent="-457200">
              <a:buFontTx/>
              <a:buChar char="-"/>
            </a:pPr>
            <a:r>
              <a:rPr lang="en-US" sz="3000" dirty="0">
                <a:solidFill>
                  <a:srgbClr val="F4F9D6"/>
                </a:solidFill>
                <a:latin typeface="Arial Narrow" panose="020B0606020202030204" pitchFamily="34" charset="0"/>
              </a:rPr>
              <a:t>Matt. 18:12</a:t>
            </a:r>
          </a:p>
          <a:p>
            <a:pPr lvl="1"/>
            <a:endParaRPr lang="en-US" sz="3000" b="1" dirty="0">
              <a:solidFill>
                <a:srgbClr val="F4F9D6"/>
              </a:solidFill>
              <a:latin typeface="Arial Narrow" panose="020B0606020202030204" pitchFamily="34" charset="0"/>
            </a:endParaRPr>
          </a:p>
          <a:p>
            <a:endParaRPr lang="en-US" sz="3000" b="1"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301482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25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25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250"/>
                                        <p:tgtEl>
                                          <p:spTgt spid="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fade">
                                      <p:cBhvr>
                                        <p:cTn id="26" dur="1250"/>
                                        <p:tgtEl>
                                          <p:spTgt spid="4">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fade">
                                      <p:cBhvr>
                                        <p:cTn id="29" dur="1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6032421"/>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Godly Shepherds…</a:t>
            </a:r>
          </a:p>
          <a:p>
            <a:endParaRPr lang="en-US" sz="1200" b="1"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F4F9D6"/>
                </a:solidFill>
                <a:latin typeface="Arial Narrow" panose="020B0606020202030204" pitchFamily="34" charset="0"/>
              </a:rPr>
              <a:t>Lead with gentleness and compassion (v. 4)</a:t>
            </a:r>
          </a:p>
          <a:p>
            <a:pPr marL="914400" lvl="1" indent="-457200">
              <a:buFontTx/>
              <a:buChar char="-"/>
            </a:pPr>
            <a:r>
              <a:rPr lang="en-US" sz="3200" dirty="0">
                <a:solidFill>
                  <a:srgbClr val="F4F9D6"/>
                </a:solidFill>
                <a:latin typeface="Arial Narrow" panose="020B0606020202030204" pitchFamily="34" charset="0"/>
              </a:rPr>
              <a:t>Like Jesus (Mark 6:34)</a:t>
            </a:r>
          </a:p>
          <a:p>
            <a:pPr lvl="1"/>
            <a:endParaRPr lang="en-US" sz="3200" dirty="0">
              <a:solidFill>
                <a:srgbClr val="F4F9D6"/>
              </a:solidFill>
              <a:latin typeface="Arial Narrow" panose="020B0606020202030204" pitchFamily="34" charset="0"/>
            </a:endParaRPr>
          </a:p>
          <a:p>
            <a:pPr marL="457200" indent="-457200">
              <a:buFont typeface="Arial" panose="020B0604020202020204" pitchFamily="34" charset="0"/>
              <a:buChar char="•"/>
            </a:pPr>
            <a:r>
              <a:rPr lang="en-US" sz="3200" b="1" dirty="0">
                <a:solidFill>
                  <a:srgbClr val="F4F9D6"/>
                </a:solidFill>
                <a:latin typeface="Arial Narrow" panose="020B0606020202030204" pitchFamily="34" charset="0"/>
              </a:rPr>
              <a:t>Protect the sheep from beasts (v. 5)</a:t>
            </a:r>
          </a:p>
          <a:p>
            <a:pPr marL="914400" lvl="1" indent="-457200">
              <a:buFontTx/>
              <a:buChar char="-"/>
            </a:pPr>
            <a:r>
              <a:rPr lang="en-US" sz="3200" dirty="0">
                <a:solidFill>
                  <a:srgbClr val="F4F9D6"/>
                </a:solidFill>
                <a:latin typeface="Arial Narrow" panose="020B0606020202030204" pitchFamily="34" charset="0"/>
              </a:rPr>
              <a:t>From without and within (2 Pet. 2:1-3;       Acts 20:29-31)</a:t>
            </a:r>
          </a:p>
          <a:p>
            <a:pPr marL="457200" indent="-457200">
              <a:buFontTx/>
              <a:buChar char="-"/>
            </a:pPr>
            <a:endParaRPr lang="en-US" sz="3000" b="1" dirty="0">
              <a:solidFill>
                <a:srgbClr val="F4F9D6"/>
              </a:solidFill>
              <a:latin typeface="Arial Narrow" panose="020B0606020202030204" pitchFamily="34" charset="0"/>
            </a:endParaRPr>
          </a:p>
          <a:p>
            <a:endParaRPr lang="en-US" sz="3000" b="1"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80741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25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25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531446" y="519352"/>
            <a:ext cx="7659077" cy="5786199"/>
          </a:xfrm>
          <a:prstGeom prst="rect">
            <a:avLst/>
          </a:prstGeom>
          <a:noFill/>
        </p:spPr>
        <p:txBody>
          <a:bodyPr wrap="square" rtlCol="0">
            <a:spAutoFit/>
          </a:bodyPr>
          <a:lstStyle/>
          <a:p>
            <a:r>
              <a:rPr lang="en-US" sz="3200" b="1" dirty="0">
                <a:solidFill>
                  <a:srgbClr val="F4F9D6"/>
                </a:solidFill>
                <a:latin typeface="Arial Narrow" panose="020B0606020202030204" pitchFamily="34" charset="0"/>
              </a:rPr>
              <a:t>Ezekiel 34:22-24</a:t>
            </a:r>
          </a:p>
          <a:p>
            <a:endParaRPr lang="en-US" sz="800" b="1" dirty="0">
              <a:solidFill>
                <a:srgbClr val="F4F9D6"/>
              </a:solidFill>
              <a:latin typeface="Arial Narrow" panose="020B0606020202030204" pitchFamily="34" charset="0"/>
            </a:endParaRPr>
          </a:p>
          <a:p>
            <a:r>
              <a:rPr lang="en-US" sz="3000" baseline="30000" dirty="0">
                <a:solidFill>
                  <a:srgbClr val="F4F9D6"/>
                </a:solidFill>
                <a:latin typeface="Arial Narrow" panose="020B0606020202030204" pitchFamily="34" charset="0"/>
              </a:rPr>
              <a:t>22</a:t>
            </a:r>
            <a:r>
              <a:rPr lang="en-US" sz="3000" dirty="0">
                <a:solidFill>
                  <a:srgbClr val="F4F9D6"/>
                </a:solidFill>
                <a:latin typeface="Arial Narrow" panose="020B0606020202030204" pitchFamily="34" charset="0"/>
              </a:rPr>
              <a:t> I will rescue my flock; they shall no longer be a prey. And I will judge between sheep and sheep.       </a:t>
            </a:r>
            <a:r>
              <a:rPr lang="en-US" sz="3000" baseline="30000" dirty="0">
                <a:solidFill>
                  <a:srgbClr val="F4F9D6"/>
                </a:solidFill>
                <a:latin typeface="Arial Narrow" panose="020B0606020202030204" pitchFamily="34" charset="0"/>
              </a:rPr>
              <a:t>23</a:t>
            </a:r>
            <a:r>
              <a:rPr lang="en-US" sz="3000" dirty="0">
                <a:solidFill>
                  <a:srgbClr val="F4F9D6"/>
                </a:solidFill>
                <a:latin typeface="Arial Narrow" panose="020B0606020202030204" pitchFamily="34" charset="0"/>
              </a:rPr>
              <a:t> And I will set up over them one shepherd, my servant David, and he shall feed them: he shall feed them and be their shepherd. </a:t>
            </a:r>
            <a:r>
              <a:rPr lang="en-US" sz="3000" baseline="30000" dirty="0">
                <a:solidFill>
                  <a:srgbClr val="F4F9D6"/>
                </a:solidFill>
                <a:latin typeface="Arial Narrow" panose="020B0606020202030204" pitchFamily="34" charset="0"/>
              </a:rPr>
              <a:t>24</a:t>
            </a:r>
            <a:r>
              <a:rPr lang="en-US" sz="3000" dirty="0">
                <a:solidFill>
                  <a:srgbClr val="F4F9D6"/>
                </a:solidFill>
                <a:latin typeface="Arial Narrow" panose="020B0606020202030204" pitchFamily="34" charset="0"/>
              </a:rPr>
              <a:t> And I, the Lord, will be their God, and my servant David shall be prince among them. I am the Lord; I have spoken.</a:t>
            </a:r>
          </a:p>
          <a:p>
            <a:endParaRPr lang="en-US" sz="3000" b="1"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pPr lvl="1"/>
            <a:endParaRPr lang="en-US" sz="3000" dirty="0">
              <a:solidFill>
                <a:srgbClr val="F4F9D6"/>
              </a:solidFill>
              <a:latin typeface="Arial Narrow" panose="020B0606020202030204" pitchFamily="34" charset="0"/>
            </a:endParaRPr>
          </a:p>
          <a:p>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3641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046803-0404-4942-9FB0-DBFAB7626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1"/>
            <a:ext cx="9144000" cy="6858000"/>
          </a:xfrm>
          <a:prstGeom prst="rect">
            <a:avLst/>
          </a:prstGeom>
        </p:spPr>
      </p:pic>
      <p:sp>
        <p:nvSpPr>
          <p:cNvPr id="4" name="TextBox 3">
            <a:extLst>
              <a:ext uri="{FF2B5EF4-FFF2-40B4-BE49-F238E27FC236}">
                <a16:creationId xmlns:a16="http://schemas.microsoft.com/office/drawing/2014/main" id="{A31CE6F5-B6B4-4782-91BA-BAF0611610A2}"/>
              </a:ext>
            </a:extLst>
          </p:cNvPr>
          <p:cNvSpPr txBox="1"/>
          <p:nvPr/>
        </p:nvSpPr>
        <p:spPr>
          <a:xfrm>
            <a:off x="742461" y="2536447"/>
            <a:ext cx="7659077" cy="1785104"/>
          </a:xfrm>
          <a:prstGeom prst="rect">
            <a:avLst/>
          </a:prstGeom>
          <a:noFill/>
        </p:spPr>
        <p:txBody>
          <a:bodyPr wrap="square" rtlCol="0">
            <a:spAutoFit/>
          </a:bodyPr>
          <a:lstStyle/>
          <a:p>
            <a:pPr algn="ctr"/>
            <a:r>
              <a:rPr lang="en-US" sz="3200" b="1" dirty="0">
                <a:solidFill>
                  <a:srgbClr val="F4F9D6"/>
                </a:solidFill>
                <a:latin typeface="Arial Narrow" panose="020B0606020202030204" pitchFamily="34" charset="0"/>
              </a:rPr>
              <a:t>Jesus, the ultimate shepherd has come      (</a:t>
            </a:r>
            <a:r>
              <a:rPr lang="en-US" sz="3200" b="1" dirty="0" err="1">
                <a:solidFill>
                  <a:srgbClr val="F4F9D6"/>
                </a:solidFill>
                <a:latin typeface="Arial Narrow" panose="020B0606020202030204" pitchFamily="34" charset="0"/>
              </a:rPr>
              <a:t>Ezk</a:t>
            </a:r>
            <a:r>
              <a:rPr lang="en-US" sz="3200" b="1" dirty="0">
                <a:solidFill>
                  <a:srgbClr val="F4F9D6"/>
                </a:solidFill>
                <a:latin typeface="Arial Narrow" panose="020B0606020202030204" pitchFamily="34" charset="0"/>
              </a:rPr>
              <a:t>. 34:22-24; Jn. 10:11; 1 Pet. 5:4).</a:t>
            </a:r>
          </a:p>
          <a:p>
            <a:pPr algn="ctr"/>
            <a:endParaRPr lang="en-US" sz="1400" b="1" dirty="0">
              <a:solidFill>
                <a:srgbClr val="F4F9D6"/>
              </a:solidFill>
              <a:latin typeface="Arial Narrow" panose="020B0606020202030204" pitchFamily="34" charset="0"/>
            </a:endParaRPr>
          </a:p>
          <a:p>
            <a:pPr algn="ctr"/>
            <a:r>
              <a:rPr lang="en-US" sz="3200" b="1" dirty="0">
                <a:solidFill>
                  <a:srgbClr val="F4F9D6"/>
                </a:solidFill>
                <a:latin typeface="Arial Narrow" panose="020B0606020202030204" pitchFamily="34" charset="0"/>
              </a:rPr>
              <a:t>Will you follow Him?</a:t>
            </a:r>
            <a:endParaRPr lang="en-US" sz="3000" dirty="0">
              <a:solidFill>
                <a:srgbClr val="F4F9D6"/>
              </a:solidFill>
              <a:latin typeface="Arial Narrow" panose="020B0606020202030204" pitchFamily="34" charset="0"/>
            </a:endParaRPr>
          </a:p>
        </p:txBody>
      </p:sp>
    </p:spTree>
    <p:extLst>
      <p:ext uri="{BB962C8B-B14F-4D97-AF65-F5344CB8AC3E}">
        <p14:creationId xmlns:p14="http://schemas.microsoft.com/office/powerpoint/2010/main" val="29917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480</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7</cp:revision>
  <dcterms:created xsi:type="dcterms:W3CDTF">2020-01-12T10:32:04Z</dcterms:created>
  <dcterms:modified xsi:type="dcterms:W3CDTF">2020-01-12T15:23:43Z</dcterms:modified>
</cp:coreProperties>
</file>