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5" r:id="rId3"/>
    <p:sldId id="258" r:id="rId4"/>
    <p:sldId id="259" r:id="rId5"/>
    <p:sldId id="270" r:id="rId6"/>
    <p:sldId id="271" r:id="rId7"/>
    <p:sldId id="269" r:id="rId8"/>
    <p:sldId id="260" r:id="rId9"/>
    <p:sldId id="261" r:id="rId10"/>
    <p:sldId id="263" r:id="rId11"/>
    <p:sldId id="264" r:id="rId12"/>
    <p:sldId id="272" r:id="rId13"/>
    <p:sldId id="273" r:id="rId14"/>
    <p:sldId id="274" r:id="rId15"/>
    <p:sldId id="275" r:id="rId16"/>
    <p:sldId id="276" r:id="rId17"/>
    <p:sldId id="267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  <a:srgbClr val="E2E4E4"/>
    <a:srgbClr val="F0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>
        <p:scale>
          <a:sx n="61" d="100"/>
          <a:sy n="61" d="100"/>
        </p:scale>
        <p:origin x="27" y="10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19DB-BF1B-430F-AA95-9423DD0BD56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FF3-5F62-4BBB-BBD4-5CE7730F9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4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19DB-BF1B-430F-AA95-9423DD0BD56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FF3-5F62-4BBB-BBD4-5CE7730F9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7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19DB-BF1B-430F-AA95-9423DD0BD56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FF3-5F62-4BBB-BBD4-5CE7730F9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6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19DB-BF1B-430F-AA95-9423DD0BD56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FF3-5F62-4BBB-BBD4-5CE7730F9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8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19DB-BF1B-430F-AA95-9423DD0BD56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FF3-5F62-4BBB-BBD4-5CE7730F9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7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19DB-BF1B-430F-AA95-9423DD0BD56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FF3-5F62-4BBB-BBD4-5CE7730F9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19DB-BF1B-430F-AA95-9423DD0BD56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FF3-5F62-4BBB-BBD4-5CE7730F9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2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19DB-BF1B-430F-AA95-9423DD0BD56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FF3-5F62-4BBB-BBD4-5CE7730F9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7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19DB-BF1B-430F-AA95-9423DD0BD56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FF3-5F62-4BBB-BBD4-5CE7730F9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19DB-BF1B-430F-AA95-9423DD0BD56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FF3-5F62-4BBB-BBD4-5CE7730F9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3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19DB-BF1B-430F-AA95-9423DD0BD56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DFF3-5F62-4BBB-BBD4-5CE7730F9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7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619DB-BF1B-430F-AA95-9423DD0BD56D}" type="datetimeFigureOut">
              <a:rPr lang="en-US" smtClean="0"/>
              <a:t>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CDFF3-5F62-4BBB-BBD4-5CE7730F9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0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FD1F36-2511-4141-BE32-3EAB2E12A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78" y="421228"/>
            <a:ext cx="6868444" cy="686844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56E5876-B8D0-4F26-A75B-57D6B16B1FF7}"/>
              </a:ext>
            </a:extLst>
          </p:cNvPr>
          <p:cNvSpPr/>
          <p:nvPr/>
        </p:nvSpPr>
        <p:spPr>
          <a:xfrm rot="19010071">
            <a:off x="4718498" y="3497055"/>
            <a:ext cx="947802" cy="666665"/>
          </a:xfrm>
          <a:prstGeom prst="ellipse">
            <a:avLst/>
          </a:prstGeom>
          <a:gradFill flip="none" rotWithShape="1">
            <a:gsLst>
              <a:gs pos="0">
                <a:srgbClr val="E2E4E4"/>
              </a:gs>
              <a:gs pos="100000">
                <a:srgbClr val="EFEFE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0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8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7B092-563E-4EF6-B108-E5E45F16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F284F2-1CE5-4B8C-A5A4-22BDE7F85561}"/>
              </a:ext>
            </a:extLst>
          </p:cNvPr>
          <p:cNvSpPr txBox="1"/>
          <p:nvPr/>
        </p:nvSpPr>
        <p:spPr>
          <a:xfrm>
            <a:off x="516278" y="480855"/>
            <a:ext cx="823695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Genuine Love</a:t>
            </a:r>
          </a:p>
          <a:p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Cares for other Christians (vv. 10, 13, 15, 16)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Not just some, but all</a:t>
            </a:r>
          </a:p>
          <a:p>
            <a:pPr marL="1828800" lvl="3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Genuine love doesn’t make distinctions (James 2:2-4, 8-9)</a:t>
            </a:r>
          </a:p>
          <a:p>
            <a:pPr marL="1828800" lvl="3" indent="-457200">
              <a:buFontTx/>
              <a:buChar char="-"/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How?</a:t>
            </a:r>
          </a:p>
          <a:p>
            <a:pPr marL="1828800" lvl="3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Consider our common                        bond in Christ.</a:t>
            </a:r>
          </a:p>
          <a:p>
            <a:pPr marL="1828800" lvl="3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Find ways to be a part                             of each other’s lives.</a:t>
            </a:r>
          </a:p>
        </p:txBody>
      </p:sp>
    </p:spTree>
    <p:extLst>
      <p:ext uri="{BB962C8B-B14F-4D97-AF65-F5344CB8AC3E}">
        <p14:creationId xmlns:p14="http://schemas.microsoft.com/office/powerpoint/2010/main" val="131612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7B092-563E-4EF6-B108-E5E45F16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F284F2-1CE5-4B8C-A5A4-22BDE7F85561}"/>
              </a:ext>
            </a:extLst>
          </p:cNvPr>
          <p:cNvSpPr txBox="1"/>
          <p:nvPr/>
        </p:nvSpPr>
        <p:spPr>
          <a:xfrm>
            <a:off x="516278" y="480855"/>
            <a:ext cx="82369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Genuine Love</a:t>
            </a:r>
          </a:p>
          <a:p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Blesses its Enemies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Christians will have enemies (Matt. 5:11; 10:22; Jn. 17:14; 2 Tim. 3:12)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How are we to respond to them?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Bless them (v. 14)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Don’t repay evil for evil (v. 17)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Don’t seek vengeance (v. 19)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Don’t neglect them (v. 20)</a:t>
            </a:r>
          </a:p>
          <a:p>
            <a:pPr lvl="1"/>
            <a:endParaRPr lang="en-US" sz="32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7B092-563E-4EF6-B108-E5E45F16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F284F2-1CE5-4B8C-A5A4-22BDE7F85561}"/>
              </a:ext>
            </a:extLst>
          </p:cNvPr>
          <p:cNvSpPr txBox="1"/>
          <p:nvPr/>
        </p:nvSpPr>
        <p:spPr>
          <a:xfrm>
            <a:off x="516278" y="480855"/>
            <a:ext cx="82369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Genuine Love</a:t>
            </a:r>
          </a:p>
          <a:p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Blesses its Enemies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A Christian seeks to live at peace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“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If possible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, so far as it depends on you.”     (v. 18)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We can’t control the actions/attitudes of others, but we can ours. 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Consider Matt. 5:9</a:t>
            </a:r>
          </a:p>
          <a:p>
            <a:pPr lvl="1"/>
            <a:endParaRPr lang="en-US" sz="32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8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7B092-563E-4EF6-B108-E5E45F16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F284F2-1CE5-4B8C-A5A4-22BDE7F85561}"/>
              </a:ext>
            </a:extLst>
          </p:cNvPr>
          <p:cNvSpPr txBox="1"/>
          <p:nvPr/>
        </p:nvSpPr>
        <p:spPr>
          <a:xfrm>
            <a:off x="516278" y="480855"/>
            <a:ext cx="823695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The Example of Jesus</a:t>
            </a:r>
          </a:p>
          <a:p>
            <a:endParaRPr lang="en-US" sz="14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1 Pet. 2:23-24  </a:t>
            </a:r>
          </a:p>
          <a:p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23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When they hurled their insults at him, he did not retaliate; when he suffered, he made no threats. Instead, he entrusted himself to him who judges justly. </a:t>
            </a:r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24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“He himself bore our sins” in his body 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on the cross, so that we might die to 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sins and live for righteousness; “by 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his wounds you have been healed.” </a:t>
            </a:r>
          </a:p>
          <a:p>
            <a:pPr marL="914400" lvl="1" indent="-457200">
              <a:buFontTx/>
              <a:buChar char="-"/>
            </a:pPr>
            <a:endParaRPr lang="en-US" sz="32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endParaRPr lang="en-US" sz="32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9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7B092-563E-4EF6-B108-E5E45F16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F284F2-1CE5-4B8C-A5A4-22BDE7F85561}"/>
              </a:ext>
            </a:extLst>
          </p:cNvPr>
          <p:cNvSpPr txBox="1"/>
          <p:nvPr/>
        </p:nvSpPr>
        <p:spPr>
          <a:xfrm>
            <a:off x="516278" y="480855"/>
            <a:ext cx="8236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Genuine Love</a:t>
            </a:r>
          </a:p>
          <a:p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Blesses its Enemies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For the sake of their soul (v. 20-21)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2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7B092-563E-4EF6-B108-E5E45F16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F284F2-1CE5-4B8C-A5A4-22BDE7F85561}"/>
              </a:ext>
            </a:extLst>
          </p:cNvPr>
          <p:cNvSpPr txBox="1"/>
          <p:nvPr/>
        </p:nvSpPr>
        <p:spPr>
          <a:xfrm>
            <a:off x="516278" y="480855"/>
            <a:ext cx="823695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How Can We Grow in Genuine Love?</a:t>
            </a:r>
          </a:p>
          <a:p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Meditate on the love of Christ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His love of truth (what is good)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His love for people (believers and non-believers alike)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Pray for strength to understand the love of Christ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(Eph. 3:14-19).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6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7B092-563E-4EF6-B108-E5E45F16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F284F2-1CE5-4B8C-A5A4-22BDE7F85561}"/>
              </a:ext>
            </a:extLst>
          </p:cNvPr>
          <p:cNvSpPr txBox="1"/>
          <p:nvPr/>
        </p:nvSpPr>
        <p:spPr>
          <a:xfrm>
            <a:off x="516278" y="480855"/>
            <a:ext cx="823695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How Can We Grow in Genuine Love?</a:t>
            </a:r>
          </a:p>
          <a:p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Begin to self-evaluate and make application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Are there areas of my life where my love for good is not what it should be?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How can I show genuine love to my spiritual family both inside and outside of            services?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Is there anyone who I’ve not                      shown love to because of how                    they’ve treated me in the past?</a:t>
            </a:r>
          </a:p>
        </p:txBody>
      </p:sp>
    </p:spTree>
    <p:extLst>
      <p:ext uri="{BB962C8B-B14F-4D97-AF65-F5344CB8AC3E}">
        <p14:creationId xmlns:p14="http://schemas.microsoft.com/office/powerpoint/2010/main" val="15968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A0A95-B22E-4223-940C-B962A5A00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7B092-563E-4EF6-B108-E5E45F16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F284F2-1CE5-4B8C-A5A4-22BDE7F85561}"/>
              </a:ext>
            </a:extLst>
          </p:cNvPr>
          <p:cNvSpPr txBox="1"/>
          <p:nvPr/>
        </p:nvSpPr>
        <p:spPr>
          <a:xfrm>
            <a:off x="516278" y="480855"/>
            <a:ext cx="82369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1 John 4:7-9  </a:t>
            </a:r>
          </a:p>
          <a:p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7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Beloved, let us love one another, for love is from God, and whoever loves has been born of God and knows God. </a:t>
            </a:r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8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Anyone who does not love does not know God, because God is love. </a:t>
            </a:r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9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In this the love of God was made manifest among us, that God sent his only Son into the world, so that we 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might live through him.</a:t>
            </a:r>
          </a:p>
        </p:txBody>
      </p:sp>
    </p:spTree>
    <p:extLst>
      <p:ext uri="{BB962C8B-B14F-4D97-AF65-F5344CB8AC3E}">
        <p14:creationId xmlns:p14="http://schemas.microsoft.com/office/powerpoint/2010/main" val="136556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894EB3-E3BB-446F-8515-FF4308FAF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9" y="1226000"/>
            <a:ext cx="7705561" cy="44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1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A0A95-B22E-4223-940C-B962A5A00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3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7B092-563E-4EF6-B108-E5E45F16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F284F2-1CE5-4B8C-A5A4-22BDE7F85561}"/>
              </a:ext>
            </a:extLst>
          </p:cNvPr>
          <p:cNvSpPr txBox="1"/>
          <p:nvPr/>
        </p:nvSpPr>
        <p:spPr>
          <a:xfrm>
            <a:off x="469385" y="335845"/>
            <a:ext cx="783836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Romans 12:9-13</a:t>
            </a:r>
          </a:p>
          <a:p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9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Let love be genuine. Abhor what is evil; hold fast to what is good. </a:t>
            </a:r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10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Love one another with brotherly affection. Outdo one another in showing honor. </a:t>
            </a:r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11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Do not be slothful in zeal, be fervent in spirit, serve the Lord. </a:t>
            </a:r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12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Rejoice in hope, be patient in tribulation, be constant in prayer. </a:t>
            </a:r>
          </a:p>
          <a:p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13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Contribute to the needs of the 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saints and seek to show hospitality.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5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7B092-563E-4EF6-B108-E5E45F16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F284F2-1CE5-4B8C-A5A4-22BDE7F85561}"/>
              </a:ext>
            </a:extLst>
          </p:cNvPr>
          <p:cNvSpPr txBox="1"/>
          <p:nvPr/>
        </p:nvSpPr>
        <p:spPr>
          <a:xfrm>
            <a:off x="469385" y="335845"/>
            <a:ext cx="78383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Romans 12:14-18</a:t>
            </a:r>
          </a:p>
          <a:p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14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Bless those who persecute you; bless and do not curse them. </a:t>
            </a:r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15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Rejoice with those who rejoice, weep with those who weep. </a:t>
            </a:r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16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Live in harmony with one another. Do not be haughty, but associate with the lowly. Never be wise in your own sight. </a:t>
            </a:r>
          </a:p>
          <a:p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17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Repay no one evil for evil, but give 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thought to do what is honorable 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in the sight of all. </a:t>
            </a:r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18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If possible, 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so far as it depends on you, 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live peaceably with all. 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58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7B092-563E-4EF6-B108-E5E45F16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F284F2-1CE5-4B8C-A5A4-22BDE7F85561}"/>
              </a:ext>
            </a:extLst>
          </p:cNvPr>
          <p:cNvSpPr txBox="1"/>
          <p:nvPr/>
        </p:nvSpPr>
        <p:spPr>
          <a:xfrm>
            <a:off x="469385" y="335845"/>
            <a:ext cx="783836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Romans 12:19-21</a:t>
            </a:r>
          </a:p>
          <a:p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19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Beloved, never avenge yourselves, but leave it to the wrath of God, for it is written, “Vengeance is mine, I will repay, says the Lord.” </a:t>
            </a:r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20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To the contrary, “if your enemy is hungry, feed him; if he is thirsty, give him something to drink; for by so doing 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you will heap burning coals on his 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head.” </a:t>
            </a:r>
            <a:r>
              <a:rPr lang="en-US" sz="3200" baseline="30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21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Do not be overcome by 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evil, but overcome evil with good.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8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7B092-563E-4EF6-B108-E5E45F16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F284F2-1CE5-4B8C-A5A4-22BDE7F85561}"/>
              </a:ext>
            </a:extLst>
          </p:cNvPr>
          <p:cNvSpPr txBox="1"/>
          <p:nvPr/>
        </p:nvSpPr>
        <p:spPr>
          <a:xfrm>
            <a:off x="555354" y="1551563"/>
            <a:ext cx="783836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Love Matters to God</a:t>
            </a:r>
          </a:p>
          <a:p>
            <a:pPr algn="ctr"/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1 Cor. 13:13; Rom. 13:8; Gal. 5:22; 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Jn. 13:34; Mk. 12:30-31</a:t>
            </a:r>
          </a:p>
        </p:txBody>
      </p:sp>
    </p:spTree>
    <p:extLst>
      <p:ext uri="{BB962C8B-B14F-4D97-AF65-F5344CB8AC3E}">
        <p14:creationId xmlns:p14="http://schemas.microsoft.com/office/powerpoint/2010/main" val="338881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7B092-563E-4EF6-B108-E5E45F16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F284F2-1CE5-4B8C-A5A4-22BDE7F85561}"/>
              </a:ext>
            </a:extLst>
          </p:cNvPr>
          <p:cNvSpPr txBox="1"/>
          <p:nvPr/>
        </p:nvSpPr>
        <p:spPr>
          <a:xfrm>
            <a:off x="516278" y="480855"/>
            <a:ext cx="783836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Love is to be </a:t>
            </a:r>
            <a:r>
              <a:rPr lang="en-US" sz="3600" b="1" i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Genuine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(v. 9)</a:t>
            </a:r>
          </a:p>
          <a:p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Without hypocrisy (NKJV)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Genuine love is more than saying we love, it’s showing we love (1 Jn. 3:18)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Agape – a love that seeks the best interest of others; sacrificial love. </a:t>
            </a:r>
          </a:p>
          <a:p>
            <a:endParaRPr lang="en-US" sz="36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0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7B092-563E-4EF6-B108-E5E45F16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F284F2-1CE5-4B8C-A5A4-22BDE7F85561}"/>
              </a:ext>
            </a:extLst>
          </p:cNvPr>
          <p:cNvSpPr txBox="1"/>
          <p:nvPr/>
        </p:nvSpPr>
        <p:spPr>
          <a:xfrm>
            <a:off x="516278" y="480855"/>
            <a:ext cx="82369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Genuine Love</a:t>
            </a:r>
          </a:p>
          <a:p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Cherishes what is good (v. 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Good = Phil. 4:8</a:t>
            </a:r>
          </a:p>
          <a:p>
            <a:pPr marL="914400" lvl="1" indent="-457200">
              <a:buFontTx/>
              <a:buChar char="-"/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What evil do we need to blot out of our lives?</a:t>
            </a:r>
          </a:p>
          <a:p>
            <a:pPr marL="1028700" lvl="1" indent="-571500">
              <a:buFontTx/>
              <a:buChar char="-"/>
            </a:pPr>
            <a:endParaRPr lang="en-US" sz="8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Tx/>
              <a:buChar char="-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How can we genuinely love what is good? Love the Word of God (Ps. 119:97, 163)</a:t>
            </a:r>
          </a:p>
          <a:p>
            <a:pPr lvl="1"/>
            <a:endParaRPr lang="en-US" sz="36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842</Words>
  <Application>Microsoft Office PowerPoint</Application>
  <PresentationFormat>On-screen Show (4:3)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11</cp:revision>
  <dcterms:created xsi:type="dcterms:W3CDTF">2020-01-20T19:49:20Z</dcterms:created>
  <dcterms:modified xsi:type="dcterms:W3CDTF">2020-01-26T14:23:35Z</dcterms:modified>
</cp:coreProperties>
</file>