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sldIdLst>
    <p:sldId id="290" r:id="rId2"/>
    <p:sldId id="260" r:id="rId3"/>
    <p:sldId id="256" r:id="rId4"/>
    <p:sldId id="283" r:id="rId5"/>
    <p:sldId id="282" r:id="rId6"/>
    <p:sldId id="257" r:id="rId7"/>
    <p:sldId id="278" r:id="rId8"/>
    <p:sldId id="285" r:id="rId9"/>
    <p:sldId id="286" r:id="rId10"/>
    <p:sldId id="287" r:id="rId11"/>
    <p:sldId id="288" r:id="rId12"/>
    <p:sldId id="289" r:id="rId13"/>
  </p:sldIdLst>
  <p:sldSz cx="9144000" cy="6858000" type="screen4x3"/>
  <p:notesSz cx="6858000" cy="9144000"/>
  <p:embeddedFontLst>
    <p:embeddedFont>
      <p:font typeface="Arial Black" panose="020B0604020202020204" pitchFamily="34" charset="0"/>
      <p:bold r:id="rId14"/>
    </p:embeddedFont>
    <p:embeddedFont>
      <p:font typeface="Arial Narrow" panose="020B0604020202020204" pitchFamily="34" charset="0"/>
      <p:regular r:id="rId15"/>
      <p:bold r:id="rId16"/>
      <p:italic r:id="rId17"/>
      <p:boldItalic r:id="rId18"/>
    </p:embeddedFont>
    <p:embeddedFont>
      <p:font typeface="Armalite Rifle" panose="02000000000000000000" pitchFamily="2" charset="0"/>
      <p:regular r:id="rId19"/>
    </p:embeddedFont>
    <p:embeddedFont>
      <p:font typeface="Britannic Bold" panose="020B0903060703020204" pitchFamily="34" charset="77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Copperplate Gothic Bold" panose="020E0705020206020404" pitchFamily="34" charset="77"/>
      <p:bold r:id="rId27"/>
    </p:embeddedFont>
    <p:embeddedFont>
      <p:font typeface="Ringbearer Medium" panose="0202060205030B020303" pitchFamily="18"/>
      <p:regular r:id="rId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9439"/>
    <a:srgbClr val="F99A3B"/>
    <a:srgbClr val="DC7900"/>
    <a:srgbClr val="945200"/>
    <a:srgbClr val="F2CE64"/>
    <a:srgbClr val="E6C361"/>
    <a:srgbClr val="E5F3FF"/>
    <a:srgbClr val="095E60"/>
    <a:srgbClr val="E7FFFC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743"/>
    <p:restoredTop sz="94671"/>
  </p:normalViewPr>
  <p:slideViewPr>
    <p:cSldViewPr snapToGrid="0" snapToObjects="1">
      <p:cViewPr varScale="1">
        <p:scale>
          <a:sx n="98" d="100"/>
          <a:sy n="98" d="100"/>
        </p:scale>
        <p:origin x="200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3DB8-E0AE-0D41-A8D5-590C254E8BB6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7F320-C877-C64D-A2AF-6FDB53583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09708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3DB8-E0AE-0D41-A8D5-590C254E8BB6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7F320-C877-C64D-A2AF-6FDB53583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4970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3DB8-E0AE-0D41-A8D5-590C254E8BB6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7F320-C877-C64D-A2AF-6FDB53583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5171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3DB8-E0AE-0D41-A8D5-590C254E8BB6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7F320-C877-C64D-A2AF-6FDB53583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6847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3DB8-E0AE-0D41-A8D5-590C254E8BB6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7F320-C877-C64D-A2AF-6FDB53583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88580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3DB8-E0AE-0D41-A8D5-590C254E8BB6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7F320-C877-C64D-A2AF-6FDB53583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0231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3DB8-E0AE-0D41-A8D5-590C254E8BB6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7F320-C877-C64D-A2AF-6FDB53583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06345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3DB8-E0AE-0D41-A8D5-590C254E8BB6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7F320-C877-C64D-A2AF-6FDB53583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92992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3DB8-E0AE-0D41-A8D5-590C254E8BB6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7F320-C877-C64D-A2AF-6FDB53583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06904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3DB8-E0AE-0D41-A8D5-590C254E8BB6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7F320-C877-C64D-A2AF-6FDB53583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87628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3DB8-E0AE-0D41-A8D5-590C254E8BB6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7F320-C877-C64D-A2AF-6FDB53583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99942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3DB8-E0AE-0D41-A8D5-590C254E8BB6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7F320-C877-C64D-A2AF-6FDB53583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1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9B0154-770E-8042-BA04-C452A621A8E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8126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DDAB91-F122-A14E-B7B2-34BA987C6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9525" y="1714500"/>
            <a:ext cx="912495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03546FA-CEFD-7E4B-B08A-D604B90B86FC}"/>
              </a:ext>
            </a:extLst>
          </p:cNvPr>
          <p:cNvSpPr/>
          <p:nvPr/>
        </p:nvSpPr>
        <p:spPr>
          <a:xfrm>
            <a:off x="9525" y="0"/>
            <a:ext cx="9124950" cy="4188279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64AD0C-93AE-264F-A5A2-8C824C24E696}"/>
              </a:ext>
            </a:extLst>
          </p:cNvPr>
          <p:cNvSpPr txBox="1"/>
          <p:nvPr/>
        </p:nvSpPr>
        <p:spPr>
          <a:xfrm>
            <a:off x="369305" y="450142"/>
            <a:ext cx="8405390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700"/>
              </a:spcAft>
            </a:pPr>
            <a:r>
              <a:rPr lang="en-US" sz="3600" dirty="0">
                <a:latin typeface="Ringbearer Medium" panose="0202060205030B020303" pitchFamily="18" charset="0"/>
                <a:cs typeface="Phosphate Inline" panose="02000506050000020004" pitchFamily="2" charset="77"/>
              </a:rPr>
              <a:t>Some Specific Hedges To Plant</a:t>
            </a:r>
          </a:p>
          <a:p>
            <a:pPr marL="1028700" lvl="2" indent="-342900">
              <a:spcAft>
                <a:spcPts val="900"/>
              </a:spcAft>
              <a:buFont typeface="Wingdings" pitchFamily="2" charset="2"/>
              <a:buChar char="ü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Install a strong  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INTERNET FILTER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4">
              <a:spcAft>
                <a:spcPts val="900"/>
              </a:spcAft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Who’s in charge?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4"/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Accountability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2" indent="-342900">
              <a:spcAft>
                <a:spcPts val="900"/>
              </a:spcAft>
              <a:buFont typeface="Wingdings" pitchFamily="2" charset="2"/>
              <a:buChar char="ü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Some  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COMPLIMENTS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don’t pay</a:t>
            </a:r>
          </a:p>
          <a:p>
            <a:pPr lvl="2">
              <a:spcBef>
                <a:spcPts val="12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“Touchy, touchy”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8069F6-71EB-5A4F-AF47-3D19F1E3F3DD}"/>
              </a:ext>
            </a:extLst>
          </p:cNvPr>
          <p:cNvSpPr txBox="1"/>
          <p:nvPr/>
        </p:nvSpPr>
        <p:spPr>
          <a:xfrm>
            <a:off x="710418" y="5518058"/>
            <a:ext cx="77231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EAF9E3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pperplate Gothic Bold" panose="020E0705020206020404" pitchFamily="34" charset="77"/>
              </a:rPr>
              <a:t>What Matters Most?</a:t>
            </a:r>
          </a:p>
        </p:txBody>
      </p:sp>
    </p:spTree>
    <p:extLst>
      <p:ext uri="{BB962C8B-B14F-4D97-AF65-F5344CB8AC3E}">
        <p14:creationId xmlns:p14="http://schemas.microsoft.com/office/powerpoint/2010/main" val="1124735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DDAB91-F122-A14E-B7B2-34BA987C6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9525" y="1714500"/>
            <a:ext cx="912495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03546FA-CEFD-7E4B-B08A-D604B90B86FC}"/>
              </a:ext>
            </a:extLst>
          </p:cNvPr>
          <p:cNvSpPr/>
          <p:nvPr/>
        </p:nvSpPr>
        <p:spPr>
          <a:xfrm>
            <a:off x="9525" y="0"/>
            <a:ext cx="9124950" cy="4188279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64AD0C-93AE-264F-A5A2-8C824C24E696}"/>
              </a:ext>
            </a:extLst>
          </p:cNvPr>
          <p:cNvSpPr txBox="1"/>
          <p:nvPr/>
        </p:nvSpPr>
        <p:spPr>
          <a:xfrm>
            <a:off x="369305" y="351668"/>
            <a:ext cx="8405390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300"/>
              </a:spcAft>
            </a:pPr>
            <a:r>
              <a:rPr lang="en-US" sz="3200" dirty="0">
                <a:latin typeface="Ringbearer Medium" panose="0202060205030B020303" pitchFamily="18" charset="0"/>
                <a:cs typeface="Arial" panose="020B0604020202020204" pitchFamily="34" charset="0"/>
              </a:rPr>
              <a:t>Using Hedges To Protect Your Marriage</a:t>
            </a:r>
            <a:r>
              <a:rPr lang="en-US" sz="3600" i="1" dirty="0">
                <a:latin typeface="Britannic Bold" panose="020B0903060703020204" pitchFamily="34" charset="77"/>
                <a:cs typeface="Arial" panose="020B0604020202020204" pitchFamily="34" charset="0"/>
              </a:rPr>
              <a:t> </a:t>
            </a:r>
            <a:endParaRPr lang="en-US" sz="3600" dirty="0">
              <a:latin typeface="Britannic Bold" panose="020B0903060703020204" pitchFamily="34" charset="77"/>
              <a:cs typeface="Arial" panose="020B0604020202020204" pitchFamily="34" charset="0"/>
            </a:endParaRPr>
          </a:p>
          <a:p>
            <a:pPr marL="685800" lvl="1" indent="-342900">
              <a:spcAft>
                <a:spcPts val="900"/>
              </a:spcAft>
              <a:buFont typeface="Wingdings" pitchFamily="2" charset="2"/>
              <a:buChar char="ü"/>
            </a:pPr>
            <a:r>
              <a:rPr lang="en-US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PICK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the fruit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900"/>
              </a:spcAft>
            </a:pP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Benefits gained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900"/>
              </a:spcAft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		Wonderful things happen when hedges 			begin to grow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5">
              <a:spcAft>
                <a:spcPts val="900"/>
              </a:spcAft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SECURITY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 all involved.</a:t>
            </a:r>
          </a:p>
          <a:p>
            <a:pPr lvl="5">
              <a:spcAft>
                <a:spcPts val="9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Less  </a:t>
            </a:r>
            <a:r>
              <a:rPr lang="en-US" sz="28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CONFLICT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5">
              <a:spcAft>
                <a:spcPts val="9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en-US" sz="28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INTIMACY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E73A49-815B-AD48-8CEC-C543EFDD8D2D}"/>
              </a:ext>
            </a:extLst>
          </p:cNvPr>
          <p:cNvSpPr txBox="1"/>
          <p:nvPr/>
        </p:nvSpPr>
        <p:spPr>
          <a:xfrm>
            <a:off x="19051" y="5452637"/>
            <a:ext cx="912494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pperplate Gothic Bold" panose="020E0705020206020404" pitchFamily="34" charset="77"/>
                <a:cs typeface="Arial" panose="020B0604020202020204" pitchFamily="34" charset="0"/>
              </a:rPr>
              <a:t>Your own fenced in playground</a:t>
            </a:r>
            <a:endParaRPr lang="en-US" sz="3800" dirty="0">
              <a:solidFill>
                <a:schemeClr val="accent6">
                  <a:lumMod val="20000"/>
                  <a:lumOff val="80000"/>
                </a:schemeClr>
              </a:solidFill>
              <a:effectLst>
                <a:glow rad="127000">
                  <a:schemeClr val="accent6">
                    <a:lumMod val="50000"/>
                  </a:schemeClr>
                </a:glow>
              </a:effectLst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369700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F56B1C-85C2-044E-B981-1CA5FAD84F9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61153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B52245-342E-0F47-BE26-6D0D980326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t="49933" r="-1" b="76"/>
          <a:stretch/>
        </p:blipFill>
        <p:spPr>
          <a:xfrm>
            <a:off x="15" y="1"/>
            <a:ext cx="914398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8BD507-265D-BB45-9922-6F22346E56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99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66046" t="87101" r="13744" b="10820"/>
          <a:stretch/>
        </p:blipFill>
        <p:spPr>
          <a:xfrm>
            <a:off x="6938798" y="4559261"/>
            <a:ext cx="1044466" cy="281668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9DD5B8F-B723-7244-B0D1-6DE83C60B1A2}"/>
              </a:ext>
            </a:extLst>
          </p:cNvPr>
          <p:cNvSpPr/>
          <p:nvPr/>
        </p:nvSpPr>
        <p:spPr>
          <a:xfrm>
            <a:off x="5314122" y="2451652"/>
            <a:ext cx="3829878" cy="38298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96">
            <a:extLst>
              <a:ext uri="{FF2B5EF4-FFF2-40B4-BE49-F238E27FC236}">
                <a16:creationId xmlns:a16="http://schemas.microsoft.com/office/drawing/2014/main" id="{0A383307-2C42-B942-A1F9-E25B3EDE0149}"/>
              </a:ext>
            </a:extLst>
          </p:cNvPr>
          <p:cNvSpPr txBox="1"/>
          <p:nvPr/>
        </p:nvSpPr>
        <p:spPr>
          <a:xfrm>
            <a:off x="5671958" y="2717700"/>
            <a:ext cx="2889031" cy="3061607"/>
          </a:xfrm>
          <a:prstGeom prst="rect">
            <a:avLst/>
          </a:prstGeom>
        </p:spPr>
        <p:txBody>
          <a:bodyPr rot="0" spcFirstLastPara="0" vert="horz" lIns="68580" tIns="34290" rIns="68580" bIns="34290" numCol="1" spcCol="0" rtlCol="0" fromWordArt="0" anchor="b" anchorCtr="0" forceAA="0" compatLnSpc="1">
            <a:prstTxWarp prst="textNoShape">
              <a:avLst/>
            </a:prstTxWarp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800" dirty="0">
                <a:latin typeface="Armalite Rifle" panose="02000000000000000000" pitchFamily="2" charset="0"/>
                <a:ea typeface="+mj-ea"/>
                <a:cs typeface="+mj-cs"/>
              </a:rPr>
              <a:t>... And Slammed Against The House</a:t>
            </a:r>
          </a:p>
        </p:txBody>
      </p:sp>
    </p:spTree>
    <p:extLst>
      <p:ext uri="{BB962C8B-B14F-4D97-AF65-F5344CB8AC3E}">
        <p14:creationId xmlns:p14="http://schemas.microsoft.com/office/powerpoint/2010/main" val="336927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9BFE90-A9EB-6D4A-B551-0A8746D3738A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5652" t="60" r="8406" b="216"/>
          <a:stretch/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64AD0C-93AE-264F-A5A2-8C824C24E696}"/>
              </a:ext>
            </a:extLst>
          </p:cNvPr>
          <p:cNvSpPr txBox="1"/>
          <p:nvPr/>
        </p:nvSpPr>
        <p:spPr>
          <a:xfrm>
            <a:off x="251792" y="2001370"/>
            <a:ext cx="37106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spc="225" dirty="0">
                <a:solidFill>
                  <a:schemeClr val="bg1"/>
                </a:solidFill>
                <a:effectLst>
                  <a:glow rad="127000">
                    <a:srgbClr val="095E60"/>
                  </a:glow>
                </a:effectLst>
                <a:latin typeface="Ringbearer Medium" panose="0202060205030B020303" pitchFamily="18" charset="0"/>
                <a:cs typeface="Phosphate Inline" panose="02000506050000020004" pitchFamily="2" charset="77"/>
              </a:rPr>
              <a:t>Perceive The  Danger</a:t>
            </a:r>
          </a:p>
        </p:txBody>
      </p:sp>
    </p:spTree>
    <p:extLst>
      <p:ext uri="{BB962C8B-B14F-4D97-AF65-F5344CB8AC3E}">
        <p14:creationId xmlns:p14="http://schemas.microsoft.com/office/powerpoint/2010/main" val="232328427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C84526-C3FA-024E-943C-C820F008102C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84739" t="49442" r="6997" b="15984"/>
          <a:stretch/>
        </p:blipFill>
        <p:spPr>
          <a:xfrm rot="5400000" flipV="1">
            <a:off x="1613916" y="-1065276"/>
            <a:ext cx="5943600" cy="8988552"/>
          </a:xfrm>
          <a:prstGeom prst="rect">
            <a:avLst/>
          </a:prstGeom>
          <a:ln w="76200">
            <a:solidFill>
              <a:srgbClr val="F2CE64"/>
            </a:solidFill>
          </a:ln>
          <a:effectLst>
            <a:softEdge rad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6B2798-87FD-1945-812A-BB5CFC032B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6350" b="83553"/>
          <a:stretch/>
        </p:blipFill>
        <p:spPr>
          <a:xfrm>
            <a:off x="0" y="350"/>
            <a:ext cx="9152582" cy="5827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CD9813-A63C-E74C-982C-373715BE6E2B}"/>
              </a:ext>
            </a:extLst>
          </p:cNvPr>
          <p:cNvSpPr txBox="1"/>
          <p:nvPr/>
        </p:nvSpPr>
        <p:spPr>
          <a:xfrm>
            <a:off x="-4289" y="766566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spc="-225" dirty="0">
                <a:latin typeface="Arial Black" panose="020B0604020202020204" pitchFamily="34" charset="0"/>
                <a:cs typeface="Arial Black" panose="020B0604020202020204" pitchFamily="34" charset="0"/>
              </a:rPr>
              <a:t>DANGER ZONE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78D568-2DFB-6C45-A584-9FFD05B3F3EB}"/>
              </a:ext>
            </a:extLst>
          </p:cNvPr>
          <p:cNvSpPr txBox="1"/>
          <p:nvPr/>
        </p:nvSpPr>
        <p:spPr>
          <a:xfrm>
            <a:off x="365016" y="3864666"/>
            <a:ext cx="8405390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spcAft>
                <a:spcPts val="900"/>
              </a:spcAft>
            </a:pPr>
            <a:r>
              <a:rPr lang="en-US" sz="3600" b="1" i="1" dirty="0">
                <a:latin typeface="Arial Narrow" panose="020B0604020202020204" pitchFamily="34" charset="0"/>
                <a:cs typeface="Arial Narrow" panose="020B0604020202020204" pitchFamily="34" charset="0"/>
              </a:rPr>
              <a:t>No marriage is immune from temptation.</a:t>
            </a:r>
          </a:p>
          <a:p>
            <a:pPr lvl="1" algn="ctr">
              <a:spcAft>
                <a:spcPts val="900"/>
              </a:spcAft>
            </a:pPr>
            <a:r>
              <a:rPr lang="en-US" sz="3600" b="1" i="1" dirty="0">
                <a:latin typeface="Arial Narrow" panose="020B0604020202020204" pitchFamily="34" charset="0"/>
                <a:cs typeface="Arial Narrow" panose="020B0604020202020204" pitchFamily="34" charset="0"/>
              </a:rPr>
              <a:t>Lack of awareness is vulnerability. </a:t>
            </a:r>
          </a:p>
          <a:p>
            <a:pPr lvl="1" algn="ctr">
              <a:spcAft>
                <a:spcPts val="900"/>
              </a:spcAft>
            </a:pPr>
            <a:r>
              <a:rPr lang="en-US" sz="3600" b="1" i="1" dirty="0">
                <a:latin typeface="Arial Narrow" panose="020B0604020202020204" pitchFamily="34" charset="0"/>
                <a:cs typeface="Arial Narrow" panose="020B0604020202020204" pitchFamily="34" charset="0"/>
              </a:rPr>
              <a:t>Every marriage is precious.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3602AB-F82B-3141-A14D-8C9A8A2C90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86595" b="3858"/>
          <a:stretch/>
        </p:blipFill>
        <p:spPr>
          <a:xfrm>
            <a:off x="0" y="6307024"/>
            <a:ext cx="9152582" cy="55097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AD4F951-DDC7-714E-A337-804D70E29E99}"/>
              </a:ext>
            </a:extLst>
          </p:cNvPr>
          <p:cNvCxnSpPr/>
          <p:nvPr/>
        </p:nvCxnSpPr>
        <p:spPr>
          <a:xfrm>
            <a:off x="64008" y="457200"/>
            <a:ext cx="0" cy="5943601"/>
          </a:xfrm>
          <a:prstGeom prst="line">
            <a:avLst/>
          </a:prstGeom>
          <a:ln w="22225">
            <a:solidFill>
              <a:srgbClr val="EE94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2B42704-478D-4947-9F78-DC70873491F1}"/>
              </a:ext>
            </a:extLst>
          </p:cNvPr>
          <p:cNvCxnSpPr/>
          <p:nvPr/>
        </p:nvCxnSpPr>
        <p:spPr>
          <a:xfrm>
            <a:off x="9089136" y="457200"/>
            <a:ext cx="0" cy="5943601"/>
          </a:xfrm>
          <a:prstGeom prst="line">
            <a:avLst/>
          </a:prstGeom>
          <a:ln w="22225">
            <a:solidFill>
              <a:srgbClr val="EE94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525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608B63-BA13-B941-AACC-1F42E7E1F3BC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5652" t="60" r="8406" b="216"/>
          <a:stretch/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64AD0C-93AE-264F-A5A2-8C824C24E696}"/>
              </a:ext>
            </a:extLst>
          </p:cNvPr>
          <p:cNvSpPr txBox="1"/>
          <p:nvPr/>
        </p:nvSpPr>
        <p:spPr>
          <a:xfrm>
            <a:off x="0" y="469862"/>
            <a:ext cx="5528603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095E60"/>
                </a:solidFill>
                <a:effectLst>
                  <a:glow rad="127000">
                    <a:srgbClr val="E5F3FF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do healthy marriages have in common? </a:t>
            </a:r>
            <a:r>
              <a:rPr lang="en-US" sz="3200" b="1" dirty="0">
                <a:solidFill>
                  <a:srgbClr val="E5F3FF"/>
                </a:solidFill>
                <a:effectLst>
                  <a:glow rad="127000">
                    <a:srgbClr val="095E60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solidFill>
                <a:srgbClr val="E5F3FF"/>
              </a:solidFill>
              <a:effectLst>
                <a:glow rad="127000">
                  <a:srgbClr val="095E60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u="sng" dirty="0">
              <a:solidFill>
                <a:srgbClr val="E5F3FF"/>
              </a:solidFill>
              <a:effectLst>
                <a:glow rad="127000">
                  <a:srgbClr val="095E60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4800"/>
              </a:spcBef>
            </a:pPr>
            <a:r>
              <a:rPr lang="en-US" sz="4800" dirty="0">
                <a:solidFill>
                  <a:schemeClr val="bg1"/>
                </a:solidFill>
                <a:effectLst>
                  <a:glow rad="127000">
                    <a:srgbClr val="095E60"/>
                  </a:glow>
                </a:effectLst>
                <a:latin typeface="Phosphate Inline" panose="02000506050000020004" pitchFamily="2" charset="77"/>
                <a:cs typeface="Phosphate Inline" panose="02000506050000020004" pitchFamily="2" charset="77"/>
              </a:rPr>
              <a:t>	</a:t>
            </a:r>
            <a:r>
              <a:rPr lang="en-US" sz="4800" dirty="0">
                <a:solidFill>
                  <a:schemeClr val="bg1"/>
                </a:solidFill>
                <a:effectLst>
                  <a:glow rad="127000">
                    <a:srgbClr val="095E60"/>
                  </a:glow>
                </a:effectLst>
                <a:latin typeface="Ringbearer Medium" panose="0202060205030B020303" pitchFamily="18" charset="0"/>
                <a:cs typeface="Phosphate Inline" panose="02000506050000020004" pitchFamily="2" charset="77"/>
              </a:rPr>
              <a:t>Boundaries</a:t>
            </a:r>
          </a:p>
          <a:p>
            <a:r>
              <a:rPr lang="en-US" sz="2400" i="1" dirty="0">
                <a:solidFill>
                  <a:srgbClr val="E5F3FF"/>
                </a:solidFill>
                <a:effectLst>
                  <a:glow rad="127000">
                    <a:srgbClr val="095E60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400" dirty="0">
              <a:solidFill>
                <a:srgbClr val="E5F3FF"/>
              </a:solidFill>
              <a:effectLst>
                <a:glow rad="127000">
                  <a:srgbClr val="095E60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3200" b="1" i="1" dirty="0">
                <a:solidFill>
                  <a:schemeClr val="bg1"/>
                </a:solidFill>
                <a:effectLst>
                  <a:glow rad="127000">
                    <a:srgbClr val="095E60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Preparation is                less painful than reparation!</a:t>
            </a:r>
            <a:endParaRPr lang="en-US" sz="3200" b="1" dirty="0">
              <a:solidFill>
                <a:schemeClr val="bg1"/>
              </a:solidFill>
              <a:effectLst>
                <a:glow rad="127000">
                  <a:srgbClr val="095E60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5338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E76A41-053F-1B43-81F7-B084F8212C8A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12075" r="1005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64AD0C-93AE-264F-A5A2-8C824C24E696}"/>
              </a:ext>
            </a:extLst>
          </p:cNvPr>
          <p:cNvSpPr txBox="1"/>
          <p:nvPr/>
        </p:nvSpPr>
        <p:spPr>
          <a:xfrm>
            <a:off x="183696" y="2277835"/>
            <a:ext cx="3514726" cy="1787402"/>
          </a:xfrm>
          <a:prstGeom prst="rect">
            <a:avLst/>
          </a:prstGeom>
          <a:noFill/>
        </p:spPr>
        <p:txBody>
          <a:bodyPr wrap="square" rtlCol="0">
            <a:prstTxWarp prst="textFadeRight">
              <a:avLst/>
            </a:prstTxWarp>
            <a:spAutoFit/>
          </a:bodyPr>
          <a:lstStyle/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PLANT</a:t>
            </a:r>
            <a:endParaRPr lang="en-US" sz="3300" dirty="0">
              <a:effectLst>
                <a:glow rad="127000">
                  <a:schemeClr val="accent6">
                    <a:lumMod val="5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90EF59-DAA6-3548-A9B4-BF08F066DE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500" r="90000">
                        <a14:foregroundMark x1="9167" y1="80778" x2="7500" y2="83000"/>
                        <a14:backgroundMark x1="16667" y1="32778" x2="18167" y2="42444"/>
                        <a14:backgroundMark x1="18167" y1="42444" x2="29500" y2="46778"/>
                        <a14:backgroundMark x1="29500" y1="46778" x2="28833" y2="55556"/>
                        <a14:backgroundMark x1="28833" y1="55556" x2="16000" y2="71333"/>
                        <a14:backgroundMark x1="60000" y1="35000" x2="59000" y2="36000"/>
                        <a14:backgroundMark x1="27000" y1="68000" x2="21500" y2="74111"/>
                        <a14:backgroundMark x1="27667" y1="67667" x2="26333" y2="69333"/>
                      </a14:backgroundRemoval>
                    </a14:imgEffect>
                  </a14:imgLayer>
                </a14:imgProps>
              </a:ext>
            </a:extLst>
          </a:blip>
          <a:srcRect l="1999" t="19838" r="11729" b="11370"/>
          <a:stretch/>
        </p:blipFill>
        <p:spPr>
          <a:xfrm>
            <a:off x="2405575" y="2922641"/>
            <a:ext cx="2995934" cy="35834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D40D7F-0AB1-1841-9CC2-1F4C1EFAF9FF}"/>
              </a:ext>
            </a:extLst>
          </p:cNvPr>
          <p:cNvSpPr txBox="1"/>
          <p:nvPr/>
        </p:nvSpPr>
        <p:spPr>
          <a:xfrm>
            <a:off x="4808764" y="1943912"/>
            <a:ext cx="4151540" cy="2788475"/>
          </a:xfrm>
          <a:prstGeom prst="rect">
            <a:avLst/>
          </a:prstGeom>
          <a:noFill/>
        </p:spPr>
        <p:txBody>
          <a:bodyPr wrap="square" rtlCol="0">
            <a:prstTxWarp prst="textFadeLeft">
              <a:avLst/>
            </a:prstTxWarp>
            <a:spAutoFit/>
          </a:bodyPr>
          <a:lstStyle/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95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HEDGES</a:t>
            </a:r>
            <a:endParaRPr lang="en-US" sz="2400" dirty="0">
              <a:effectLst>
                <a:glow rad="127000">
                  <a:schemeClr val="accent6">
                    <a:lumMod val="5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7220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DDAB91-F122-A14E-B7B2-34BA987C6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9525" y="1714500"/>
            <a:ext cx="912495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03546FA-CEFD-7E4B-B08A-D604B90B86FC}"/>
              </a:ext>
            </a:extLst>
          </p:cNvPr>
          <p:cNvSpPr/>
          <p:nvPr/>
        </p:nvSpPr>
        <p:spPr>
          <a:xfrm>
            <a:off x="9525" y="0"/>
            <a:ext cx="9124950" cy="4188279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64AD0C-93AE-264F-A5A2-8C824C24E696}"/>
              </a:ext>
            </a:extLst>
          </p:cNvPr>
          <p:cNvSpPr txBox="1"/>
          <p:nvPr/>
        </p:nvSpPr>
        <p:spPr>
          <a:xfrm>
            <a:off x="369305" y="450142"/>
            <a:ext cx="8405390" cy="423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300"/>
              </a:spcAft>
            </a:pPr>
            <a:r>
              <a:rPr lang="en-US" sz="3200" dirty="0">
                <a:latin typeface="Ringbearer Medium" panose="0202060205030B020303" pitchFamily="18" charset="0"/>
                <a:cs typeface="Arial" panose="020B0604020202020204" pitchFamily="34" charset="0"/>
              </a:rPr>
              <a:t>Using Hedges To Protect Your Marriage</a:t>
            </a:r>
            <a:r>
              <a:rPr lang="en-US" sz="3600" i="1" dirty="0">
                <a:latin typeface="Britannic Bold" panose="020B0903060703020204" pitchFamily="34" charset="77"/>
                <a:cs typeface="Arial" panose="020B0604020202020204" pitchFamily="34" charset="0"/>
              </a:rPr>
              <a:t> </a:t>
            </a:r>
            <a:endParaRPr lang="en-US" sz="3600" dirty="0">
              <a:latin typeface="Britannic Bold" panose="020B0903060703020204" pitchFamily="34" charset="77"/>
              <a:cs typeface="Arial" panose="020B0604020202020204" pitchFamily="34" charset="0"/>
            </a:endParaRPr>
          </a:p>
          <a:p>
            <a:pPr lvl="1">
              <a:spcAft>
                <a:spcPts val="900"/>
              </a:spcAft>
            </a:pP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Hedges are advance decisions we make to protect our marriage.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spcAft>
                <a:spcPts val="900"/>
              </a:spcAft>
              <a:buFont typeface="Wingdings" pitchFamily="2" charset="2"/>
              <a:buChar char="ü"/>
            </a:pPr>
            <a:r>
              <a:rPr lang="en-US" sz="2800" b="1" i="1" u="sng" dirty="0"/>
              <a:t>keep</a:t>
            </a:r>
            <a:r>
              <a:rPr lang="en-US" sz="2800" i="1" dirty="0"/>
              <a:t>  knowledge. </a:t>
            </a:r>
          </a:p>
          <a:p>
            <a:pPr marL="1371600" lvl="2" indent="-457200">
              <a:spcAft>
                <a:spcPts val="900"/>
              </a:spcAft>
              <a:buFont typeface="Wingdings" pitchFamily="2" charset="2"/>
              <a:buChar char="ü"/>
            </a:pPr>
            <a:r>
              <a:rPr lang="en-US" sz="2800" b="1" i="1" u="sng" dirty="0"/>
              <a:t>keep</a:t>
            </a:r>
            <a:r>
              <a:rPr lang="en-US" sz="2800" i="1" dirty="0"/>
              <a:t> to a path far from her, </a:t>
            </a:r>
          </a:p>
          <a:p>
            <a:pPr marL="1371600" lvl="2" indent="-457200">
              <a:spcAft>
                <a:spcPts val="900"/>
              </a:spcAft>
              <a:buFont typeface="Wingdings" pitchFamily="2" charset="2"/>
              <a:buChar char="ü"/>
            </a:pPr>
            <a:r>
              <a:rPr lang="en-US" sz="2800" i="1" dirty="0"/>
              <a:t>do not go </a:t>
            </a:r>
            <a:r>
              <a:rPr lang="en-US" sz="2800" b="1" i="1" u="sng" dirty="0"/>
              <a:t>near</a:t>
            </a:r>
            <a:r>
              <a:rPr lang="en-US" sz="2800" i="1" dirty="0"/>
              <a:t>  the door of her house, </a:t>
            </a:r>
          </a:p>
          <a:p>
            <a:pPr marL="1371600" lvl="2" indent="-457200">
              <a:spcAft>
                <a:spcPts val="900"/>
              </a:spcAft>
              <a:buFont typeface="Wingdings" pitchFamily="2" charset="2"/>
              <a:buChar char="ü"/>
            </a:pPr>
            <a:r>
              <a:rPr lang="en-US" sz="2800" i="1" dirty="0"/>
              <a:t>“How I hated </a:t>
            </a:r>
            <a:r>
              <a:rPr lang="en-US" sz="2800" b="1" i="1" u="sng" dirty="0"/>
              <a:t>discipline</a:t>
            </a:r>
            <a:r>
              <a:rPr lang="en-US" sz="2800" i="1" dirty="0"/>
              <a:t>!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1623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DDAB91-F122-A14E-B7B2-34BA987C6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9525" y="1714500"/>
            <a:ext cx="912495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03546FA-CEFD-7E4B-B08A-D604B90B86FC}"/>
              </a:ext>
            </a:extLst>
          </p:cNvPr>
          <p:cNvSpPr/>
          <p:nvPr/>
        </p:nvSpPr>
        <p:spPr>
          <a:xfrm>
            <a:off x="9525" y="0"/>
            <a:ext cx="9124950" cy="4188279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64AD0C-93AE-264F-A5A2-8C824C24E696}"/>
              </a:ext>
            </a:extLst>
          </p:cNvPr>
          <p:cNvSpPr txBox="1"/>
          <p:nvPr/>
        </p:nvSpPr>
        <p:spPr>
          <a:xfrm>
            <a:off x="369305" y="450142"/>
            <a:ext cx="8405390" cy="4732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300"/>
              </a:spcAft>
            </a:pPr>
            <a:r>
              <a:rPr lang="en-US" sz="3200" dirty="0">
                <a:latin typeface="Ringbearer Medium" panose="0202060205030B020303" pitchFamily="18" charset="0"/>
                <a:cs typeface="Arial" panose="020B0604020202020204" pitchFamily="34" charset="0"/>
              </a:rPr>
              <a:t>Using Hedges To Protect Your Marriage</a:t>
            </a:r>
            <a:r>
              <a:rPr lang="en-US" sz="3600" i="1" dirty="0">
                <a:latin typeface="Britannic Bold" panose="020B0903060703020204" pitchFamily="34" charset="77"/>
                <a:cs typeface="Arial" panose="020B0604020202020204" pitchFamily="34" charset="0"/>
              </a:rPr>
              <a:t> </a:t>
            </a:r>
            <a:endParaRPr lang="en-US" sz="3600" dirty="0">
              <a:latin typeface="Britannic Bold" panose="020B0903060703020204" pitchFamily="34" charset="77"/>
              <a:cs typeface="Arial" panose="020B0604020202020204" pitchFamily="34" charset="0"/>
            </a:endParaRPr>
          </a:p>
          <a:p>
            <a:pPr lvl="1">
              <a:spcAft>
                <a:spcPts val="900"/>
              </a:spcAft>
            </a:pP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Hedges are advance decisions we make to protect our marriage.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2400"/>
              </a:spcBef>
              <a:spcAft>
                <a:spcPts val="900"/>
              </a:spcAft>
            </a:pPr>
            <a:r>
              <a:rPr lang="en-US" sz="3200" dirty="0">
                <a:latin typeface="Ringbearer Medium" panose="0202060205030B020303" pitchFamily="18" charset="0"/>
                <a:cs typeface="Phosphate Inline" panose="02000506050000020004" pitchFamily="2" charset="77"/>
              </a:rPr>
              <a:t>Some Specific Hedges To Plant</a:t>
            </a:r>
          </a:p>
          <a:p>
            <a:pPr marL="1028700" lvl="2" indent="-342900">
              <a:spcAft>
                <a:spcPts val="900"/>
              </a:spcAft>
              <a:buFont typeface="Wingdings" pitchFamily="2" charset="2"/>
              <a:buChar char="ü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No  </a:t>
            </a:r>
            <a:r>
              <a:rPr lang="en-US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SECRETS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900"/>
              </a:spcAft>
            </a:pP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Accounts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Passwords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900"/>
              </a:spcAft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		Texts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Social media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9916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DDAB91-F122-A14E-B7B2-34BA987C6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9525" y="1714500"/>
            <a:ext cx="912495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03546FA-CEFD-7E4B-B08A-D604B90B86FC}"/>
              </a:ext>
            </a:extLst>
          </p:cNvPr>
          <p:cNvSpPr/>
          <p:nvPr/>
        </p:nvSpPr>
        <p:spPr>
          <a:xfrm>
            <a:off x="9525" y="0"/>
            <a:ext cx="9124950" cy="4188279"/>
          </a:xfrm>
          <a:prstGeom prst="rect">
            <a:avLst/>
          </a:prstGeom>
          <a:gradFill>
            <a:gsLst>
              <a:gs pos="0">
                <a:schemeClr val="bg1">
                  <a:tint val="93000"/>
                  <a:satMod val="150000"/>
                  <a:shade val="98000"/>
                  <a:lumMod val="102000"/>
                </a:schemeClr>
              </a:gs>
              <a:gs pos="50000">
                <a:schemeClr val="bg1">
                  <a:tint val="98000"/>
                  <a:satMod val="130000"/>
                  <a:shade val="90000"/>
                  <a:lumMod val="103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64AD0C-93AE-264F-A5A2-8C824C24E696}"/>
              </a:ext>
            </a:extLst>
          </p:cNvPr>
          <p:cNvSpPr txBox="1"/>
          <p:nvPr/>
        </p:nvSpPr>
        <p:spPr>
          <a:xfrm>
            <a:off x="369305" y="450142"/>
            <a:ext cx="840539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700"/>
              </a:spcAft>
            </a:pPr>
            <a:r>
              <a:rPr lang="en-US" sz="3600" dirty="0">
                <a:latin typeface="Ringbearer Medium" panose="0202060205030B020303" pitchFamily="18" charset="0"/>
                <a:cs typeface="Phosphate Inline" panose="02000506050000020004" pitchFamily="2" charset="77"/>
              </a:rPr>
              <a:t>Some Specific Hedges To Plant</a:t>
            </a:r>
          </a:p>
          <a:p>
            <a:pPr marL="1028700" lvl="2" indent="-342900">
              <a:spcAft>
                <a:spcPts val="900"/>
              </a:spcAft>
              <a:buFont typeface="Wingdings" pitchFamily="2" charset="2"/>
              <a:buChar char="ü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your investment at home </a:t>
            </a:r>
          </a:p>
          <a:p>
            <a:pPr lvl="4">
              <a:spcAft>
                <a:spcPts val="900"/>
              </a:spcAft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Communicate your needs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4">
              <a:spcAft>
                <a:spcPts val="900"/>
              </a:spcAft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Get naked – Drink water from your own cistern… Rejoice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2" indent="-342900">
              <a:spcAft>
                <a:spcPts val="900"/>
              </a:spcAft>
              <a:buFont typeface="Wingdings" pitchFamily="2" charset="2"/>
              <a:buChar char="ü"/>
            </a:pP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TWO’S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THREE’S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security</a:t>
            </a:r>
          </a:p>
          <a:p>
            <a:pPr lvl="4">
              <a:spcAft>
                <a:spcPts val="900"/>
              </a:spcAft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Stay open &amp; public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4">
              <a:spcAft>
                <a:spcPts val="900"/>
              </a:spcAft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Avoid intimate settings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8069F6-71EB-5A4F-AF47-3D19F1E3F3DD}"/>
              </a:ext>
            </a:extLst>
          </p:cNvPr>
          <p:cNvSpPr txBox="1"/>
          <p:nvPr/>
        </p:nvSpPr>
        <p:spPr>
          <a:xfrm>
            <a:off x="710418" y="5518058"/>
            <a:ext cx="77231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EAF9E3"/>
                </a:solidFill>
                <a:effectLst>
                  <a:glow rad="127000">
                    <a:schemeClr val="accent6">
                      <a:lumMod val="50000"/>
                    </a:schemeClr>
                  </a:glow>
                </a:effectLst>
                <a:latin typeface="Copperplate Gothic Bold" panose="020E0705020206020404" pitchFamily="34" charset="77"/>
              </a:rPr>
              <a:t>What Matters Most?</a:t>
            </a:r>
          </a:p>
        </p:txBody>
      </p:sp>
    </p:spTree>
    <p:extLst>
      <p:ext uri="{BB962C8B-B14F-4D97-AF65-F5344CB8AC3E}">
        <p14:creationId xmlns:p14="http://schemas.microsoft.com/office/powerpoint/2010/main" val="11805452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5103</TotalTime>
  <Words>121</Words>
  <Application>Microsoft Macintosh PowerPoint</Application>
  <PresentationFormat>On-screen Show (4:3)</PresentationFormat>
  <Paragraphs>51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Copperplate Gothic Bold</vt:lpstr>
      <vt:lpstr>Calibri Light</vt:lpstr>
      <vt:lpstr>Arial Black</vt:lpstr>
      <vt:lpstr>Calibri</vt:lpstr>
      <vt:lpstr>Arial Narrow</vt:lpstr>
      <vt:lpstr>Wingdings</vt:lpstr>
      <vt:lpstr>Armalite Rifle</vt:lpstr>
      <vt:lpstr>Arial</vt:lpstr>
      <vt:lpstr>Britannic Bold</vt:lpstr>
      <vt:lpstr>Phosphate Inline</vt:lpstr>
      <vt:lpstr>Ringbearer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Broyles</dc:creator>
  <cp:lastModifiedBy>Microsoft Office User</cp:lastModifiedBy>
  <cp:revision>35</cp:revision>
  <dcterms:created xsi:type="dcterms:W3CDTF">2018-10-23T12:15:23Z</dcterms:created>
  <dcterms:modified xsi:type="dcterms:W3CDTF">2019-10-10T16:21:19Z</dcterms:modified>
</cp:coreProperties>
</file>