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4" r:id="rId16"/>
    <p:sldId id="275" r:id="rId17"/>
    <p:sldId id="276" r:id="rId18"/>
    <p:sldId id="27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E6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8" autoAdjust="0"/>
    <p:restoredTop sz="94660"/>
  </p:normalViewPr>
  <p:slideViewPr>
    <p:cSldViewPr snapToGrid="0">
      <p:cViewPr varScale="1">
        <p:scale>
          <a:sx n="83" d="100"/>
          <a:sy n="83" d="100"/>
        </p:scale>
        <p:origin x="48" y="197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9B4B3C-A45F-4CC8-9F89-181672D8A6C7}" type="datetimeFigureOut">
              <a:rPr lang="en-US" smtClean="0"/>
              <a:t>7/21/2019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7BC7E1-491F-4640-BDF3-70D991428392}" type="slidenum">
              <a:rPr lang="en-US" smtClean="0"/>
              <a:t>‹#›</a:t>
            </a:fld>
            <a:endParaRPr lang="en-US" dirty="0"/>
          </a:p>
        </p:txBody>
      </p:sp>
    </p:spTree>
    <p:extLst>
      <p:ext uri="{BB962C8B-B14F-4D97-AF65-F5344CB8AC3E}">
        <p14:creationId xmlns:p14="http://schemas.microsoft.com/office/powerpoint/2010/main" val="2662874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9B4B3C-A45F-4CC8-9F89-181672D8A6C7}" type="datetimeFigureOut">
              <a:rPr lang="en-US" smtClean="0"/>
              <a:t>7/21/2019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7BC7E1-491F-4640-BDF3-70D991428392}" type="slidenum">
              <a:rPr lang="en-US" smtClean="0"/>
              <a:t>‹#›</a:t>
            </a:fld>
            <a:endParaRPr lang="en-US" dirty="0"/>
          </a:p>
        </p:txBody>
      </p:sp>
    </p:spTree>
    <p:extLst>
      <p:ext uri="{BB962C8B-B14F-4D97-AF65-F5344CB8AC3E}">
        <p14:creationId xmlns:p14="http://schemas.microsoft.com/office/powerpoint/2010/main" val="1765838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9B4B3C-A45F-4CC8-9F89-181672D8A6C7}" type="datetimeFigureOut">
              <a:rPr lang="en-US" smtClean="0"/>
              <a:t>7/21/2019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7BC7E1-491F-4640-BDF3-70D991428392}" type="slidenum">
              <a:rPr lang="en-US" smtClean="0"/>
              <a:t>‹#›</a:t>
            </a:fld>
            <a:endParaRPr lang="en-US" dirty="0"/>
          </a:p>
        </p:txBody>
      </p:sp>
    </p:spTree>
    <p:extLst>
      <p:ext uri="{BB962C8B-B14F-4D97-AF65-F5344CB8AC3E}">
        <p14:creationId xmlns:p14="http://schemas.microsoft.com/office/powerpoint/2010/main" val="3029895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9B4B3C-A45F-4CC8-9F89-181672D8A6C7}" type="datetimeFigureOut">
              <a:rPr lang="en-US" smtClean="0"/>
              <a:t>7/21/2019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7BC7E1-491F-4640-BDF3-70D991428392}" type="slidenum">
              <a:rPr lang="en-US" smtClean="0"/>
              <a:t>‹#›</a:t>
            </a:fld>
            <a:endParaRPr lang="en-US" dirty="0"/>
          </a:p>
        </p:txBody>
      </p:sp>
    </p:spTree>
    <p:extLst>
      <p:ext uri="{BB962C8B-B14F-4D97-AF65-F5344CB8AC3E}">
        <p14:creationId xmlns:p14="http://schemas.microsoft.com/office/powerpoint/2010/main" val="3444725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9B4B3C-A45F-4CC8-9F89-181672D8A6C7}" type="datetimeFigureOut">
              <a:rPr lang="en-US" smtClean="0"/>
              <a:t>7/21/2019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7BC7E1-491F-4640-BDF3-70D991428392}" type="slidenum">
              <a:rPr lang="en-US" smtClean="0"/>
              <a:t>‹#›</a:t>
            </a:fld>
            <a:endParaRPr lang="en-US" dirty="0"/>
          </a:p>
        </p:txBody>
      </p:sp>
    </p:spTree>
    <p:extLst>
      <p:ext uri="{BB962C8B-B14F-4D97-AF65-F5344CB8AC3E}">
        <p14:creationId xmlns:p14="http://schemas.microsoft.com/office/powerpoint/2010/main" val="429098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9B4B3C-A45F-4CC8-9F89-181672D8A6C7}" type="datetimeFigureOut">
              <a:rPr lang="en-US" smtClean="0"/>
              <a:t>7/21/2019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7BC7E1-491F-4640-BDF3-70D991428392}" type="slidenum">
              <a:rPr lang="en-US" smtClean="0"/>
              <a:t>‹#›</a:t>
            </a:fld>
            <a:endParaRPr lang="en-US" dirty="0"/>
          </a:p>
        </p:txBody>
      </p:sp>
    </p:spTree>
    <p:extLst>
      <p:ext uri="{BB962C8B-B14F-4D97-AF65-F5344CB8AC3E}">
        <p14:creationId xmlns:p14="http://schemas.microsoft.com/office/powerpoint/2010/main" val="3788338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9B4B3C-A45F-4CC8-9F89-181672D8A6C7}" type="datetimeFigureOut">
              <a:rPr lang="en-US" smtClean="0"/>
              <a:t>7/21/2019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37BC7E1-491F-4640-BDF3-70D991428392}" type="slidenum">
              <a:rPr lang="en-US" smtClean="0"/>
              <a:t>‹#›</a:t>
            </a:fld>
            <a:endParaRPr lang="en-US" dirty="0"/>
          </a:p>
        </p:txBody>
      </p:sp>
    </p:spTree>
    <p:extLst>
      <p:ext uri="{BB962C8B-B14F-4D97-AF65-F5344CB8AC3E}">
        <p14:creationId xmlns:p14="http://schemas.microsoft.com/office/powerpoint/2010/main" val="1645259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9B4B3C-A45F-4CC8-9F89-181672D8A6C7}" type="datetimeFigureOut">
              <a:rPr lang="en-US" smtClean="0"/>
              <a:t>7/21/2019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37BC7E1-491F-4640-BDF3-70D991428392}" type="slidenum">
              <a:rPr lang="en-US" smtClean="0"/>
              <a:t>‹#›</a:t>
            </a:fld>
            <a:endParaRPr lang="en-US" dirty="0"/>
          </a:p>
        </p:txBody>
      </p:sp>
    </p:spTree>
    <p:extLst>
      <p:ext uri="{BB962C8B-B14F-4D97-AF65-F5344CB8AC3E}">
        <p14:creationId xmlns:p14="http://schemas.microsoft.com/office/powerpoint/2010/main" val="396871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9B4B3C-A45F-4CC8-9F89-181672D8A6C7}" type="datetimeFigureOut">
              <a:rPr lang="en-US" smtClean="0"/>
              <a:t>7/21/2019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37BC7E1-491F-4640-BDF3-70D991428392}" type="slidenum">
              <a:rPr lang="en-US" smtClean="0"/>
              <a:t>‹#›</a:t>
            </a:fld>
            <a:endParaRPr lang="en-US" dirty="0"/>
          </a:p>
        </p:txBody>
      </p:sp>
    </p:spTree>
    <p:extLst>
      <p:ext uri="{BB962C8B-B14F-4D97-AF65-F5344CB8AC3E}">
        <p14:creationId xmlns:p14="http://schemas.microsoft.com/office/powerpoint/2010/main" val="172019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9B4B3C-A45F-4CC8-9F89-181672D8A6C7}" type="datetimeFigureOut">
              <a:rPr lang="en-US" smtClean="0"/>
              <a:t>7/21/2019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7BC7E1-491F-4640-BDF3-70D991428392}" type="slidenum">
              <a:rPr lang="en-US" smtClean="0"/>
              <a:t>‹#›</a:t>
            </a:fld>
            <a:endParaRPr lang="en-US" dirty="0"/>
          </a:p>
        </p:txBody>
      </p:sp>
    </p:spTree>
    <p:extLst>
      <p:ext uri="{BB962C8B-B14F-4D97-AF65-F5344CB8AC3E}">
        <p14:creationId xmlns:p14="http://schemas.microsoft.com/office/powerpoint/2010/main" val="1470179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9B4B3C-A45F-4CC8-9F89-181672D8A6C7}" type="datetimeFigureOut">
              <a:rPr lang="en-US" smtClean="0"/>
              <a:t>7/21/2019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7BC7E1-491F-4640-BDF3-70D991428392}" type="slidenum">
              <a:rPr lang="en-US" smtClean="0"/>
              <a:t>‹#›</a:t>
            </a:fld>
            <a:endParaRPr lang="en-US" dirty="0"/>
          </a:p>
        </p:txBody>
      </p:sp>
    </p:spTree>
    <p:extLst>
      <p:ext uri="{BB962C8B-B14F-4D97-AF65-F5344CB8AC3E}">
        <p14:creationId xmlns:p14="http://schemas.microsoft.com/office/powerpoint/2010/main" val="2438566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B4B3C-A45F-4CC8-9F89-181672D8A6C7}" type="datetimeFigureOut">
              <a:rPr lang="en-US" smtClean="0"/>
              <a:t>7/21/2019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7BC7E1-491F-4640-BDF3-70D991428392}" type="slidenum">
              <a:rPr lang="en-US" smtClean="0"/>
              <a:t>‹#›</a:t>
            </a:fld>
            <a:endParaRPr lang="en-US" dirty="0"/>
          </a:p>
        </p:txBody>
      </p:sp>
    </p:spTree>
    <p:extLst>
      <p:ext uri="{BB962C8B-B14F-4D97-AF65-F5344CB8AC3E}">
        <p14:creationId xmlns:p14="http://schemas.microsoft.com/office/powerpoint/2010/main" val="2691955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09C3778-2903-492A-8E34-6D05EBE7EE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701768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654D88-856B-4044-8081-25000F4E1D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F559FD0-DCED-44BB-9CB3-B21F311CC8D1}"/>
              </a:ext>
            </a:extLst>
          </p:cNvPr>
          <p:cNvSpPr/>
          <p:nvPr/>
        </p:nvSpPr>
        <p:spPr>
          <a:xfrm>
            <a:off x="211016" y="2637174"/>
            <a:ext cx="6424246" cy="2554545"/>
          </a:xfrm>
          <a:prstGeom prst="rect">
            <a:avLst/>
          </a:prstGeom>
        </p:spPr>
        <p:txBody>
          <a:bodyPr wrap="square">
            <a:spAutoFit/>
          </a:bodyPr>
          <a:lstStyle/>
          <a:p>
            <a:pPr algn="ctr"/>
            <a:r>
              <a:rPr lang="en-US" sz="3200" b="1" dirty="0">
                <a:latin typeface="Arial Narrow" panose="020B0606020202030204" pitchFamily="34" charset="0"/>
                <a:cs typeface="Times New Roman" panose="02020603050405020304" pitchFamily="18" charset="0"/>
              </a:rPr>
              <a:t>Christians offer worship that is spiritual and true to God’s will, character, and nature.</a:t>
            </a:r>
          </a:p>
          <a:p>
            <a:endParaRPr lang="en-US" sz="3200" dirty="0">
              <a:latin typeface="Arial Narrow" panose="020B0606020202030204" pitchFamily="34" charset="0"/>
              <a:cs typeface="Times New Roman" panose="02020603050405020304" pitchFamily="18" charset="0"/>
            </a:endParaRPr>
          </a:p>
          <a:p>
            <a:endParaRPr lang="en-US" sz="3200" b="1" i="1"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194549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654D88-856B-4044-8081-25000F4E1D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F559FD0-DCED-44BB-9CB3-B21F311CC8D1}"/>
              </a:ext>
            </a:extLst>
          </p:cNvPr>
          <p:cNvSpPr/>
          <p:nvPr/>
        </p:nvSpPr>
        <p:spPr>
          <a:xfrm>
            <a:off x="453292" y="652067"/>
            <a:ext cx="6940061" cy="4524315"/>
          </a:xfrm>
          <a:prstGeom prst="rect">
            <a:avLst/>
          </a:prstGeom>
        </p:spPr>
        <p:txBody>
          <a:bodyPr wrap="square">
            <a:spAutoFit/>
          </a:bodyPr>
          <a:lstStyle/>
          <a:p>
            <a:r>
              <a:rPr lang="en-US" sz="3200" b="1" dirty="0">
                <a:latin typeface="Arial Narrow" panose="020B0606020202030204" pitchFamily="34" charset="0"/>
                <a:cs typeface="Times New Roman" panose="02020603050405020304" pitchFamily="18" charset="0"/>
              </a:rPr>
              <a:t>Physical Temple of the OT</a:t>
            </a:r>
          </a:p>
          <a:p>
            <a:endParaRPr lang="en-US" sz="800" b="1" dirty="0">
              <a:latin typeface="Arial Narrow" panose="020B0606020202030204" pitchFamily="34" charset="0"/>
              <a:cs typeface="Times New Roman" panose="02020603050405020304" pitchFamily="18" charset="0"/>
            </a:endParaRPr>
          </a:p>
          <a:p>
            <a:r>
              <a:rPr lang="en-US" sz="3200" baseline="30000" dirty="0">
                <a:latin typeface="Arial Narrow" panose="020B0606020202030204" pitchFamily="34" charset="0"/>
                <a:cs typeface="Times New Roman" panose="02020603050405020304" pitchFamily="18" charset="0"/>
              </a:rPr>
              <a:t>	</a:t>
            </a:r>
            <a:r>
              <a:rPr lang="en-US" sz="3200" dirty="0">
                <a:latin typeface="Arial Narrow" panose="020B0606020202030204" pitchFamily="34" charset="0"/>
                <a:cs typeface="Times New Roman" panose="02020603050405020304" pitchFamily="18" charset="0"/>
              </a:rPr>
              <a:t>- 1 Kings 8:20-21</a:t>
            </a:r>
          </a:p>
          <a:p>
            <a:endParaRPr lang="en-US" sz="800" dirty="0">
              <a:latin typeface="Arial Narrow" panose="020B0606020202030204" pitchFamily="34" charset="0"/>
              <a:cs typeface="Times New Roman" panose="02020603050405020304" pitchFamily="18" charset="0"/>
            </a:endParaRPr>
          </a:p>
          <a:p>
            <a:r>
              <a:rPr lang="en-US" sz="3200" dirty="0">
                <a:latin typeface="Arial Narrow" panose="020B0606020202030204" pitchFamily="34" charset="0"/>
                <a:cs typeface="Times New Roman" panose="02020603050405020304" pitchFamily="18" charset="0"/>
              </a:rPr>
              <a:t>	- 1 Chr. 22:1-6</a:t>
            </a:r>
          </a:p>
          <a:p>
            <a:endParaRPr lang="en-US" sz="3200" dirty="0">
              <a:latin typeface="Arial Narrow" panose="020B0606020202030204" pitchFamily="34" charset="0"/>
              <a:cs typeface="Times New Roman" panose="02020603050405020304" pitchFamily="18" charset="0"/>
            </a:endParaRPr>
          </a:p>
          <a:p>
            <a:r>
              <a:rPr lang="en-US" sz="3200" b="1" dirty="0">
                <a:latin typeface="Arial Narrow" panose="020B0606020202030204" pitchFamily="34" charset="0"/>
                <a:cs typeface="Times New Roman" panose="02020603050405020304" pitchFamily="18" charset="0"/>
              </a:rPr>
              <a:t>Spiritual Temple of the NT</a:t>
            </a:r>
          </a:p>
          <a:p>
            <a:endParaRPr lang="en-US" sz="800" b="1" dirty="0">
              <a:latin typeface="Arial Narrow" panose="020B0606020202030204" pitchFamily="34" charset="0"/>
              <a:cs typeface="Times New Roman" panose="02020603050405020304" pitchFamily="18" charset="0"/>
            </a:endParaRPr>
          </a:p>
          <a:p>
            <a:r>
              <a:rPr lang="en-US" sz="3200" b="1" dirty="0">
                <a:latin typeface="Arial Narrow" panose="020B0606020202030204" pitchFamily="34" charset="0"/>
                <a:cs typeface="Times New Roman" panose="02020603050405020304" pitchFamily="18" charset="0"/>
              </a:rPr>
              <a:t>	</a:t>
            </a:r>
            <a:r>
              <a:rPr lang="en-US" sz="3200" dirty="0">
                <a:latin typeface="Arial Narrow" panose="020B0606020202030204" pitchFamily="34" charset="0"/>
                <a:cs typeface="Times New Roman" panose="02020603050405020304" pitchFamily="18" charset="0"/>
              </a:rPr>
              <a:t>- 1 Cor. 6:19-20; 3:16-17</a:t>
            </a:r>
          </a:p>
          <a:p>
            <a:endParaRPr lang="en-US" sz="800" dirty="0">
              <a:latin typeface="Arial Narrow" panose="020B0606020202030204" pitchFamily="34" charset="0"/>
              <a:cs typeface="Times New Roman" panose="02020603050405020304" pitchFamily="18" charset="0"/>
            </a:endParaRPr>
          </a:p>
          <a:p>
            <a:r>
              <a:rPr lang="en-US" sz="3200" dirty="0">
                <a:latin typeface="Arial Narrow" panose="020B0606020202030204" pitchFamily="34" charset="0"/>
                <a:cs typeface="Times New Roman" panose="02020603050405020304" pitchFamily="18" charset="0"/>
              </a:rPr>
              <a:t>	- Eph. 2:19-21</a:t>
            </a:r>
          </a:p>
          <a:p>
            <a:endParaRPr lang="en-US" sz="3200" b="1" i="1"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1654895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25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1250"/>
                                        <p:tgtEl>
                                          <p:spTgt spid="4">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fade">
                                      <p:cBhvr>
                                        <p:cTn id="18" dur="1250"/>
                                        <p:tgtEl>
                                          <p:spTgt spid="4">
                                            <p:txEl>
                                              <p:pRg st="6" end="6"/>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animEffect transition="in" filter="fade">
                                      <p:cBhvr>
                                        <p:cTn id="21" dur="1250"/>
                                        <p:tgtEl>
                                          <p:spTgt spid="4">
                                            <p:txEl>
                                              <p:pRg st="8" end="8"/>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10" end="10"/>
                                            </p:txEl>
                                          </p:spTgt>
                                        </p:tgtEl>
                                        <p:attrNameLst>
                                          <p:attrName>style.visibility</p:attrName>
                                        </p:attrNameLst>
                                      </p:cBhvr>
                                      <p:to>
                                        <p:strVal val="visible"/>
                                      </p:to>
                                    </p:set>
                                    <p:animEffect transition="in" filter="fade">
                                      <p:cBhvr>
                                        <p:cTn id="24" dur="125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654D88-856B-4044-8081-25000F4E1D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F559FD0-DCED-44BB-9CB3-B21F311CC8D1}"/>
              </a:ext>
            </a:extLst>
          </p:cNvPr>
          <p:cNvSpPr/>
          <p:nvPr/>
        </p:nvSpPr>
        <p:spPr>
          <a:xfrm>
            <a:off x="453292" y="652067"/>
            <a:ext cx="6940061" cy="4647426"/>
          </a:xfrm>
          <a:prstGeom prst="rect">
            <a:avLst/>
          </a:prstGeom>
        </p:spPr>
        <p:txBody>
          <a:bodyPr wrap="square">
            <a:spAutoFit/>
          </a:bodyPr>
          <a:lstStyle/>
          <a:p>
            <a:r>
              <a:rPr lang="en-US" sz="3200" b="1" dirty="0">
                <a:latin typeface="Arial Narrow" panose="020B0606020202030204" pitchFamily="34" charset="0"/>
                <a:cs typeface="Times New Roman" panose="02020603050405020304" pitchFamily="18" charset="0"/>
              </a:rPr>
              <a:t>Physical Sacrifices of the OT</a:t>
            </a:r>
          </a:p>
          <a:p>
            <a:endParaRPr lang="en-US" sz="800" b="1" dirty="0">
              <a:latin typeface="Arial Narrow" panose="020B0606020202030204" pitchFamily="34" charset="0"/>
              <a:cs typeface="Times New Roman" panose="02020603050405020304" pitchFamily="18" charset="0"/>
            </a:endParaRPr>
          </a:p>
          <a:p>
            <a:r>
              <a:rPr lang="en-US" sz="3200" baseline="30000" dirty="0">
                <a:latin typeface="Arial Narrow" panose="020B0606020202030204" pitchFamily="34" charset="0"/>
                <a:cs typeface="Times New Roman" panose="02020603050405020304" pitchFamily="18" charset="0"/>
              </a:rPr>
              <a:t>	</a:t>
            </a:r>
            <a:r>
              <a:rPr lang="en-US" sz="3200" dirty="0">
                <a:latin typeface="Arial Narrow" panose="020B0606020202030204" pitchFamily="34" charset="0"/>
                <a:cs typeface="Times New Roman" panose="02020603050405020304" pitchFamily="18" charset="0"/>
              </a:rPr>
              <a:t>- Nehemiah 28</a:t>
            </a:r>
          </a:p>
          <a:p>
            <a:endParaRPr lang="en-US" sz="800" dirty="0">
              <a:latin typeface="Arial Narrow" panose="020B0606020202030204" pitchFamily="34" charset="0"/>
              <a:cs typeface="Times New Roman" panose="02020603050405020304" pitchFamily="18" charset="0"/>
            </a:endParaRPr>
          </a:p>
          <a:p>
            <a:r>
              <a:rPr lang="en-US" sz="3200" dirty="0">
                <a:latin typeface="Arial Narrow" panose="020B0606020202030204" pitchFamily="34" charset="0"/>
                <a:cs typeface="Times New Roman" panose="02020603050405020304" pitchFamily="18" charset="0"/>
              </a:rPr>
              <a:t>	- 1 Kings 8:62-64</a:t>
            </a:r>
          </a:p>
          <a:p>
            <a:endParaRPr lang="en-US" sz="3200" dirty="0">
              <a:latin typeface="Arial Narrow" panose="020B0606020202030204" pitchFamily="34" charset="0"/>
              <a:cs typeface="Times New Roman" panose="02020603050405020304" pitchFamily="18" charset="0"/>
            </a:endParaRPr>
          </a:p>
          <a:p>
            <a:r>
              <a:rPr lang="en-US" sz="3200" b="1" dirty="0">
                <a:latin typeface="Arial Narrow" panose="020B0606020202030204" pitchFamily="34" charset="0"/>
                <a:cs typeface="Times New Roman" panose="02020603050405020304" pitchFamily="18" charset="0"/>
              </a:rPr>
              <a:t>Spiritual Sacrifices of the NT</a:t>
            </a:r>
          </a:p>
          <a:p>
            <a:endParaRPr lang="en-US" sz="800" b="1" dirty="0">
              <a:latin typeface="Arial Narrow" panose="020B0606020202030204" pitchFamily="34" charset="0"/>
              <a:cs typeface="Times New Roman" panose="02020603050405020304" pitchFamily="18" charset="0"/>
            </a:endParaRPr>
          </a:p>
          <a:p>
            <a:r>
              <a:rPr lang="en-US" sz="3200" b="1" dirty="0">
                <a:latin typeface="Arial Narrow" panose="020B0606020202030204" pitchFamily="34" charset="0"/>
                <a:cs typeface="Times New Roman" panose="02020603050405020304" pitchFamily="18" charset="0"/>
              </a:rPr>
              <a:t>	</a:t>
            </a:r>
            <a:r>
              <a:rPr lang="en-US" sz="3200" dirty="0">
                <a:latin typeface="Arial Narrow" panose="020B0606020202030204" pitchFamily="34" charset="0"/>
                <a:cs typeface="Times New Roman" panose="02020603050405020304" pitchFamily="18" charset="0"/>
              </a:rPr>
              <a:t>- 1 Pet. 2:4-5</a:t>
            </a:r>
          </a:p>
          <a:p>
            <a:endParaRPr lang="en-US" sz="800" dirty="0">
              <a:latin typeface="Arial Narrow" panose="020B0606020202030204" pitchFamily="34" charset="0"/>
              <a:cs typeface="Times New Roman" panose="02020603050405020304" pitchFamily="18" charset="0"/>
            </a:endParaRPr>
          </a:p>
          <a:p>
            <a:r>
              <a:rPr lang="en-US" sz="3200" dirty="0">
                <a:latin typeface="Arial Narrow" panose="020B0606020202030204" pitchFamily="34" charset="0"/>
                <a:cs typeface="Times New Roman" panose="02020603050405020304" pitchFamily="18" charset="0"/>
              </a:rPr>
              <a:t>	- Rom. 12:1</a:t>
            </a:r>
          </a:p>
          <a:p>
            <a:endParaRPr lang="en-US" sz="800" dirty="0">
              <a:latin typeface="Arial Narrow" panose="020B0606020202030204" pitchFamily="34" charset="0"/>
              <a:cs typeface="Times New Roman" panose="02020603050405020304" pitchFamily="18" charset="0"/>
            </a:endParaRPr>
          </a:p>
          <a:p>
            <a:r>
              <a:rPr lang="en-US" sz="3200" dirty="0">
                <a:latin typeface="Arial Narrow" panose="020B0606020202030204" pitchFamily="34" charset="0"/>
                <a:cs typeface="Times New Roman" panose="02020603050405020304" pitchFamily="18" charset="0"/>
              </a:rPr>
              <a:t>	- Heb. 13:15</a:t>
            </a:r>
          </a:p>
        </p:txBody>
      </p:sp>
    </p:spTree>
    <p:extLst>
      <p:ext uri="{BB962C8B-B14F-4D97-AF65-F5344CB8AC3E}">
        <p14:creationId xmlns:p14="http://schemas.microsoft.com/office/powerpoint/2010/main" val="47153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25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1250"/>
                                        <p:tgtEl>
                                          <p:spTgt spid="4">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fade">
                                      <p:cBhvr>
                                        <p:cTn id="18" dur="1250"/>
                                        <p:tgtEl>
                                          <p:spTgt spid="4">
                                            <p:txEl>
                                              <p:pRg st="6" end="6"/>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animEffect transition="in" filter="fade">
                                      <p:cBhvr>
                                        <p:cTn id="21" dur="1250"/>
                                        <p:tgtEl>
                                          <p:spTgt spid="4">
                                            <p:txEl>
                                              <p:pRg st="8" end="8"/>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10" end="10"/>
                                            </p:txEl>
                                          </p:spTgt>
                                        </p:tgtEl>
                                        <p:attrNameLst>
                                          <p:attrName>style.visibility</p:attrName>
                                        </p:attrNameLst>
                                      </p:cBhvr>
                                      <p:to>
                                        <p:strVal val="visible"/>
                                      </p:to>
                                    </p:set>
                                    <p:animEffect transition="in" filter="fade">
                                      <p:cBhvr>
                                        <p:cTn id="24" dur="1250"/>
                                        <p:tgtEl>
                                          <p:spTgt spid="4">
                                            <p:txEl>
                                              <p:pRg st="10" end="10"/>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12" end="12"/>
                                            </p:txEl>
                                          </p:spTgt>
                                        </p:tgtEl>
                                        <p:attrNameLst>
                                          <p:attrName>style.visibility</p:attrName>
                                        </p:attrNameLst>
                                      </p:cBhvr>
                                      <p:to>
                                        <p:strVal val="visible"/>
                                      </p:to>
                                    </p:set>
                                    <p:animEffect transition="in" filter="fade">
                                      <p:cBhvr>
                                        <p:cTn id="27" dur="125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654D88-856B-4044-8081-25000F4E1D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F559FD0-DCED-44BB-9CB3-B21F311CC8D1}"/>
              </a:ext>
            </a:extLst>
          </p:cNvPr>
          <p:cNvSpPr/>
          <p:nvPr/>
        </p:nvSpPr>
        <p:spPr>
          <a:xfrm>
            <a:off x="453292" y="652067"/>
            <a:ext cx="7197970" cy="5632311"/>
          </a:xfrm>
          <a:prstGeom prst="rect">
            <a:avLst/>
          </a:prstGeom>
        </p:spPr>
        <p:txBody>
          <a:bodyPr wrap="square">
            <a:spAutoFit/>
          </a:bodyPr>
          <a:lstStyle/>
          <a:p>
            <a:r>
              <a:rPr lang="en-US" sz="3200" b="1" dirty="0">
                <a:latin typeface="Arial Narrow" panose="020B0606020202030204" pitchFamily="34" charset="0"/>
                <a:cs typeface="Times New Roman" panose="02020603050405020304" pitchFamily="18" charset="0"/>
              </a:rPr>
              <a:t>Spiritual Instrument of the New Testament:</a:t>
            </a:r>
          </a:p>
          <a:p>
            <a:r>
              <a:rPr lang="en-US" sz="3200" b="1" dirty="0">
                <a:latin typeface="Arial Narrow" panose="020B0606020202030204" pitchFamily="34" charset="0"/>
                <a:cs typeface="Times New Roman" panose="02020603050405020304" pitchFamily="18" charset="0"/>
              </a:rPr>
              <a:t>The Heart</a:t>
            </a:r>
          </a:p>
          <a:p>
            <a:endParaRPr lang="en-US" sz="1600" b="1" dirty="0">
              <a:latin typeface="Arial Narrow" panose="020B0606020202030204" pitchFamily="34" charset="0"/>
              <a:cs typeface="Times New Roman" panose="02020603050405020304" pitchFamily="18" charset="0"/>
            </a:endParaRPr>
          </a:p>
          <a:p>
            <a:r>
              <a:rPr lang="en-US" sz="3000" b="1" dirty="0">
                <a:latin typeface="Arial Narrow" panose="020B0606020202030204" pitchFamily="34" charset="0"/>
                <a:cs typeface="Times New Roman" panose="02020603050405020304" pitchFamily="18" charset="0"/>
              </a:rPr>
              <a:t>Ephesians 5:18-20 </a:t>
            </a:r>
          </a:p>
          <a:p>
            <a:endParaRPr lang="en-US" sz="800" dirty="0">
              <a:latin typeface="Arial Narrow" panose="020B0606020202030204" pitchFamily="34" charset="0"/>
              <a:cs typeface="Times New Roman" panose="02020603050405020304" pitchFamily="18" charset="0"/>
            </a:endParaRPr>
          </a:p>
          <a:p>
            <a:r>
              <a:rPr lang="en-US" sz="3000" baseline="30000" dirty="0">
                <a:latin typeface="Arial Narrow" panose="020B0606020202030204" pitchFamily="34" charset="0"/>
                <a:cs typeface="Times New Roman" panose="02020603050405020304" pitchFamily="18" charset="0"/>
              </a:rPr>
              <a:t>18</a:t>
            </a:r>
            <a:r>
              <a:rPr lang="en-US" sz="3000" dirty="0">
                <a:latin typeface="Arial Narrow" panose="020B0606020202030204" pitchFamily="34" charset="0"/>
                <a:cs typeface="Times New Roman" panose="02020603050405020304" pitchFamily="18" charset="0"/>
              </a:rPr>
              <a:t> And do not get drunk with wine, for that is debauchery, but be filled with the Spirit, </a:t>
            </a:r>
            <a:r>
              <a:rPr lang="en-US" sz="3000" baseline="30000" dirty="0">
                <a:latin typeface="Arial Narrow" panose="020B0606020202030204" pitchFamily="34" charset="0"/>
                <a:cs typeface="Times New Roman" panose="02020603050405020304" pitchFamily="18" charset="0"/>
              </a:rPr>
              <a:t>19</a:t>
            </a:r>
            <a:r>
              <a:rPr lang="en-US" sz="3000" dirty="0">
                <a:latin typeface="Arial Narrow" panose="020B0606020202030204" pitchFamily="34" charset="0"/>
                <a:cs typeface="Times New Roman" panose="02020603050405020304" pitchFamily="18" charset="0"/>
              </a:rPr>
              <a:t> addressing one another in psalms and hymns </a:t>
            </a:r>
          </a:p>
          <a:p>
            <a:r>
              <a:rPr lang="en-US" sz="3000" dirty="0">
                <a:latin typeface="Arial Narrow" panose="020B0606020202030204" pitchFamily="34" charset="0"/>
                <a:cs typeface="Times New Roman" panose="02020603050405020304" pitchFamily="18" charset="0"/>
              </a:rPr>
              <a:t>and spiritual songs, singing and making melody </a:t>
            </a:r>
          </a:p>
          <a:p>
            <a:r>
              <a:rPr lang="en-US" sz="3000" dirty="0">
                <a:latin typeface="Arial Narrow" panose="020B0606020202030204" pitchFamily="34" charset="0"/>
                <a:cs typeface="Times New Roman" panose="02020603050405020304" pitchFamily="18" charset="0"/>
              </a:rPr>
              <a:t>to the Lord </a:t>
            </a:r>
            <a:r>
              <a:rPr lang="en-US" sz="3000" b="1" dirty="0">
                <a:latin typeface="Arial Narrow" panose="020B0606020202030204" pitchFamily="34" charset="0"/>
                <a:cs typeface="Times New Roman" panose="02020603050405020304" pitchFamily="18" charset="0"/>
              </a:rPr>
              <a:t>with your heart</a:t>
            </a:r>
            <a:r>
              <a:rPr lang="en-US" sz="3000" dirty="0">
                <a:latin typeface="Arial Narrow" panose="020B0606020202030204" pitchFamily="34" charset="0"/>
                <a:cs typeface="Times New Roman" panose="02020603050405020304" pitchFamily="18" charset="0"/>
              </a:rPr>
              <a:t>, </a:t>
            </a:r>
            <a:r>
              <a:rPr lang="en-US" sz="3000" baseline="30000" dirty="0">
                <a:latin typeface="Arial Narrow" panose="020B0606020202030204" pitchFamily="34" charset="0"/>
                <a:cs typeface="Times New Roman" panose="02020603050405020304" pitchFamily="18" charset="0"/>
              </a:rPr>
              <a:t>20</a:t>
            </a:r>
            <a:r>
              <a:rPr lang="en-US" sz="3000" dirty="0">
                <a:latin typeface="Arial Narrow" panose="020B0606020202030204" pitchFamily="34" charset="0"/>
                <a:cs typeface="Times New Roman" panose="02020603050405020304" pitchFamily="18" charset="0"/>
              </a:rPr>
              <a:t> giving thanks </a:t>
            </a:r>
          </a:p>
          <a:p>
            <a:r>
              <a:rPr lang="en-US" sz="3000" dirty="0">
                <a:latin typeface="Arial Narrow" panose="020B0606020202030204" pitchFamily="34" charset="0"/>
                <a:cs typeface="Times New Roman" panose="02020603050405020304" pitchFamily="18" charset="0"/>
              </a:rPr>
              <a:t>always and for everything to God the Father </a:t>
            </a:r>
          </a:p>
          <a:p>
            <a:r>
              <a:rPr lang="en-US" sz="3000" dirty="0">
                <a:latin typeface="Arial Narrow" panose="020B0606020202030204" pitchFamily="34" charset="0"/>
                <a:cs typeface="Times New Roman" panose="02020603050405020304" pitchFamily="18" charset="0"/>
              </a:rPr>
              <a:t>in the name of our Lord Jesus Christ,</a:t>
            </a:r>
          </a:p>
          <a:p>
            <a:endParaRPr lang="en-US" sz="32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32247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654D88-856B-4044-8081-25000F4E1D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F559FD0-DCED-44BB-9CB3-B21F311CC8D1}"/>
              </a:ext>
            </a:extLst>
          </p:cNvPr>
          <p:cNvSpPr/>
          <p:nvPr/>
        </p:nvSpPr>
        <p:spPr>
          <a:xfrm>
            <a:off x="453292" y="652067"/>
            <a:ext cx="7197970" cy="5601533"/>
          </a:xfrm>
          <a:prstGeom prst="rect">
            <a:avLst/>
          </a:prstGeom>
        </p:spPr>
        <p:txBody>
          <a:bodyPr wrap="square">
            <a:spAutoFit/>
          </a:bodyPr>
          <a:lstStyle/>
          <a:p>
            <a:r>
              <a:rPr lang="en-US" sz="3200" b="1" dirty="0">
                <a:latin typeface="Arial Narrow" panose="020B0606020202030204" pitchFamily="34" charset="0"/>
                <a:cs typeface="Times New Roman" panose="02020603050405020304" pitchFamily="18" charset="0"/>
              </a:rPr>
              <a:t>Spiritual Instrument of the New Testament:</a:t>
            </a:r>
          </a:p>
          <a:p>
            <a:r>
              <a:rPr lang="en-US" sz="3200" b="1" dirty="0">
                <a:latin typeface="Arial Narrow" panose="020B0606020202030204" pitchFamily="34" charset="0"/>
                <a:cs typeface="Times New Roman" panose="02020603050405020304" pitchFamily="18" charset="0"/>
              </a:rPr>
              <a:t>The Heart</a:t>
            </a:r>
          </a:p>
          <a:p>
            <a:endParaRPr lang="en-US" sz="1600" b="1" dirty="0">
              <a:latin typeface="Arial Narrow" panose="020B0606020202030204" pitchFamily="34" charset="0"/>
              <a:cs typeface="Times New Roman" panose="02020603050405020304" pitchFamily="18" charset="0"/>
            </a:endParaRPr>
          </a:p>
          <a:p>
            <a:r>
              <a:rPr lang="en-US" sz="3000" b="1" dirty="0">
                <a:latin typeface="Arial Narrow" panose="020B0606020202030204" pitchFamily="34" charset="0"/>
                <a:cs typeface="Times New Roman" panose="02020603050405020304" pitchFamily="18" charset="0"/>
              </a:rPr>
              <a:t>Col. 3:16-17 </a:t>
            </a:r>
          </a:p>
          <a:p>
            <a:endParaRPr lang="en-US" sz="800" b="1" dirty="0">
              <a:latin typeface="Arial Narrow" panose="020B0606020202030204" pitchFamily="34" charset="0"/>
              <a:cs typeface="Times New Roman" panose="02020603050405020304" pitchFamily="18" charset="0"/>
            </a:endParaRPr>
          </a:p>
          <a:p>
            <a:r>
              <a:rPr lang="en-US" sz="3000" baseline="30000" dirty="0">
                <a:latin typeface="Arial Narrow" panose="020B0606020202030204" pitchFamily="34" charset="0"/>
                <a:cs typeface="Times New Roman" panose="02020603050405020304" pitchFamily="18" charset="0"/>
              </a:rPr>
              <a:t>16</a:t>
            </a:r>
            <a:r>
              <a:rPr lang="en-US" sz="3000" dirty="0">
                <a:latin typeface="Arial Narrow" panose="020B0606020202030204" pitchFamily="34" charset="0"/>
                <a:cs typeface="Times New Roman" panose="02020603050405020304" pitchFamily="18" charset="0"/>
              </a:rPr>
              <a:t> Let the word of Christ dwell in you richly, teaching and admonishing one another in all wisdom, singing psalms and hymns and spiritual songs, with thankfulness </a:t>
            </a:r>
            <a:r>
              <a:rPr lang="en-US" sz="3000" b="1" dirty="0">
                <a:latin typeface="Arial Narrow" panose="020B0606020202030204" pitchFamily="34" charset="0"/>
                <a:cs typeface="Times New Roman" panose="02020603050405020304" pitchFamily="18" charset="0"/>
              </a:rPr>
              <a:t>in your hearts </a:t>
            </a:r>
            <a:r>
              <a:rPr lang="en-US" sz="3000" dirty="0">
                <a:latin typeface="Arial Narrow" panose="020B0606020202030204" pitchFamily="34" charset="0"/>
                <a:cs typeface="Times New Roman" panose="02020603050405020304" pitchFamily="18" charset="0"/>
              </a:rPr>
              <a:t>to God. </a:t>
            </a:r>
          </a:p>
          <a:p>
            <a:r>
              <a:rPr lang="en-US" sz="3000" baseline="30000" dirty="0">
                <a:latin typeface="Arial Narrow" panose="020B0606020202030204" pitchFamily="34" charset="0"/>
                <a:cs typeface="Times New Roman" panose="02020603050405020304" pitchFamily="18" charset="0"/>
              </a:rPr>
              <a:t>17</a:t>
            </a:r>
            <a:r>
              <a:rPr lang="en-US" sz="3000" dirty="0">
                <a:latin typeface="Arial Narrow" panose="020B0606020202030204" pitchFamily="34" charset="0"/>
                <a:cs typeface="Times New Roman" panose="02020603050405020304" pitchFamily="18" charset="0"/>
              </a:rPr>
              <a:t> And whatever you do, in word or deed, do everything in the name of the Lord Jesus, </a:t>
            </a:r>
          </a:p>
          <a:p>
            <a:r>
              <a:rPr lang="en-US" sz="3000" dirty="0">
                <a:latin typeface="Arial Narrow" panose="020B0606020202030204" pitchFamily="34" charset="0"/>
                <a:cs typeface="Times New Roman" panose="02020603050405020304" pitchFamily="18" charset="0"/>
              </a:rPr>
              <a:t>giving thanks to God the Father </a:t>
            </a:r>
          </a:p>
          <a:p>
            <a:r>
              <a:rPr lang="en-US" sz="3000" dirty="0">
                <a:latin typeface="Arial Narrow" panose="020B0606020202030204" pitchFamily="34" charset="0"/>
                <a:cs typeface="Times New Roman" panose="02020603050405020304" pitchFamily="18" charset="0"/>
              </a:rPr>
              <a:t>through him.</a:t>
            </a:r>
            <a:endParaRPr lang="en-US" sz="32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3131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654D88-856B-4044-8081-25000F4E1D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F559FD0-DCED-44BB-9CB3-B21F311CC8D1}"/>
              </a:ext>
            </a:extLst>
          </p:cNvPr>
          <p:cNvSpPr/>
          <p:nvPr/>
        </p:nvSpPr>
        <p:spPr>
          <a:xfrm>
            <a:off x="468923" y="1597729"/>
            <a:ext cx="6940061" cy="3170099"/>
          </a:xfrm>
          <a:prstGeom prst="rect">
            <a:avLst/>
          </a:prstGeom>
        </p:spPr>
        <p:txBody>
          <a:bodyPr wrap="square">
            <a:spAutoFit/>
          </a:bodyPr>
          <a:lstStyle/>
          <a:p>
            <a:r>
              <a:rPr lang="en-US" sz="3200" dirty="0">
                <a:latin typeface="Arial Narrow" panose="020B0606020202030204" pitchFamily="34" charset="0"/>
                <a:ea typeface="Calibri" panose="020F0502020204030204" pitchFamily="34" charset="0"/>
                <a:cs typeface="Times New Roman" panose="02020603050405020304" pitchFamily="18" charset="0"/>
              </a:rPr>
              <a:t>"Musical instruments in celebrating the praises of God would be no more suitable than the burning of incense, the lighting of lamps, and the restoration of the other shadows of the law.”</a:t>
            </a:r>
          </a:p>
          <a:p>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r>
              <a:rPr lang="en-US" sz="3200" i="1" dirty="0">
                <a:latin typeface="Arial Narrow" panose="020B0606020202030204" pitchFamily="34" charset="0"/>
                <a:ea typeface="Calibri" panose="020F0502020204030204" pitchFamily="34" charset="0"/>
                <a:cs typeface="Times New Roman" panose="02020603050405020304" pitchFamily="18" charset="0"/>
              </a:rPr>
              <a:t>- John Calvin, Commentary on Psalms 33</a:t>
            </a:r>
            <a:endParaRPr lang="en-US" sz="3200" i="1" dirty="0">
              <a:latin typeface="Arial Narrow" panose="020B0606020202030204" pitchFamily="34" charset="0"/>
            </a:endParaRPr>
          </a:p>
        </p:txBody>
      </p:sp>
    </p:spTree>
    <p:extLst>
      <p:ext uri="{BB962C8B-B14F-4D97-AF65-F5344CB8AC3E}">
        <p14:creationId xmlns:p14="http://schemas.microsoft.com/office/powerpoint/2010/main" val="1530486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654D88-856B-4044-8081-25000F4E1D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F559FD0-DCED-44BB-9CB3-B21F311CC8D1}"/>
              </a:ext>
            </a:extLst>
          </p:cNvPr>
          <p:cNvSpPr/>
          <p:nvPr/>
        </p:nvSpPr>
        <p:spPr>
          <a:xfrm>
            <a:off x="453292" y="652067"/>
            <a:ext cx="7197970" cy="5262979"/>
          </a:xfrm>
          <a:prstGeom prst="rect">
            <a:avLst/>
          </a:prstGeom>
        </p:spPr>
        <p:txBody>
          <a:bodyPr wrap="square">
            <a:spAutoFit/>
          </a:bodyPr>
          <a:lstStyle/>
          <a:p>
            <a:r>
              <a:rPr lang="en-US" sz="3200" b="1" dirty="0">
                <a:latin typeface="Arial Narrow" panose="020B0606020202030204" pitchFamily="34" charset="0"/>
                <a:cs typeface="Times New Roman" panose="02020603050405020304" pitchFamily="18" charset="0"/>
              </a:rPr>
              <a:t>What about the instruments in heaven?</a:t>
            </a:r>
          </a:p>
          <a:p>
            <a:r>
              <a:rPr lang="en-US" sz="3200" dirty="0">
                <a:latin typeface="Arial Narrow" panose="020B0606020202030204" pitchFamily="34" charset="0"/>
                <a:cs typeface="Times New Roman" panose="02020603050405020304" pitchFamily="18" charset="0"/>
              </a:rPr>
              <a:t>(Rev. 5:8; 14:1-2; 15:2…)</a:t>
            </a:r>
          </a:p>
          <a:p>
            <a:endParaRPr lang="en-US" sz="800" dirty="0">
              <a:latin typeface="Arial Narrow" panose="020B0606020202030204" pitchFamily="34" charset="0"/>
              <a:cs typeface="Times New Roman" panose="02020603050405020304" pitchFamily="18" charset="0"/>
            </a:endParaRPr>
          </a:p>
          <a:p>
            <a:r>
              <a:rPr lang="en-US" sz="3200" dirty="0">
                <a:latin typeface="Arial Narrow" panose="020B0606020202030204" pitchFamily="34" charset="0"/>
                <a:cs typeface="Times New Roman" panose="02020603050405020304" pitchFamily="18" charset="0"/>
              </a:rPr>
              <a:t>	</a:t>
            </a:r>
            <a:r>
              <a:rPr lang="en-US" sz="3200" b="1" dirty="0">
                <a:latin typeface="Arial Narrow" panose="020B0606020202030204" pitchFamily="34" charset="0"/>
                <a:cs typeface="Times New Roman" panose="02020603050405020304" pitchFamily="18" charset="0"/>
              </a:rPr>
              <a:t>-</a:t>
            </a:r>
            <a:r>
              <a:rPr lang="en-US" sz="3200" dirty="0">
                <a:latin typeface="Arial Narrow" panose="020B0606020202030204" pitchFamily="34" charset="0"/>
                <a:cs typeface="Times New Roman" panose="02020603050405020304" pitchFamily="18" charset="0"/>
              </a:rPr>
              <a:t> </a:t>
            </a:r>
            <a:r>
              <a:rPr lang="en-US" sz="3200" b="1" dirty="0">
                <a:latin typeface="Arial Narrow" panose="020B0606020202030204" pitchFamily="34" charset="0"/>
                <a:cs typeface="Times New Roman" panose="02020603050405020304" pitchFamily="18" charset="0"/>
              </a:rPr>
              <a:t>Heaven is a </a:t>
            </a:r>
            <a:r>
              <a:rPr lang="en-US" sz="3200" b="1" i="1" dirty="0">
                <a:latin typeface="Arial Narrow" panose="020B0606020202030204" pitchFamily="34" charset="0"/>
                <a:cs typeface="Times New Roman" panose="02020603050405020304" pitchFamily="18" charset="0"/>
              </a:rPr>
              <a:t>spiritual</a:t>
            </a:r>
            <a:r>
              <a:rPr lang="en-US" sz="3200" b="1" dirty="0">
                <a:latin typeface="Arial Narrow" panose="020B0606020202030204" pitchFamily="34" charset="0"/>
                <a:cs typeface="Times New Roman" panose="02020603050405020304" pitchFamily="18" charset="0"/>
              </a:rPr>
              <a:t> realm</a:t>
            </a:r>
            <a:endParaRPr lang="en-US" sz="800" b="1" dirty="0">
              <a:latin typeface="Arial Narrow" panose="020B0606020202030204" pitchFamily="34" charset="0"/>
              <a:cs typeface="Times New Roman" panose="02020603050405020304" pitchFamily="18" charset="0"/>
            </a:endParaRPr>
          </a:p>
          <a:p>
            <a:r>
              <a:rPr lang="en-US" sz="3200" b="1" dirty="0">
                <a:latin typeface="Arial Narrow" panose="020B0606020202030204" pitchFamily="34" charset="0"/>
                <a:cs typeface="Times New Roman" panose="02020603050405020304" pitchFamily="18" charset="0"/>
              </a:rPr>
              <a:t>	  </a:t>
            </a:r>
            <a:r>
              <a:rPr lang="en-US" sz="3200" dirty="0">
                <a:latin typeface="Arial Narrow" panose="020B0606020202030204" pitchFamily="34" charset="0"/>
                <a:cs typeface="Times New Roman" panose="02020603050405020304" pitchFamily="18" charset="0"/>
              </a:rPr>
              <a:t>Items described in heaven are not physical</a:t>
            </a:r>
          </a:p>
          <a:p>
            <a:r>
              <a:rPr lang="en-US" sz="3200" dirty="0">
                <a:latin typeface="Arial Narrow" panose="020B0606020202030204" pitchFamily="34" charset="0"/>
                <a:cs typeface="Times New Roman" panose="02020603050405020304" pitchFamily="18" charset="0"/>
              </a:rPr>
              <a:t>	  in nature (see 2 Pet. 3:10; Rev. 5b; 14:2)</a:t>
            </a:r>
          </a:p>
          <a:p>
            <a:endParaRPr lang="en-US" sz="800" dirty="0">
              <a:latin typeface="Arial Narrow" panose="020B0606020202030204" pitchFamily="34" charset="0"/>
              <a:cs typeface="Times New Roman" panose="02020603050405020304" pitchFamily="18" charset="0"/>
            </a:endParaRPr>
          </a:p>
          <a:p>
            <a:r>
              <a:rPr lang="en-US" sz="3200" dirty="0">
                <a:latin typeface="Arial Narrow" panose="020B0606020202030204" pitchFamily="34" charset="0"/>
                <a:cs typeface="Times New Roman" panose="02020603050405020304" pitchFamily="18" charset="0"/>
              </a:rPr>
              <a:t>	- Caution must be taken before saying</a:t>
            </a:r>
          </a:p>
          <a:p>
            <a:r>
              <a:rPr lang="en-US" sz="3200" dirty="0">
                <a:latin typeface="Arial Narrow" panose="020B0606020202030204" pitchFamily="34" charset="0"/>
                <a:cs typeface="Times New Roman" panose="02020603050405020304" pitchFamily="18" charset="0"/>
              </a:rPr>
              <a:t>	  something in the spiritual realm gives</a:t>
            </a:r>
          </a:p>
          <a:p>
            <a:r>
              <a:rPr lang="en-US" sz="3200" dirty="0">
                <a:latin typeface="Arial Narrow" panose="020B0606020202030204" pitchFamily="34" charset="0"/>
                <a:cs typeface="Times New Roman" panose="02020603050405020304" pitchFamily="18" charset="0"/>
              </a:rPr>
              <a:t>	  approval for something in the </a:t>
            </a:r>
          </a:p>
          <a:p>
            <a:r>
              <a:rPr lang="en-US" sz="3200" dirty="0">
                <a:latin typeface="Arial Narrow" panose="020B0606020202030204" pitchFamily="34" charset="0"/>
                <a:cs typeface="Times New Roman" panose="02020603050405020304" pitchFamily="18" charset="0"/>
              </a:rPr>
              <a:t>	  physical realm. </a:t>
            </a:r>
          </a:p>
          <a:p>
            <a:endParaRPr lang="en-US" sz="32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690900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125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1250"/>
                                        <p:tgtEl>
                                          <p:spTgt spid="4">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1250"/>
                                        <p:tgtEl>
                                          <p:spTgt spid="4">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1250"/>
                                        <p:tgtEl>
                                          <p:spTgt spid="4">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
                                            <p:txEl>
                                              <p:pRg st="7" end="7"/>
                                            </p:txEl>
                                          </p:spTgt>
                                        </p:tgtEl>
                                        <p:attrNameLst>
                                          <p:attrName>style.visibility</p:attrName>
                                        </p:attrNameLst>
                                      </p:cBhvr>
                                      <p:to>
                                        <p:strVal val="visible"/>
                                      </p:to>
                                    </p:set>
                                    <p:animEffect transition="in" filter="fade">
                                      <p:cBhvr>
                                        <p:cTn id="24" dur="1250"/>
                                        <p:tgtEl>
                                          <p:spTgt spid="4">
                                            <p:txEl>
                                              <p:pRg st="7" end="7"/>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1250"/>
                                        <p:tgtEl>
                                          <p:spTgt spid="4">
                                            <p:txEl>
                                              <p:pRg st="8" end="8"/>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txEl>
                                              <p:pRg st="9" end="9"/>
                                            </p:txEl>
                                          </p:spTgt>
                                        </p:tgtEl>
                                        <p:attrNameLst>
                                          <p:attrName>style.visibility</p:attrName>
                                        </p:attrNameLst>
                                      </p:cBhvr>
                                      <p:to>
                                        <p:strVal val="visible"/>
                                      </p:to>
                                    </p:set>
                                    <p:animEffect transition="in" filter="fade">
                                      <p:cBhvr>
                                        <p:cTn id="30" dur="1250"/>
                                        <p:tgtEl>
                                          <p:spTgt spid="4">
                                            <p:txEl>
                                              <p:pRg st="9" end="9"/>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
                                            <p:txEl>
                                              <p:pRg st="10" end="10"/>
                                            </p:txEl>
                                          </p:spTgt>
                                        </p:tgtEl>
                                        <p:attrNameLst>
                                          <p:attrName>style.visibility</p:attrName>
                                        </p:attrNameLst>
                                      </p:cBhvr>
                                      <p:to>
                                        <p:strVal val="visible"/>
                                      </p:to>
                                    </p:set>
                                    <p:animEffect transition="in" filter="fade">
                                      <p:cBhvr>
                                        <p:cTn id="33" dur="125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654D88-856B-4044-8081-25000F4E1D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F559FD0-DCED-44BB-9CB3-B21F311CC8D1}"/>
              </a:ext>
            </a:extLst>
          </p:cNvPr>
          <p:cNvSpPr/>
          <p:nvPr/>
        </p:nvSpPr>
        <p:spPr>
          <a:xfrm>
            <a:off x="453292" y="652067"/>
            <a:ext cx="7197970" cy="3600986"/>
          </a:xfrm>
          <a:prstGeom prst="rect">
            <a:avLst/>
          </a:prstGeom>
        </p:spPr>
        <p:txBody>
          <a:bodyPr wrap="square">
            <a:spAutoFit/>
          </a:bodyPr>
          <a:lstStyle/>
          <a:p>
            <a:r>
              <a:rPr lang="en-US" sz="3200" b="1" dirty="0">
                <a:latin typeface="Arial Narrow" panose="020B0606020202030204" pitchFamily="34" charset="0"/>
                <a:cs typeface="Times New Roman" panose="02020603050405020304" pitchFamily="18" charset="0"/>
              </a:rPr>
              <a:t>Only the spiritual worship of the heart can…</a:t>
            </a:r>
          </a:p>
          <a:p>
            <a:endParaRPr lang="en-US" sz="2000" dirty="0">
              <a:latin typeface="Arial Narrow" panose="020B0606020202030204" pitchFamily="34" charset="0"/>
              <a:cs typeface="Times New Roman" panose="02020603050405020304" pitchFamily="18" charset="0"/>
            </a:endParaRPr>
          </a:p>
          <a:p>
            <a:r>
              <a:rPr lang="en-US" sz="3200" b="1" dirty="0">
                <a:latin typeface="Arial Narrow" panose="020B0606020202030204" pitchFamily="34" charset="0"/>
                <a:cs typeface="Times New Roman" panose="02020603050405020304" pitchFamily="18" charset="0"/>
              </a:rPr>
              <a:t>	- Praise God </a:t>
            </a:r>
          </a:p>
          <a:p>
            <a:r>
              <a:rPr lang="en-US" sz="3200" dirty="0">
                <a:latin typeface="Arial Narrow" panose="020B0606020202030204" pitchFamily="34" charset="0"/>
                <a:cs typeface="Times New Roman" panose="02020603050405020304" pitchFamily="18" charset="0"/>
              </a:rPr>
              <a:t>	  Eph. 5:19b-20</a:t>
            </a:r>
          </a:p>
          <a:p>
            <a:endParaRPr lang="en-US" sz="1600" dirty="0">
              <a:latin typeface="Arial Narrow" panose="020B0606020202030204" pitchFamily="34" charset="0"/>
              <a:cs typeface="Times New Roman" panose="02020603050405020304" pitchFamily="18" charset="0"/>
            </a:endParaRPr>
          </a:p>
          <a:p>
            <a:r>
              <a:rPr lang="en-US" sz="3200" b="1" dirty="0">
                <a:latin typeface="Arial Narrow" panose="020B0606020202030204" pitchFamily="34" charset="0"/>
                <a:cs typeface="Times New Roman" panose="02020603050405020304" pitchFamily="18" charset="0"/>
              </a:rPr>
              <a:t>	- Teach and Admonish </a:t>
            </a:r>
          </a:p>
          <a:p>
            <a:r>
              <a:rPr lang="en-US" sz="3200" dirty="0">
                <a:latin typeface="Arial Narrow" panose="020B0606020202030204" pitchFamily="34" charset="0"/>
                <a:cs typeface="Times New Roman" panose="02020603050405020304" pitchFamily="18" charset="0"/>
              </a:rPr>
              <a:t>	  Col. 3:16-17</a:t>
            </a:r>
          </a:p>
          <a:p>
            <a:endParaRPr lang="en-US" sz="32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383884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25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125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1250"/>
                                        <p:tgtEl>
                                          <p:spTgt spid="4">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125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09C3778-2903-492A-8E34-6D05EBE7EE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5364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654D88-856B-4044-8081-25000F4E1D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F559FD0-DCED-44BB-9CB3-B21F311CC8D1}"/>
              </a:ext>
            </a:extLst>
          </p:cNvPr>
          <p:cNvSpPr/>
          <p:nvPr/>
        </p:nvSpPr>
        <p:spPr>
          <a:xfrm>
            <a:off x="508001" y="1843950"/>
            <a:ext cx="6697784" cy="3170099"/>
          </a:xfrm>
          <a:prstGeom prst="rect">
            <a:avLst/>
          </a:prstGeom>
        </p:spPr>
        <p:txBody>
          <a:bodyPr wrap="square">
            <a:spAutoFit/>
          </a:bodyPr>
          <a:lstStyle/>
          <a:p>
            <a:r>
              <a:rPr lang="en-US" sz="3200" dirty="0">
                <a:latin typeface="Arial Narrow" panose="020B0606020202030204" pitchFamily="34" charset="0"/>
                <a:ea typeface="Calibri" panose="020F0502020204030204" pitchFamily="34" charset="0"/>
                <a:cs typeface="Times New Roman" panose="02020603050405020304" pitchFamily="18" charset="0"/>
              </a:rPr>
              <a:t>“We render our hymn with a living psalterion and a living cithara with spiritual songs. The unison voices of Christians would be more acceptable to God than any musical instrument.”</a:t>
            </a:r>
          </a:p>
          <a:p>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r>
              <a:rPr lang="en-US" sz="3200" i="1" dirty="0">
                <a:latin typeface="Arial Narrow" panose="020B0606020202030204" pitchFamily="34" charset="0"/>
                <a:ea typeface="Calibri" panose="020F0502020204030204" pitchFamily="34" charset="0"/>
                <a:cs typeface="Times New Roman" panose="02020603050405020304" pitchFamily="18" charset="0"/>
              </a:rPr>
              <a:t>- Eusebius, commentary on Psalm 91:2-3</a:t>
            </a:r>
            <a:endParaRPr lang="en-US" sz="3200" dirty="0">
              <a:latin typeface="Arial Narrow" panose="020B0606020202030204" pitchFamily="34" charset="0"/>
            </a:endParaRPr>
          </a:p>
        </p:txBody>
      </p:sp>
    </p:spTree>
    <p:extLst>
      <p:ext uri="{BB962C8B-B14F-4D97-AF65-F5344CB8AC3E}">
        <p14:creationId xmlns:p14="http://schemas.microsoft.com/office/powerpoint/2010/main" val="3045157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654D88-856B-4044-8081-25000F4E1D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F559FD0-DCED-44BB-9CB3-B21F311CC8D1}"/>
              </a:ext>
            </a:extLst>
          </p:cNvPr>
          <p:cNvSpPr/>
          <p:nvPr/>
        </p:nvSpPr>
        <p:spPr>
          <a:xfrm>
            <a:off x="508000" y="1843950"/>
            <a:ext cx="6940061" cy="2677656"/>
          </a:xfrm>
          <a:prstGeom prst="rect">
            <a:avLst/>
          </a:prstGeom>
        </p:spPr>
        <p:txBody>
          <a:bodyPr wrap="square">
            <a:spAutoFit/>
          </a:bodyPr>
          <a:lstStyle/>
          <a:p>
            <a:r>
              <a:rPr lang="en-US" sz="3200" dirty="0">
                <a:latin typeface="Arial Narrow" panose="020B0606020202030204" pitchFamily="34" charset="0"/>
                <a:ea typeface="Calibri" panose="020F0502020204030204" pitchFamily="34" charset="0"/>
                <a:cs typeface="Times New Roman" panose="02020603050405020304" pitchFamily="18" charset="0"/>
              </a:rPr>
              <a:t>“I have no objection to instruments of music in our worship, provided they are neither seen nor heard." </a:t>
            </a:r>
          </a:p>
          <a:p>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r>
              <a:rPr lang="en-US" sz="3200" i="1" dirty="0">
                <a:latin typeface="Arial Narrow" panose="020B0606020202030204" pitchFamily="34" charset="0"/>
                <a:ea typeface="Calibri" panose="020F0502020204030204" pitchFamily="34" charset="0"/>
                <a:cs typeface="Times New Roman" panose="02020603050405020304" pitchFamily="18" charset="0"/>
              </a:rPr>
              <a:t> - John Wesley, (quoted in Adam Clarke’s</a:t>
            </a:r>
          </a:p>
          <a:p>
            <a:r>
              <a:rPr lang="en-US" sz="3200" i="1" dirty="0">
                <a:latin typeface="Arial Narrow" panose="020B0606020202030204" pitchFamily="34" charset="0"/>
                <a:ea typeface="Calibri" panose="020F0502020204030204" pitchFamily="34" charset="0"/>
                <a:cs typeface="Times New Roman" panose="02020603050405020304" pitchFamily="18" charset="0"/>
              </a:rPr>
              <a:t>   Commentary, Vol. IV, p. 685)</a:t>
            </a:r>
            <a:endParaRPr lang="en-US" sz="3200" i="1" dirty="0">
              <a:latin typeface="Arial Narrow" panose="020B0606020202030204" pitchFamily="34" charset="0"/>
            </a:endParaRPr>
          </a:p>
        </p:txBody>
      </p:sp>
    </p:spTree>
    <p:extLst>
      <p:ext uri="{BB962C8B-B14F-4D97-AF65-F5344CB8AC3E}">
        <p14:creationId xmlns:p14="http://schemas.microsoft.com/office/powerpoint/2010/main" val="423251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654D88-856B-4044-8081-25000F4E1D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F559FD0-DCED-44BB-9CB3-B21F311CC8D1}"/>
              </a:ext>
            </a:extLst>
          </p:cNvPr>
          <p:cNvSpPr/>
          <p:nvPr/>
        </p:nvSpPr>
        <p:spPr>
          <a:xfrm>
            <a:off x="484553" y="302359"/>
            <a:ext cx="6940061" cy="6217087"/>
          </a:xfrm>
          <a:prstGeom prst="rect">
            <a:avLst/>
          </a:prstGeom>
        </p:spPr>
        <p:txBody>
          <a:bodyPr wrap="square">
            <a:spAutoFit/>
          </a:bodyPr>
          <a:lstStyle/>
          <a:p>
            <a:r>
              <a:rPr lang="en-US" sz="2600" dirty="0">
                <a:latin typeface="Arial Narrow" panose="020B0606020202030204" pitchFamily="34" charset="0"/>
                <a:ea typeface="Calibri" panose="020F0502020204030204" pitchFamily="34" charset="0"/>
                <a:cs typeface="Times New Roman" panose="02020603050405020304" pitchFamily="18" charset="0"/>
              </a:rPr>
              <a:t>"…could this be adduced with any semblance of reason, that [instruments] ought to be used in Christian worship? No; the whole spirit, soul, and genius of the Christian religion are against this; and those who know the Church of God best, and what constitutes its genuine spiritual state, know that these things have been introduced as a substitute for the life and power of religion; and that where they prevail most, there is least of the power of Christianity. Away with such portentous baubles from the worship of that infinite Spirit who requires His followers to worship Him in spirit and </a:t>
            </a:r>
          </a:p>
          <a:p>
            <a:r>
              <a:rPr lang="en-US" sz="2600" dirty="0">
                <a:latin typeface="Arial Narrow" panose="020B0606020202030204" pitchFamily="34" charset="0"/>
                <a:ea typeface="Calibri" panose="020F0502020204030204" pitchFamily="34" charset="0"/>
                <a:cs typeface="Times New Roman" panose="02020603050405020304" pitchFamily="18" charset="0"/>
              </a:rPr>
              <a:t>truth, for to no such worship are these instruments friendly." </a:t>
            </a:r>
          </a:p>
          <a:p>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r>
              <a:rPr lang="en-US" sz="2600" i="1" dirty="0">
                <a:latin typeface="Arial Narrow" panose="020B0606020202030204" pitchFamily="34" charset="0"/>
                <a:ea typeface="Calibri" panose="020F0502020204030204" pitchFamily="34" charset="0"/>
                <a:cs typeface="Times New Roman" panose="02020603050405020304" pitchFamily="18" charset="0"/>
              </a:rPr>
              <a:t>- Adam Clarke, Clarke's Commentary, </a:t>
            </a:r>
          </a:p>
          <a:p>
            <a:r>
              <a:rPr lang="en-US" sz="2600" i="1" dirty="0">
                <a:latin typeface="Arial Narrow" panose="020B0606020202030204" pitchFamily="34" charset="0"/>
                <a:ea typeface="Calibri" panose="020F0502020204030204" pitchFamily="34" charset="0"/>
                <a:cs typeface="Times New Roman" panose="02020603050405020304" pitchFamily="18" charset="0"/>
              </a:rPr>
              <a:t> Vol. II, pp. 690-691</a:t>
            </a:r>
            <a:endParaRPr lang="en-US" sz="2600" i="1" dirty="0">
              <a:latin typeface="Arial Narrow" panose="020B0606020202030204" pitchFamily="34" charset="0"/>
            </a:endParaRPr>
          </a:p>
        </p:txBody>
      </p:sp>
    </p:spTree>
    <p:extLst>
      <p:ext uri="{BB962C8B-B14F-4D97-AF65-F5344CB8AC3E}">
        <p14:creationId xmlns:p14="http://schemas.microsoft.com/office/powerpoint/2010/main" val="3044882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654D88-856B-4044-8081-25000F4E1D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F559FD0-DCED-44BB-9CB3-B21F311CC8D1}"/>
              </a:ext>
            </a:extLst>
          </p:cNvPr>
          <p:cNvSpPr/>
          <p:nvPr/>
        </p:nvSpPr>
        <p:spPr>
          <a:xfrm>
            <a:off x="484554" y="1105287"/>
            <a:ext cx="6940061" cy="4647426"/>
          </a:xfrm>
          <a:prstGeom prst="rect">
            <a:avLst/>
          </a:prstGeom>
        </p:spPr>
        <p:txBody>
          <a:bodyPr wrap="square">
            <a:spAutoFit/>
          </a:bodyPr>
          <a:lstStyle/>
          <a:p>
            <a:r>
              <a:rPr lang="en-US" sz="3200" dirty="0">
                <a:latin typeface="Arial Narrow" panose="020B0606020202030204" pitchFamily="34" charset="0"/>
                <a:ea typeface="Calibri" panose="020F0502020204030204" pitchFamily="34" charset="0"/>
                <a:cs typeface="Times New Roman" panose="02020603050405020304" pitchFamily="18" charset="0"/>
              </a:rPr>
              <a:t>“What a degradation to supplant the intelligent song of the whole congregation by the theatrical prettinesses of a quartette, the refined niceties of a choir, or the blowing off of wind from inanimate bellows and pipes! We might as well pray by machinery as praise by it” </a:t>
            </a:r>
          </a:p>
          <a:p>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r>
              <a:rPr lang="en-US" sz="3200" i="1" dirty="0">
                <a:latin typeface="Arial Narrow" panose="020B0606020202030204" pitchFamily="34" charset="0"/>
                <a:ea typeface="Calibri" panose="020F0502020204030204" pitchFamily="34" charset="0"/>
                <a:cs typeface="Times New Roman" panose="02020603050405020304" pitchFamily="18" charset="0"/>
              </a:rPr>
              <a:t> - Charles Haddon Spurgeon, </a:t>
            </a:r>
          </a:p>
          <a:p>
            <a:r>
              <a:rPr lang="en-US" sz="3200" i="1" dirty="0">
                <a:latin typeface="Arial Narrow" panose="020B0606020202030204" pitchFamily="34" charset="0"/>
                <a:ea typeface="Calibri" panose="020F0502020204030204" pitchFamily="34" charset="0"/>
                <a:cs typeface="Times New Roman" panose="02020603050405020304" pitchFamily="18" charset="0"/>
              </a:rPr>
              <a:t>   Commentary on Psalm 42:4</a:t>
            </a:r>
            <a:endParaRPr lang="en-US" sz="3200" i="1" dirty="0">
              <a:latin typeface="Arial Narrow" panose="020B0606020202030204" pitchFamily="34" charset="0"/>
            </a:endParaRPr>
          </a:p>
        </p:txBody>
      </p:sp>
    </p:spTree>
    <p:extLst>
      <p:ext uri="{BB962C8B-B14F-4D97-AF65-F5344CB8AC3E}">
        <p14:creationId xmlns:p14="http://schemas.microsoft.com/office/powerpoint/2010/main" val="53716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654D88-856B-4044-8081-25000F4E1D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F559FD0-DCED-44BB-9CB3-B21F311CC8D1}"/>
              </a:ext>
            </a:extLst>
          </p:cNvPr>
          <p:cNvSpPr/>
          <p:nvPr/>
        </p:nvSpPr>
        <p:spPr>
          <a:xfrm>
            <a:off x="468923" y="1597729"/>
            <a:ext cx="6940061" cy="3662541"/>
          </a:xfrm>
          <a:prstGeom prst="rect">
            <a:avLst/>
          </a:prstGeom>
        </p:spPr>
        <p:txBody>
          <a:bodyPr wrap="square">
            <a:spAutoFit/>
          </a:bodyPr>
          <a:lstStyle/>
          <a:p>
            <a:r>
              <a:rPr lang="en-US" sz="3200" dirty="0">
                <a:latin typeface="Arial Narrow" panose="020B0606020202030204" pitchFamily="34" charset="0"/>
                <a:ea typeface="Calibri" panose="020F0502020204030204" pitchFamily="34" charset="0"/>
                <a:cs typeface="Times New Roman" panose="02020603050405020304" pitchFamily="18" charset="0"/>
              </a:rPr>
              <a:t>“Although Josephus tells of the wonderful effects produced in the Temple by the use of instruments of music, the first Christians were of too spiritual a fiber to substitute lifeless instruments for or to use them to accompany the human voice” </a:t>
            </a:r>
          </a:p>
          <a:p>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r>
              <a:rPr lang="en-US" sz="3200" i="1" dirty="0">
                <a:latin typeface="Arial Narrow" panose="020B0606020202030204" pitchFamily="34" charset="0"/>
                <a:ea typeface="Calibri" panose="020F0502020204030204" pitchFamily="34" charset="0"/>
                <a:cs typeface="Times New Roman" panose="02020603050405020304" pitchFamily="18" charset="0"/>
              </a:rPr>
              <a:t>- The Catholic Encyclopedia, p. 651</a:t>
            </a:r>
            <a:endParaRPr lang="en-US" sz="3200" i="1" dirty="0">
              <a:latin typeface="Arial Narrow" panose="020B0606020202030204" pitchFamily="34" charset="0"/>
            </a:endParaRPr>
          </a:p>
        </p:txBody>
      </p:sp>
    </p:spTree>
    <p:extLst>
      <p:ext uri="{BB962C8B-B14F-4D97-AF65-F5344CB8AC3E}">
        <p14:creationId xmlns:p14="http://schemas.microsoft.com/office/powerpoint/2010/main" val="80660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654D88-856B-4044-8081-25000F4E1D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F559FD0-DCED-44BB-9CB3-B21F311CC8D1}"/>
              </a:ext>
            </a:extLst>
          </p:cNvPr>
          <p:cNvSpPr/>
          <p:nvPr/>
        </p:nvSpPr>
        <p:spPr>
          <a:xfrm>
            <a:off x="453292" y="652067"/>
            <a:ext cx="6940061" cy="3908762"/>
          </a:xfrm>
          <a:prstGeom prst="rect">
            <a:avLst/>
          </a:prstGeom>
        </p:spPr>
        <p:txBody>
          <a:bodyPr wrap="square">
            <a:spAutoFit/>
          </a:bodyPr>
          <a:lstStyle/>
          <a:p>
            <a:r>
              <a:rPr lang="en-US" sz="3200" b="1" dirty="0">
                <a:latin typeface="Arial Narrow" panose="020B0606020202030204" pitchFamily="34" charset="0"/>
                <a:cs typeface="Times New Roman" panose="02020603050405020304" pitchFamily="18" charset="0"/>
              </a:rPr>
              <a:t>Instruments in the Old Testament</a:t>
            </a:r>
          </a:p>
          <a:p>
            <a:endParaRPr lang="en-US" sz="800" b="1" dirty="0">
              <a:latin typeface="Arial Narrow" panose="020B0606020202030204" pitchFamily="34" charset="0"/>
              <a:cs typeface="Times New Roman" panose="02020603050405020304" pitchFamily="18" charset="0"/>
            </a:endParaRPr>
          </a:p>
          <a:p>
            <a:r>
              <a:rPr lang="en-US" sz="3200" dirty="0">
                <a:latin typeface="Arial Narrow" panose="020B0606020202030204" pitchFamily="34" charset="0"/>
                <a:cs typeface="Times New Roman" panose="02020603050405020304" pitchFamily="18" charset="0"/>
              </a:rPr>
              <a:t>	- Psalm 33:2; 98:6; 150:3</a:t>
            </a:r>
          </a:p>
          <a:p>
            <a:endParaRPr lang="en-US" sz="800" dirty="0">
              <a:latin typeface="Arial Narrow" panose="020B0606020202030204" pitchFamily="34" charset="0"/>
              <a:cs typeface="Times New Roman" panose="02020603050405020304" pitchFamily="18" charset="0"/>
            </a:endParaRPr>
          </a:p>
          <a:p>
            <a:r>
              <a:rPr lang="en-US" sz="3200" dirty="0">
                <a:latin typeface="Arial Narrow" panose="020B0606020202030204" pitchFamily="34" charset="0"/>
                <a:cs typeface="Times New Roman" panose="02020603050405020304" pitchFamily="18" charset="0"/>
              </a:rPr>
              <a:t>	- 1 Chronicles 15:15-16</a:t>
            </a:r>
          </a:p>
          <a:p>
            <a:endParaRPr lang="en-US" sz="800" dirty="0">
              <a:latin typeface="Arial Narrow" panose="020B0606020202030204" pitchFamily="34" charset="0"/>
              <a:cs typeface="Times New Roman" panose="02020603050405020304" pitchFamily="18" charset="0"/>
            </a:endParaRPr>
          </a:p>
          <a:p>
            <a:r>
              <a:rPr lang="en-US" sz="3200" dirty="0">
                <a:latin typeface="Arial Narrow" panose="020B0606020202030204" pitchFamily="34" charset="0"/>
                <a:cs typeface="Times New Roman" panose="02020603050405020304" pitchFamily="18" charset="0"/>
              </a:rPr>
              <a:t>	- 2 Chronicles 29:25-28</a:t>
            </a:r>
          </a:p>
          <a:p>
            <a:endParaRPr lang="en-US" sz="3200" b="1" dirty="0">
              <a:latin typeface="Arial Narrow" panose="020B0606020202030204" pitchFamily="34" charset="0"/>
              <a:cs typeface="Times New Roman" panose="02020603050405020304" pitchFamily="18" charset="0"/>
            </a:endParaRPr>
          </a:p>
          <a:p>
            <a:r>
              <a:rPr lang="en-US" sz="3200" b="1" dirty="0">
                <a:latin typeface="Arial Narrow" panose="020B0606020202030204" pitchFamily="34" charset="0"/>
                <a:cs typeface="Times New Roman" panose="02020603050405020304" pitchFamily="18" charset="0"/>
              </a:rPr>
              <a:t>Instruments in the New Testament…</a:t>
            </a:r>
          </a:p>
          <a:p>
            <a:endParaRPr lang="en-US" sz="3200" b="1" i="1"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180384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25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1250"/>
                                        <p:tgtEl>
                                          <p:spTgt spid="4">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fade">
                                      <p:cBhvr>
                                        <p:cTn id="16" dur="1250"/>
                                        <p:tgtEl>
                                          <p:spTgt spid="4">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animEffect transition="in" filter="fade">
                                      <p:cBhvr>
                                        <p:cTn id="21" dur="125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654D88-856B-4044-8081-25000F4E1D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F559FD0-DCED-44BB-9CB3-B21F311CC8D1}"/>
              </a:ext>
            </a:extLst>
          </p:cNvPr>
          <p:cNvSpPr/>
          <p:nvPr/>
        </p:nvSpPr>
        <p:spPr>
          <a:xfrm>
            <a:off x="453292" y="652067"/>
            <a:ext cx="6940061" cy="5139869"/>
          </a:xfrm>
          <a:prstGeom prst="rect">
            <a:avLst/>
          </a:prstGeom>
        </p:spPr>
        <p:txBody>
          <a:bodyPr wrap="square">
            <a:spAutoFit/>
          </a:bodyPr>
          <a:lstStyle/>
          <a:p>
            <a:r>
              <a:rPr lang="en-US" sz="3200" b="1" dirty="0">
                <a:latin typeface="Arial Narrow" panose="020B0606020202030204" pitchFamily="34" charset="0"/>
                <a:cs typeface="Times New Roman" panose="02020603050405020304" pitchFamily="18" charset="0"/>
              </a:rPr>
              <a:t>John 4:19-21</a:t>
            </a:r>
          </a:p>
          <a:p>
            <a:endParaRPr lang="en-US" sz="800" b="1" dirty="0">
              <a:latin typeface="Arial Narrow" panose="020B0606020202030204" pitchFamily="34" charset="0"/>
              <a:cs typeface="Times New Roman" panose="02020603050405020304" pitchFamily="18" charset="0"/>
            </a:endParaRPr>
          </a:p>
          <a:p>
            <a:r>
              <a:rPr lang="en-US" sz="3200" baseline="30000" dirty="0">
                <a:latin typeface="Arial Narrow" panose="020B0606020202030204" pitchFamily="34" charset="0"/>
                <a:cs typeface="Times New Roman" panose="02020603050405020304" pitchFamily="18" charset="0"/>
              </a:rPr>
              <a:t>19</a:t>
            </a:r>
            <a:r>
              <a:rPr lang="en-US" sz="3200" dirty="0">
                <a:latin typeface="Arial Narrow" panose="020B0606020202030204" pitchFamily="34" charset="0"/>
                <a:cs typeface="Times New Roman" panose="02020603050405020304" pitchFamily="18" charset="0"/>
              </a:rPr>
              <a:t> The woman said to him, “Sir, I perceive that you are a prophet. </a:t>
            </a:r>
            <a:r>
              <a:rPr lang="en-US" sz="3200" baseline="30000" dirty="0">
                <a:latin typeface="Arial Narrow" panose="020B0606020202030204" pitchFamily="34" charset="0"/>
                <a:cs typeface="Times New Roman" panose="02020603050405020304" pitchFamily="18" charset="0"/>
              </a:rPr>
              <a:t>20</a:t>
            </a:r>
            <a:r>
              <a:rPr lang="en-US" sz="3200" dirty="0">
                <a:latin typeface="Arial Narrow" panose="020B0606020202030204" pitchFamily="34" charset="0"/>
                <a:cs typeface="Times New Roman" panose="02020603050405020304" pitchFamily="18" charset="0"/>
              </a:rPr>
              <a:t> Our fathers worshiped on this mountain, but you say that in Jerusalem is the place where people ought to worship.” </a:t>
            </a:r>
            <a:r>
              <a:rPr lang="en-US" sz="3200" baseline="30000" dirty="0">
                <a:latin typeface="Arial Narrow" panose="020B0606020202030204" pitchFamily="34" charset="0"/>
                <a:cs typeface="Times New Roman" panose="02020603050405020304" pitchFamily="18" charset="0"/>
              </a:rPr>
              <a:t>21</a:t>
            </a:r>
            <a:r>
              <a:rPr lang="en-US" sz="3200" dirty="0">
                <a:latin typeface="Arial Narrow" panose="020B0606020202030204" pitchFamily="34" charset="0"/>
                <a:cs typeface="Times New Roman" panose="02020603050405020304" pitchFamily="18" charset="0"/>
              </a:rPr>
              <a:t> Jesus said to her, “Woman, believe me, the hour is coming when neither on this mountain nor in Jerusalem will you worship the Father... </a:t>
            </a:r>
            <a:endParaRPr lang="en-US" sz="3200" b="1" dirty="0">
              <a:latin typeface="Arial Narrow" panose="020B0606020202030204" pitchFamily="34" charset="0"/>
              <a:cs typeface="Times New Roman" panose="02020603050405020304" pitchFamily="18" charset="0"/>
            </a:endParaRPr>
          </a:p>
          <a:p>
            <a:endParaRPr lang="en-US" sz="3200" b="1" i="1"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94202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654D88-856B-4044-8081-25000F4E1D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a:extLst>
              <a:ext uri="{FF2B5EF4-FFF2-40B4-BE49-F238E27FC236}">
                <a16:creationId xmlns:a16="http://schemas.microsoft.com/office/drawing/2014/main" id="{9F559FD0-DCED-44BB-9CB3-B21F311CC8D1}"/>
              </a:ext>
            </a:extLst>
          </p:cNvPr>
          <p:cNvSpPr/>
          <p:nvPr/>
        </p:nvSpPr>
        <p:spPr>
          <a:xfrm>
            <a:off x="453292" y="652067"/>
            <a:ext cx="6940061" cy="4647426"/>
          </a:xfrm>
          <a:prstGeom prst="rect">
            <a:avLst/>
          </a:prstGeom>
        </p:spPr>
        <p:txBody>
          <a:bodyPr wrap="square">
            <a:spAutoFit/>
          </a:bodyPr>
          <a:lstStyle/>
          <a:p>
            <a:r>
              <a:rPr lang="en-US" sz="3200" b="1" dirty="0">
                <a:latin typeface="Arial Narrow" panose="020B0606020202030204" pitchFamily="34" charset="0"/>
                <a:cs typeface="Times New Roman" panose="02020603050405020304" pitchFamily="18" charset="0"/>
              </a:rPr>
              <a:t>John 4:23-24</a:t>
            </a:r>
          </a:p>
          <a:p>
            <a:endParaRPr lang="en-US" sz="800" b="1" dirty="0">
              <a:latin typeface="Arial Narrow" panose="020B0606020202030204" pitchFamily="34" charset="0"/>
              <a:cs typeface="Times New Roman" panose="02020603050405020304" pitchFamily="18" charset="0"/>
            </a:endParaRPr>
          </a:p>
          <a:p>
            <a:r>
              <a:rPr lang="en-US" sz="3200" baseline="30000" dirty="0">
                <a:latin typeface="Arial Narrow" panose="020B0606020202030204" pitchFamily="34" charset="0"/>
                <a:cs typeface="Times New Roman" panose="02020603050405020304" pitchFamily="18" charset="0"/>
              </a:rPr>
              <a:t>23</a:t>
            </a:r>
            <a:r>
              <a:rPr lang="en-US" sz="3200" dirty="0">
                <a:latin typeface="Arial Narrow" panose="020B0606020202030204" pitchFamily="34" charset="0"/>
                <a:cs typeface="Times New Roman" panose="02020603050405020304" pitchFamily="18" charset="0"/>
              </a:rPr>
              <a:t> But the hour is coming, and is now here, when the true worshipers will worship the Father in spirit and truth, for the Father is seeking such people to worship him. </a:t>
            </a:r>
            <a:r>
              <a:rPr lang="en-US" sz="3200" baseline="30000" dirty="0">
                <a:latin typeface="Arial Narrow" panose="020B0606020202030204" pitchFamily="34" charset="0"/>
                <a:cs typeface="Times New Roman" panose="02020603050405020304" pitchFamily="18" charset="0"/>
              </a:rPr>
              <a:t>24</a:t>
            </a:r>
            <a:r>
              <a:rPr lang="en-US" sz="3200" dirty="0">
                <a:latin typeface="Arial Narrow" panose="020B0606020202030204" pitchFamily="34" charset="0"/>
                <a:cs typeface="Times New Roman" panose="02020603050405020304" pitchFamily="18" charset="0"/>
              </a:rPr>
              <a:t> God is spirit, and those who worship him must worship in spirit and truth.”</a:t>
            </a:r>
          </a:p>
          <a:p>
            <a:endParaRPr lang="en-US" sz="3200" dirty="0">
              <a:latin typeface="Arial Narrow" panose="020B0606020202030204" pitchFamily="34" charset="0"/>
              <a:cs typeface="Times New Roman" panose="02020603050405020304" pitchFamily="18" charset="0"/>
            </a:endParaRPr>
          </a:p>
          <a:p>
            <a:endParaRPr lang="en-US" sz="3200" b="1" i="1"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65322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TotalTime>
  <Words>721</Words>
  <Application>Microsoft Office PowerPoint</Application>
  <PresentationFormat>On-screen Show (4:3)</PresentationFormat>
  <Paragraphs>99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8</cp:revision>
  <dcterms:created xsi:type="dcterms:W3CDTF">2019-07-16T16:03:09Z</dcterms:created>
  <dcterms:modified xsi:type="dcterms:W3CDTF">2019-07-21T13:16:27Z</dcterms:modified>
</cp:coreProperties>
</file>