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8" r:id="rId3"/>
    <p:sldId id="259" r:id="rId4"/>
    <p:sldId id="260" r:id="rId5"/>
    <p:sldId id="261" r:id="rId6"/>
    <p:sldId id="262" r:id="rId7"/>
    <p:sldId id="263"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FD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2" d="100"/>
          <a:sy n="82" d="100"/>
        </p:scale>
        <p:origin x="48" y="199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E610CB-F2DB-43A6-A3BB-AB2EDCCF4698}"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0F74E-7A8B-47E0-95C7-62E8EF0DC16F}" type="slidenum">
              <a:rPr lang="en-US" smtClean="0"/>
              <a:t>‹#›</a:t>
            </a:fld>
            <a:endParaRPr lang="en-US"/>
          </a:p>
        </p:txBody>
      </p:sp>
    </p:spTree>
    <p:extLst>
      <p:ext uri="{BB962C8B-B14F-4D97-AF65-F5344CB8AC3E}">
        <p14:creationId xmlns:p14="http://schemas.microsoft.com/office/powerpoint/2010/main" val="1915190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E610CB-F2DB-43A6-A3BB-AB2EDCCF4698}"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0F74E-7A8B-47E0-95C7-62E8EF0DC16F}" type="slidenum">
              <a:rPr lang="en-US" smtClean="0"/>
              <a:t>‹#›</a:t>
            </a:fld>
            <a:endParaRPr lang="en-US"/>
          </a:p>
        </p:txBody>
      </p:sp>
    </p:spTree>
    <p:extLst>
      <p:ext uri="{BB962C8B-B14F-4D97-AF65-F5344CB8AC3E}">
        <p14:creationId xmlns:p14="http://schemas.microsoft.com/office/powerpoint/2010/main" val="1493195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E610CB-F2DB-43A6-A3BB-AB2EDCCF4698}"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0F74E-7A8B-47E0-95C7-62E8EF0DC16F}" type="slidenum">
              <a:rPr lang="en-US" smtClean="0"/>
              <a:t>‹#›</a:t>
            </a:fld>
            <a:endParaRPr lang="en-US"/>
          </a:p>
        </p:txBody>
      </p:sp>
    </p:spTree>
    <p:extLst>
      <p:ext uri="{BB962C8B-B14F-4D97-AF65-F5344CB8AC3E}">
        <p14:creationId xmlns:p14="http://schemas.microsoft.com/office/powerpoint/2010/main" val="244626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E610CB-F2DB-43A6-A3BB-AB2EDCCF4698}"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0F74E-7A8B-47E0-95C7-62E8EF0DC16F}" type="slidenum">
              <a:rPr lang="en-US" smtClean="0"/>
              <a:t>‹#›</a:t>
            </a:fld>
            <a:endParaRPr lang="en-US"/>
          </a:p>
        </p:txBody>
      </p:sp>
    </p:spTree>
    <p:extLst>
      <p:ext uri="{BB962C8B-B14F-4D97-AF65-F5344CB8AC3E}">
        <p14:creationId xmlns:p14="http://schemas.microsoft.com/office/powerpoint/2010/main" val="1434842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E610CB-F2DB-43A6-A3BB-AB2EDCCF4698}"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0F74E-7A8B-47E0-95C7-62E8EF0DC16F}" type="slidenum">
              <a:rPr lang="en-US" smtClean="0"/>
              <a:t>‹#›</a:t>
            </a:fld>
            <a:endParaRPr lang="en-US"/>
          </a:p>
        </p:txBody>
      </p:sp>
    </p:spTree>
    <p:extLst>
      <p:ext uri="{BB962C8B-B14F-4D97-AF65-F5344CB8AC3E}">
        <p14:creationId xmlns:p14="http://schemas.microsoft.com/office/powerpoint/2010/main" val="1719064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E610CB-F2DB-43A6-A3BB-AB2EDCCF4698}"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0F74E-7A8B-47E0-95C7-62E8EF0DC16F}" type="slidenum">
              <a:rPr lang="en-US" smtClean="0"/>
              <a:t>‹#›</a:t>
            </a:fld>
            <a:endParaRPr lang="en-US"/>
          </a:p>
        </p:txBody>
      </p:sp>
    </p:spTree>
    <p:extLst>
      <p:ext uri="{BB962C8B-B14F-4D97-AF65-F5344CB8AC3E}">
        <p14:creationId xmlns:p14="http://schemas.microsoft.com/office/powerpoint/2010/main" val="133186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610CB-F2DB-43A6-A3BB-AB2EDCCF4698}" type="datetimeFigureOut">
              <a:rPr lang="en-US" smtClean="0"/>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10F74E-7A8B-47E0-95C7-62E8EF0DC16F}" type="slidenum">
              <a:rPr lang="en-US" smtClean="0"/>
              <a:t>‹#›</a:t>
            </a:fld>
            <a:endParaRPr lang="en-US"/>
          </a:p>
        </p:txBody>
      </p:sp>
    </p:spTree>
    <p:extLst>
      <p:ext uri="{BB962C8B-B14F-4D97-AF65-F5344CB8AC3E}">
        <p14:creationId xmlns:p14="http://schemas.microsoft.com/office/powerpoint/2010/main" val="151674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E610CB-F2DB-43A6-A3BB-AB2EDCCF4698}" type="datetimeFigureOut">
              <a:rPr lang="en-US" smtClean="0"/>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10F74E-7A8B-47E0-95C7-62E8EF0DC16F}" type="slidenum">
              <a:rPr lang="en-US" smtClean="0"/>
              <a:t>‹#›</a:t>
            </a:fld>
            <a:endParaRPr lang="en-US"/>
          </a:p>
        </p:txBody>
      </p:sp>
    </p:spTree>
    <p:extLst>
      <p:ext uri="{BB962C8B-B14F-4D97-AF65-F5344CB8AC3E}">
        <p14:creationId xmlns:p14="http://schemas.microsoft.com/office/powerpoint/2010/main" val="1784880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610CB-F2DB-43A6-A3BB-AB2EDCCF4698}" type="datetimeFigureOut">
              <a:rPr lang="en-US" smtClean="0"/>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10F74E-7A8B-47E0-95C7-62E8EF0DC16F}" type="slidenum">
              <a:rPr lang="en-US" smtClean="0"/>
              <a:t>‹#›</a:t>
            </a:fld>
            <a:endParaRPr lang="en-US"/>
          </a:p>
        </p:txBody>
      </p:sp>
    </p:spTree>
    <p:extLst>
      <p:ext uri="{BB962C8B-B14F-4D97-AF65-F5344CB8AC3E}">
        <p14:creationId xmlns:p14="http://schemas.microsoft.com/office/powerpoint/2010/main" val="183930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E610CB-F2DB-43A6-A3BB-AB2EDCCF4698}"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0F74E-7A8B-47E0-95C7-62E8EF0DC16F}" type="slidenum">
              <a:rPr lang="en-US" smtClean="0"/>
              <a:t>‹#›</a:t>
            </a:fld>
            <a:endParaRPr lang="en-US"/>
          </a:p>
        </p:txBody>
      </p:sp>
    </p:spTree>
    <p:extLst>
      <p:ext uri="{BB962C8B-B14F-4D97-AF65-F5344CB8AC3E}">
        <p14:creationId xmlns:p14="http://schemas.microsoft.com/office/powerpoint/2010/main" val="2961343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E610CB-F2DB-43A6-A3BB-AB2EDCCF4698}"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0F74E-7A8B-47E0-95C7-62E8EF0DC16F}" type="slidenum">
              <a:rPr lang="en-US" smtClean="0"/>
              <a:t>‹#›</a:t>
            </a:fld>
            <a:endParaRPr lang="en-US"/>
          </a:p>
        </p:txBody>
      </p:sp>
    </p:spTree>
    <p:extLst>
      <p:ext uri="{BB962C8B-B14F-4D97-AF65-F5344CB8AC3E}">
        <p14:creationId xmlns:p14="http://schemas.microsoft.com/office/powerpoint/2010/main" val="3457981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610CB-F2DB-43A6-A3BB-AB2EDCCF4698}" type="datetimeFigureOut">
              <a:rPr lang="en-US" smtClean="0"/>
              <a:t>5/12/2019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0F74E-7A8B-47E0-95C7-62E8EF0DC16F}" type="slidenum">
              <a:rPr lang="en-US" smtClean="0"/>
              <a:t>‹#›</a:t>
            </a:fld>
            <a:endParaRPr lang="en-US"/>
          </a:p>
        </p:txBody>
      </p:sp>
    </p:spTree>
    <p:extLst>
      <p:ext uri="{BB962C8B-B14F-4D97-AF65-F5344CB8AC3E}">
        <p14:creationId xmlns:p14="http://schemas.microsoft.com/office/powerpoint/2010/main" val="4223230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903A98E-CE3D-4D5E-A8A7-E4C8CF32E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48321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9CD8D1-5369-4D52-8798-059DBB7B4B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6304E3E-1BC5-4433-93AE-0346A78E94A1}"/>
              </a:ext>
            </a:extLst>
          </p:cNvPr>
          <p:cNvSpPr txBox="1"/>
          <p:nvPr/>
        </p:nvSpPr>
        <p:spPr>
          <a:xfrm>
            <a:off x="554892" y="461108"/>
            <a:ext cx="8034216" cy="3662541"/>
          </a:xfrm>
          <a:prstGeom prst="rect">
            <a:avLst/>
          </a:prstGeom>
          <a:noFill/>
        </p:spPr>
        <p:txBody>
          <a:bodyPr wrap="square" rtlCol="0">
            <a:spAutoFit/>
          </a:bodyPr>
          <a:lstStyle/>
          <a:p>
            <a:r>
              <a:rPr lang="en-US" sz="3200" b="1" dirty="0">
                <a:solidFill>
                  <a:schemeClr val="bg1"/>
                </a:solidFill>
                <a:latin typeface="Arial Narrow" panose="020B0606020202030204" pitchFamily="34" charset="0"/>
              </a:rPr>
              <a:t>Romans 3:19-20</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19</a:t>
            </a:r>
            <a:r>
              <a:rPr lang="en-US" sz="3200" dirty="0">
                <a:solidFill>
                  <a:schemeClr val="bg1"/>
                </a:solidFill>
                <a:latin typeface="Arial Narrow" panose="020B0606020202030204" pitchFamily="34" charset="0"/>
              </a:rPr>
              <a:t> Now we know that whatever the law says it speaks to those who are under the law, so that every mouth may be stopped, and the whole world may be held accountable to God. </a:t>
            </a:r>
            <a:r>
              <a:rPr lang="en-US" sz="3200" baseline="30000" dirty="0">
                <a:solidFill>
                  <a:schemeClr val="bg1"/>
                </a:solidFill>
                <a:latin typeface="Arial Narrow" panose="020B0606020202030204" pitchFamily="34" charset="0"/>
              </a:rPr>
              <a:t>20</a:t>
            </a:r>
            <a:r>
              <a:rPr lang="en-US" sz="3200" dirty="0">
                <a:solidFill>
                  <a:schemeClr val="bg1"/>
                </a:solidFill>
                <a:latin typeface="Arial Narrow" panose="020B0606020202030204" pitchFamily="34" charset="0"/>
              </a:rPr>
              <a:t> For by works of the law no human being will be justified in his sight, since through the law comes knowledge of sin. </a:t>
            </a:r>
          </a:p>
        </p:txBody>
      </p:sp>
    </p:spTree>
    <p:extLst>
      <p:ext uri="{BB962C8B-B14F-4D97-AF65-F5344CB8AC3E}">
        <p14:creationId xmlns:p14="http://schemas.microsoft.com/office/powerpoint/2010/main" val="61291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9CD8D1-5369-4D52-8798-059DBB7B4B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6304E3E-1BC5-4433-93AE-0346A78E94A1}"/>
              </a:ext>
            </a:extLst>
          </p:cNvPr>
          <p:cNvSpPr txBox="1"/>
          <p:nvPr/>
        </p:nvSpPr>
        <p:spPr>
          <a:xfrm>
            <a:off x="554892" y="461108"/>
            <a:ext cx="8034216" cy="3170099"/>
          </a:xfrm>
          <a:prstGeom prst="rect">
            <a:avLst/>
          </a:prstGeom>
          <a:noFill/>
        </p:spPr>
        <p:txBody>
          <a:bodyPr wrap="square" rtlCol="0">
            <a:spAutoFit/>
          </a:bodyPr>
          <a:lstStyle/>
          <a:p>
            <a:r>
              <a:rPr lang="en-US" sz="3200" b="1" dirty="0">
                <a:solidFill>
                  <a:schemeClr val="bg1"/>
                </a:solidFill>
                <a:latin typeface="Arial Narrow" panose="020B0606020202030204" pitchFamily="34" charset="0"/>
              </a:rPr>
              <a:t>Romans 3:21-25</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21</a:t>
            </a:r>
            <a:r>
              <a:rPr lang="en-US" sz="3200" dirty="0">
                <a:solidFill>
                  <a:schemeClr val="bg1"/>
                </a:solidFill>
                <a:latin typeface="Arial Narrow" panose="020B0606020202030204" pitchFamily="34" charset="0"/>
              </a:rPr>
              <a:t> But now the righteousness of God has been manifested apart from the law, although the Law and the Prophets bear witness to it— </a:t>
            </a:r>
            <a:r>
              <a:rPr lang="en-US" sz="3200" baseline="30000" dirty="0">
                <a:solidFill>
                  <a:schemeClr val="bg1"/>
                </a:solidFill>
                <a:latin typeface="Arial Narrow" panose="020B0606020202030204" pitchFamily="34" charset="0"/>
              </a:rPr>
              <a:t>22</a:t>
            </a:r>
            <a:r>
              <a:rPr lang="en-US" sz="3200" dirty="0">
                <a:solidFill>
                  <a:schemeClr val="bg1"/>
                </a:solidFill>
                <a:latin typeface="Arial Narrow" panose="020B0606020202030204" pitchFamily="34" charset="0"/>
              </a:rPr>
              <a:t> the righteousness of God through faith in Jesus Christ for all who believe. </a:t>
            </a:r>
          </a:p>
        </p:txBody>
      </p:sp>
      <p:sp>
        <p:nvSpPr>
          <p:cNvPr id="2" name="Rectangle 1">
            <a:extLst>
              <a:ext uri="{FF2B5EF4-FFF2-40B4-BE49-F238E27FC236}">
                <a16:creationId xmlns:a16="http://schemas.microsoft.com/office/drawing/2014/main" id="{843AD3DA-BB8C-40FB-9885-EF4C3F565611}"/>
              </a:ext>
            </a:extLst>
          </p:cNvPr>
          <p:cNvSpPr/>
          <p:nvPr/>
        </p:nvSpPr>
        <p:spPr>
          <a:xfrm>
            <a:off x="554892" y="3014448"/>
            <a:ext cx="8034215" cy="1569660"/>
          </a:xfrm>
          <a:prstGeom prst="rect">
            <a:avLst/>
          </a:prstGeom>
        </p:spPr>
        <p:txBody>
          <a:bodyPr wrap="square">
            <a:spAutoFit/>
          </a:bodyPr>
          <a:lstStyle/>
          <a:p>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For there is no distinction: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23</a:t>
            </a:r>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for all have sinned and fall short of the glory of God, </a:t>
            </a:r>
          </a:p>
        </p:txBody>
      </p:sp>
      <p:sp>
        <p:nvSpPr>
          <p:cNvPr id="5" name="Rectangle 4">
            <a:extLst>
              <a:ext uri="{FF2B5EF4-FFF2-40B4-BE49-F238E27FC236}">
                <a16:creationId xmlns:a16="http://schemas.microsoft.com/office/drawing/2014/main" id="{6E39085D-606B-4F0E-BEDF-06919B969E2F}"/>
              </a:ext>
            </a:extLst>
          </p:cNvPr>
          <p:cNvSpPr/>
          <p:nvPr/>
        </p:nvSpPr>
        <p:spPr>
          <a:xfrm>
            <a:off x="554892" y="3995504"/>
            <a:ext cx="8034215" cy="2062103"/>
          </a:xfrm>
          <a:prstGeom prst="rect">
            <a:avLst/>
          </a:prstGeom>
        </p:spPr>
        <p:txBody>
          <a:bodyPr wrap="square">
            <a:spAutoFit/>
          </a:bodyPr>
          <a:lstStyle/>
          <a:p>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24</a:t>
            </a:r>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and are justified by his grace as a gift, through the redemption that is in Christ Jesus,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25</a:t>
            </a:r>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whom God put forward as a propitiation by his blood, to be received by faith. </a:t>
            </a:r>
          </a:p>
        </p:txBody>
      </p:sp>
    </p:spTree>
    <p:extLst>
      <p:ext uri="{BB962C8B-B14F-4D97-AF65-F5344CB8AC3E}">
        <p14:creationId xmlns:p14="http://schemas.microsoft.com/office/powerpoint/2010/main" val="108844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2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9CD8D1-5369-4D52-8798-059DBB7B4B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6304E3E-1BC5-4433-93AE-0346A78E94A1}"/>
              </a:ext>
            </a:extLst>
          </p:cNvPr>
          <p:cNvSpPr txBox="1"/>
          <p:nvPr/>
        </p:nvSpPr>
        <p:spPr>
          <a:xfrm>
            <a:off x="554892" y="461108"/>
            <a:ext cx="8034216" cy="3170099"/>
          </a:xfrm>
          <a:prstGeom prst="rect">
            <a:avLst/>
          </a:prstGeom>
          <a:noFill/>
        </p:spPr>
        <p:txBody>
          <a:bodyPr wrap="square" rtlCol="0">
            <a:spAutoFit/>
          </a:bodyPr>
          <a:lstStyle/>
          <a:p>
            <a:r>
              <a:rPr lang="en-US" sz="3200" b="1" dirty="0">
                <a:solidFill>
                  <a:schemeClr val="bg1"/>
                </a:solidFill>
                <a:latin typeface="Arial Narrow" panose="020B0606020202030204" pitchFamily="34" charset="0"/>
              </a:rPr>
              <a:t>Romans 3:25-26</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25b</a:t>
            </a:r>
            <a:r>
              <a:rPr lang="en-US" sz="3200" dirty="0">
                <a:solidFill>
                  <a:schemeClr val="bg1"/>
                </a:solidFill>
                <a:latin typeface="Arial Narrow" panose="020B0606020202030204" pitchFamily="34" charset="0"/>
              </a:rPr>
              <a:t> This was to show God's righteousness, because in his divine forbearance he had passed over former sins. </a:t>
            </a:r>
            <a:r>
              <a:rPr lang="en-US" sz="3200" baseline="30000" dirty="0">
                <a:solidFill>
                  <a:schemeClr val="bg1"/>
                </a:solidFill>
                <a:latin typeface="Arial Narrow" panose="020B0606020202030204" pitchFamily="34" charset="0"/>
              </a:rPr>
              <a:t>26</a:t>
            </a:r>
            <a:r>
              <a:rPr lang="en-US" sz="3200" dirty="0">
                <a:solidFill>
                  <a:schemeClr val="bg1"/>
                </a:solidFill>
                <a:latin typeface="Arial Narrow" panose="020B0606020202030204" pitchFamily="34" charset="0"/>
              </a:rPr>
              <a:t> It was to show his righteousness at the present time, so that he might be just and the justifier of the one who has faith in Jesus.</a:t>
            </a:r>
          </a:p>
        </p:txBody>
      </p:sp>
    </p:spTree>
    <p:extLst>
      <p:ext uri="{BB962C8B-B14F-4D97-AF65-F5344CB8AC3E}">
        <p14:creationId xmlns:p14="http://schemas.microsoft.com/office/powerpoint/2010/main" val="380771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9CD8D1-5369-4D52-8798-059DBB7B4B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6304E3E-1BC5-4433-93AE-0346A78E94A1}"/>
              </a:ext>
            </a:extLst>
          </p:cNvPr>
          <p:cNvSpPr txBox="1"/>
          <p:nvPr/>
        </p:nvSpPr>
        <p:spPr>
          <a:xfrm>
            <a:off x="554892" y="461108"/>
            <a:ext cx="8034216" cy="4647426"/>
          </a:xfrm>
          <a:prstGeom prst="rect">
            <a:avLst/>
          </a:prstGeom>
          <a:noFill/>
        </p:spPr>
        <p:txBody>
          <a:bodyPr wrap="square" rtlCol="0">
            <a:spAutoFit/>
          </a:bodyPr>
          <a:lstStyle/>
          <a:p>
            <a:r>
              <a:rPr lang="en-US" sz="3200" b="1" dirty="0">
                <a:solidFill>
                  <a:schemeClr val="bg1"/>
                </a:solidFill>
                <a:latin typeface="Arial Narrow" panose="020B0606020202030204" pitchFamily="34" charset="0"/>
              </a:rPr>
              <a:t>Romans 3:27-30</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27</a:t>
            </a:r>
            <a:r>
              <a:rPr lang="en-US" sz="3200" dirty="0">
                <a:solidFill>
                  <a:schemeClr val="bg1"/>
                </a:solidFill>
                <a:latin typeface="Arial Narrow" panose="020B0606020202030204" pitchFamily="34" charset="0"/>
              </a:rPr>
              <a:t> Then what becomes of our boasting? It is excluded. By what kind of law? By a law of works? No, but by the law of faith.  </a:t>
            </a:r>
            <a:r>
              <a:rPr lang="en-US" sz="3200" baseline="30000" dirty="0">
                <a:solidFill>
                  <a:schemeClr val="bg1"/>
                </a:solidFill>
                <a:latin typeface="Arial Narrow" panose="020B0606020202030204" pitchFamily="34" charset="0"/>
              </a:rPr>
              <a:t>28</a:t>
            </a:r>
            <a:r>
              <a:rPr lang="en-US" sz="3200" dirty="0">
                <a:solidFill>
                  <a:schemeClr val="bg1"/>
                </a:solidFill>
                <a:latin typeface="Arial Narrow" panose="020B0606020202030204" pitchFamily="34" charset="0"/>
              </a:rPr>
              <a:t> For we hold that one is justified by faith apart from works of the law. </a:t>
            </a:r>
            <a:r>
              <a:rPr lang="en-US" sz="3200" baseline="30000" dirty="0">
                <a:solidFill>
                  <a:schemeClr val="bg1"/>
                </a:solidFill>
                <a:latin typeface="Arial Narrow" panose="020B0606020202030204" pitchFamily="34" charset="0"/>
              </a:rPr>
              <a:t>29</a:t>
            </a:r>
            <a:r>
              <a:rPr lang="en-US" sz="3200" dirty="0">
                <a:solidFill>
                  <a:schemeClr val="bg1"/>
                </a:solidFill>
                <a:latin typeface="Arial Narrow" panose="020B0606020202030204" pitchFamily="34" charset="0"/>
              </a:rPr>
              <a:t> Or is God the God of Jews only? Is he not the God of Gentiles also? Yes, of Gentiles also, </a:t>
            </a:r>
            <a:r>
              <a:rPr lang="en-US" sz="3200" baseline="30000" dirty="0">
                <a:solidFill>
                  <a:schemeClr val="bg1"/>
                </a:solidFill>
                <a:latin typeface="Arial Narrow" panose="020B0606020202030204" pitchFamily="34" charset="0"/>
              </a:rPr>
              <a:t>30</a:t>
            </a:r>
            <a:r>
              <a:rPr lang="en-US" sz="3200" dirty="0">
                <a:solidFill>
                  <a:schemeClr val="bg1"/>
                </a:solidFill>
                <a:latin typeface="Arial Narrow" panose="020B0606020202030204" pitchFamily="34" charset="0"/>
              </a:rPr>
              <a:t> since God is one—who will justify the circumcised by faith and the uncircumcised through faith. </a:t>
            </a:r>
          </a:p>
        </p:txBody>
      </p:sp>
    </p:spTree>
    <p:extLst>
      <p:ext uri="{BB962C8B-B14F-4D97-AF65-F5344CB8AC3E}">
        <p14:creationId xmlns:p14="http://schemas.microsoft.com/office/powerpoint/2010/main" val="273388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9CD8D1-5369-4D52-8798-059DBB7B4B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6304E3E-1BC5-4433-93AE-0346A78E94A1}"/>
              </a:ext>
            </a:extLst>
          </p:cNvPr>
          <p:cNvSpPr txBox="1"/>
          <p:nvPr/>
        </p:nvSpPr>
        <p:spPr>
          <a:xfrm>
            <a:off x="554892" y="461108"/>
            <a:ext cx="8034216" cy="1692771"/>
          </a:xfrm>
          <a:prstGeom prst="rect">
            <a:avLst/>
          </a:prstGeom>
          <a:noFill/>
        </p:spPr>
        <p:txBody>
          <a:bodyPr wrap="square" rtlCol="0">
            <a:spAutoFit/>
          </a:bodyPr>
          <a:lstStyle/>
          <a:p>
            <a:r>
              <a:rPr lang="en-US" sz="3200" b="1" dirty="0">
                <a:solidFill>
                  <a:schemeClr val="bg1"/>
                </a:solidFill>
                <a:latin typeface="Arial Narrow" panose="020B0606020202030204" pitchFamily="34" charset="0"/>
              </a:rPr>
              <a:t>Romans 3:31</a:t>
            </a:r>
          </a:p>
          <a:p>
            <a:endParaRPr lang="en-US" sz="800" b="1" dirty="0">
              <a:solidFill>
                <a:schemeClr val="bg1"/>
              </a:solidFill>
              <a:latin typeface="Arial Narrow" panose="020B0606020202030204" pitchFamily="34" charset="0"/>
            </a:endParaRPr>
          </a:p>
          <a:p>
            <a:r>
              <a:rPr lang="en-US" sz="3200" baseline="30000" dirty="0">
                <a:solidFill>
                  <a:schemeClr val="bg1"/>
                </a:solidFill>
                <a:latin typeface="Arial Narrow" panose="020B0606020202030204" pitchFamily="34" charset="0"/>
              </a:rPr>
              <a:t>31</a:t>
            </a:r>
            <a:r>
              <a:rPr lang="en-US" sz="3200" dirty="0">
                <a:solidFill>
                  <a:schemeClr val="bg1"/>
                </a:solidFill>
                <a:latin typeface="Arial Narrow" panose="020B0606020202030204" pitchFamily="34" charset="0"/>
              </a:rPr>
              <a:t> Do we then overthrow the law by this faith? By no means! On the contrary, we uphold the law. </a:t>
            </a:r>
          </a:p>
        </p:txBody>
      </p:sp>
    </p:spTree>
    <p:extLst>
      <p:ext uri="{BB962C8B-B14F-4D97-AF65-F5344CB8AC3E}">
        <p14:creationId xmlns:p14="http://schemas.microsoft.com/office/powerpoint/2010/main" val="28215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9CD8D1-5369-4D52-8798-059DBB7B4B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6304E3E-1BC5-4433-93AE-0346A78E94A1}"/>
              </a:ext>
            </a:extLst>
          </p:cNvPr>
          <p:cNvSpPr txBox="1"/>
          <p:nvPr/>
        </p:nvSpPr>
        <p:spPr>
          <a:xfrm>
            <a:off x="554892" y="461108"/>
            <a:ext cx="8034216" cy="4770537"/>
          </a:xfrm>
          <a:prstGeom prst="rect">
            <a:avLst/>
          </a:prstGeom>
          <a:noFill/>
        </p:spPr>
        <p:txBody>
          <a:bodyPr wrap="square" rtlCol="0">
            <a:spAutoFit/>
          </a:bodyPr>
          <a:lstStyle/>
          <a:p>
            <a:r>
              <a:rPr lang="en-US" sz="3600" b="1" dirty="0">
                <a:solidFill>
                  <a:schemeClr val="bg1"/>
                </a:solidFill>
                <a:latin typeface="Arial Narrow" panose="020B0606020202030204" pitchFamily="34" charset="0"/>
              </a:rPr>
              <a:t>Takeaways</a:t>
            </a:r>
            <a:endParaRPr lang="en-US" sz="900" b="1" dirty="0">
              <a:solidFill>
                <a:schemeClr val="bg1"/>
              </a:solidFill>
              <a:latin typeface="Arial Narrow" panose="020B0606020202030204" pitchFamily="34" charset="0"/>
            </a:endParaRPr>
          </a:p>
          <a:p>
            <a:endParaRPr lang="en-US" sz="800" b="1" dirty="0">
              <a:solidFill>
                <a:schemeClr val="bg1"/>
              </a:solidFill>
              <a:latin typeface="Arial Narrow" panose="020B0606020202030204" pitchFamily="34" charset="0"/>
            </a:endParaRPr>
          </a:p>
          <a:p>
            <a:pPr marL="514350" indent="-514350">
              <a:buFont typeface="+mj-lt"/>
              <a:buAutoNum type="arabicPeriod"/>
            </a:pPr>
            <a:r>
              <a:rPr lang="en-US" sz="3200" b="1" dirty="0">
                <a:solidFill>
                  <a:schemeClr val="bg1"/>
                </a:solidFill>
                <a:latin typeface="Arial Narrow" panose="020B0606020202030204" pitchFamily="34" charset="0"/>
              </a:rPr>
              <a:t>We’ve all sinned, and we can’t fix it on our own (3:23)</a:t>
            </a:r>
          </a:p>
          <a:p>
            <a:pPr marL="514350" indent="-514350">
              <a:buFont typeface="+mj-lt"/>
              <a:buAutoNum type="arabicPeriod"/>
            </a:pPr>
            <a:endParaRPr lang="en-US" b="1" dirty="0">
              <a:solidFill>
                <a:schemeClr val="bg1"/>
              </a:solidFill>
              <a:latin typeface="Arial Narrow" panose="020B0606020202030204" pitchFamily="34" charset="0"/>
            </a:endParaRPr>
          </a:p>
          <a:p>
            <a:pPr marL="514350" indent="-514350">
              <a:buFont typeface="+mj-lt"/>
              <a:buAutoNum type="arabicPeriod"/>
            </a:pPr>
            <a:r>
              <a:rPr lang="en-US" sz="3200" b="1" dirty="0">
                <a:solidFill>
                  <a:schemeClr val="bg1"/>
                </a:solidFill>
                <a:latin typeface="Arial Narrow" panose="020B0606020202030204" pitchFamily="34" charset="0"/>
              </a:rPr>
              <a:t>God has given the free gift of His Son (3:24)</a:t>
            </a:r>
          </a:p>
          <a:p>
            <a:pPr marL="514350" indent="-514350">
              <a:buFont typeface="+mj-lt"/>
              <a:buAutoNum type="arabicPeriod"/>
            </a:pPr>
            <a:endParaRPr lang="en-US" b="1" dirty="0">
              <a:solidFill>
                <a:schemeClr val="bg1"/>
              </a:solidFill>
              <a:latin typeface="Arial Narrow" panose="020B0606020202030204" pitchFamily="34" charset="0"/>
            </a:endParaRPr>
          </a:p>
          <a:p>
            <a:pPr marL="514350" indent="-514350">
              <a:buFont typeface="+mj-lt"/>
              <a:buAutoNum type="arabicPeriod"/>
            </a:pPr>
            <a:r>
              <a:rPr lang="en-US" sz="3200" b="1" dirty="0">
                <a:solidFill>
                  <a:schemeClr val="bg1"/>
                </a:solidFill>
                <a:latin typeface="Arial Narrow" panose="020B0606020202030204" pitchFamily="34" charset="0"/>
              </a:rPr>
              <a:t>We are not saved by faith alone (James 3:24), and we are not saved by obedience alone. We are saved by genuine faith that motivates obedience. </a:t>
            </a:r>
          </a:p>
        </p:txBody>
      </p:sp>
    </p:spTree>
    <p:extLst>
      <p:ext uri="{BB962C8B-B14F-4D97-AF65-F5344CB8AC3E}">
        <p14:creationId xmlns:p14="http://schemas.microsoft.com/office/powerpoint/2010/main" val="370747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125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animEffect transition="in" filter="fade">
                                      <p:cBhvr>
                                        <p:cTn id="20" dur="12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903A98E-CE3D-4D5E-A8A7-E4C8CF32E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2544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TotalTime>
  <Words>351</Words>
  <Application>Microsoft Office PowerPoint</Application>
  <PresentationFormat>On-screen Show (4:3)</PresentationFormat>
  <Paragraphs>24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5</cp:revision>
  <dcterms:created xsi:type="dcterms:W3CDTF">2019-05-08T18:56:52Z</dcterms:created>
  <dcterms:modified xsi:type="dcterms:W3CDTF">2019-05-12T21:49:15Z</dcterms:modified>
</cp:coreProperties>
</file>