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8"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80" d="100"/>
          <a:sy n="80" d="100"/>
        </p:scale>
        <p:origin x="63" y="20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CBCCAF-3FFC-4DA1-ABEE-F4A9408AE9C3}"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2327139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BCCAF-3FFC-4DA1-ABEE-F4A9408AE9C3}"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337242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BCCAF-3FFC-4DA1-ABEE-F4A9408AE9C3}"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269450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BCCAF-3FFC-4DA1-ABEE-F4A9408AE9C3}"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348422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CBCCAF-3FFC-4DA1-ABEE-F4A9408AE9C3}"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401026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CBCCAF-3FFC-4DA1-ABEE-F4A9408AE9C3}"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1365478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CBCCAF-3FFC-4DA1-ABEE-F4A9408AE9C3}"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2733451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CBCCAF-3FFC-4DA1-ABEE-F4A9408AE9C3}"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640616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BCCAF-3FFC-4DA1-ABEE-F4A9408AE9C3}"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90238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CBCCAF-3FFC-4DA1-ABEE-F4A9408AE9C3}"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103277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CBCCAF-3FFC-4DA1-ABEE-F4A9408AE9C3}"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24C2C-BB75-4BF6-B5CC-C412F8BB27A9}" type="slidenum">
              <a:rPr lang="en-US" smtClean="0"/>
              <a:t>‹#›</a:t>
            </a:fld>
            <a:endParaRPr lang="en-US"/>
          </a:p>
        </p:txBody>
      </p:sp>
    </p:spTree>
    <p:extLst>
      <p:ext uri="{BB962C8B-B14F-4D97-AF65-F5344CB8AC3E}">
        <p14:creationId xmlns:p14="http://schemas.microsoft.com/office/powerpoint/2010/main" val="299818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BCCAF-3FFC-4DA1-ABEE-F4A9408AE9C3}" type="datetimeFigureOut">
              <a:rPr lang="en-US" smtClean="0"/>
              <a:t>11/11/2018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24C2C-BB75-4BF6-B5CC-C412F8BB27A9}" type="slidenum">
              <a:rPr lang="en-US" smtClean="0"/>
              <a:t>‹#›</a:t>
            </a:fld>
            <a:endParaRPr lang="en-US"/>
          </a:p>
        </p:txBody>
      </p:sp>
    </p:spTree>
    <p:extLst>
      <p:ext uri="{BB962C8B-B14F-4D97-AF65-F5344CB8AC3E}">
        <p14:creationId xmlns:p14="http://schemas.microsoft.com/office/powerpoint/2010/main" val="3295222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87B740-E9C1-4CC4-AC86-97F5FA4AA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02135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angle 6">
            <a:extLst>
              <a:ext uri="{FF2B5EF4-FFF2-40B4-BE49-F238E27FC236}">
                <a16:creationId xmlns:a16="http://schemas.microsoft.com/office/drawing/2014/main" id="{4E64B626-0496-4B1D-9642-DACC28A6E80B}"/>
              </a:ext>
            </a:extLst>
          </p:cNvPr>
          <p:cNvSpPr/>
          <p:nvPr/>
        </p:nvSpPr>
        <p:spPr>
          <a:xfrm>
            <a:off x="253449" y="2505670"/>
            <a:ext cx="8637102" cy="1846659"/>
          </a:xfrm>
          <a:prstGeom prst="rect">
            <a:avLst/>
          </a:prstGeom>
        </p:spPr>
        <p:txBody>
          <a:bodyPr wrap="square">
            <a:spAutoFit/>
          </a:bodyPr>
          <a:lstStyle/>
          <a:p>
            <a:pPr algn="ctr"/>
            <a:r>
              <a:rPr lang="en-US" sz="3200" b="1" dirty="0">
                <a:solidFill>
                  <a:prstClr val="black"/>
                </a:solidFill>
                <a:latin typeface="Arial Narrow" panose="020B0606020202030204" pitchFamily="34" charset="0"/>
              </a:rPr>
              <a:t>Jesus Christ is the solution to ALL sin</a:t>
            </a:r>
          </a:p>
          <a:p>
            <a:pPr algn="ctr"/>
            <a:r>
              <a:rPr lang="en-US" sz="3200" dirty="0">
                <a:solidFill>
                  <a:prstClr val="black"/>
                </a:solidFill>
                <a:latin typeface="Arial Narrow" panose="020B0606020202030204" pitchFamily="34" charset="0"/>
              </a:rPr>
              <a:t>1 Cor. 6:11; 1 Pet. 2:24; Eph. 2:13</a:t>
            </a:r>
          </a:p>
          <a:p>
            <a:endParaRPr lang="en-US" sz="3200" b="1" dirty="0">
              <a:solidFill>
                <a:prstClr val="black"/>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214549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25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125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87B740-E9C1-4CC4-AC86-97F5FA4AA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020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2528047" y="430306"/>
            <a:ext cx="6370064" cy="1077218"/>
          </a:xfrm>
          <a:prstGeom prst="rect">
            <a:avLst/>
          </a:prstGeom>
          <a:noFill/>
        </p:spPr>
        <p:txBody>
          <a:bodyPr wrap="square" rtlCol="0">
            <a:spAutoFit/>
          </a:bodyPr>
          <a:lstStyle/>
          <a:p>
            <a:pPr algn="r"/>
            <a:r>
              <a:rPr lang="en-US" sz="3200" b="1" dirty="0">
                <a:latin typeface="Arial Narrow" panose="020B0606020202030204" pitchFamily="34" charset="0"/>
              </a:rPr>
              <a:t>WHAT DOES THE BIBLE SAY </a:t>
            </a:r>
          </a:p>
          <a:p>
            <a:pPr algn="r"/>
            <a:r>
              <a:rPr lang="en-US" sz="3200" b="1" dirty="0">
                <a:latin typeface="Arial Narrow" panose="020B0606020202030204" pitchFamily="34" charset="0"/>
              </a:rPr>
              <a:t>ABOUT HOMOSEXUALITY?</a:t>
            </a:r>
          </a:p>
        </p:txBody>
      </p:sp>
      <p:sp>
        <p:nvSpPr>
          <p:cNvPr id="7" name="Rectangle 6">
            <a:extLst>
              <a:ext uri="{FF2B5EF4-FFF2-40B4-BE49-F238E27FC236}">
                <a16:creationId xmlns:a16="http://schemas.microsoft.com/office/drawing/2014/main" id="{4E64B626-0496-4B1D-9642-DACC28A6E80B}"/>
              </a:ext>
            </a:extLst>
          </p:cNvPr>
          <p:cNvSpPr/>
          <p:nvPr/>
        </p:nvSpPr>
        <p:spPr>
          <a:xfrm>
            <a:off x="261009" y="1810464"/>
            <a:ext cx="8882991" cy="5047536"/>
          </a:xfrm>
          <a:prstGeom prst="rect">
            <a:avLst/>
          </a:prstGeom>
        </p:spPr>
        <p:txBody>
          <a:bodyPr wrap="square">
            <a:spAutoFit/>
          </a:bodyPr>
          <a:lstStyle/>
          <a:p>
            <a:r>
              <a:rPr lang="en-US" sz="3200" b="1" dirty="0">
                <a:solidFill>
                  <a:prstClr val="black"/>
                </a:solidFill>
                <a:latin typeface="Arial Narrow" panose="020B0606020202030204" pitchFamily="34" charset="0"/>
              </a:rPr>
              <a:t>Genesis 19:1-29 </a:t>
            </a:r>
            <a:r>
              <a:rPr lang="en-US" sz="3200" dirty="0">
                <a:solidFill>
                  <a:prstClr val="black"/>
                </a:solidFill>
                <a:latin typeface="Arial Narrow" panose="020B0606020202030204" pitchFamily="34" charset="0"/>
              </a:rPr>
              <a:t>(cf. Jude 7; Ezek. 16:49-50) </a:t>
            </a:r>
          </a:p>
          <a:p>
            <a:endParaRPr lang="en-US" sz="1600"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Judges 19:22-23 </a:t>
            </a:r>
            <a:r>
              <a:rPr lang="en-US" sz="3200" dirty="0">
                <a:solidFill>
                  <a:prstClr val="black"/>
                </a:solidFill>
                <a:latin typeface="Arial Narrow" panose="020B0606020202030204" pitchFamily="34" charset="0"/>
              </a:rPr>
              <a:t>–</a:t>
            </a:r>
            <a:r>
              <a:rPr lang="en-US" sz="3200" b="1" dirty="0">
                <a:solidFill>
                  <a:prstClr val="black"/>
                </a:solidFill>
                <a:latin typeface="Arial Narrow" panose="020B0606020202030204" pitchFamily="34" charset="0"/>
              </a:rPr>
              <a:t> </a:t>
            </a:r>
            <a:r>
              <a:rPr lang="en-US" sz="3200" dirty="0">
                <a:solidFill>
                  <a:prstClr val="black"/>
                </a:solidFill>
                <a:latin typeface="Arial Narrow" panose="020B0606020202030204" pitchFamily="34" charset="0"/>
              </a:rPr>
              <a:t>“wicked/vile”</a:t>
            </a:r>
          </a:p>
          <a:p>
            <a:endParaRPr lang="en-US" sz="1600"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Leviticus 18:22-25; 20:13 </a:t>
            </a:r>
            <a:r>
              <a:rPr lang="en-US" sz="3200" dirty="0">
                <a:solidFill>
                  <a:prstClr val="black"/>
                </a:solidFill>
                <a:latin typeface="Arial Narrow" panose="020B0606020202030204" pitchFamily="34" charset="0"/>
              </a:rPr>
              <a:t>– “an abomination”</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1 Corinthians 6:9-10 </a:t>
            </a:r>
            <a:r>
              <a:rPr lang="en-US" sz="3200" dirty="0">
                <a:solidFill>
                  <a:prstClr val="black"/>
                </a:solidFill>
                <a:latin typeface="Arial Narrow" panose="020B0606020202030204" pitchFamily="34" charset="0"/>
              </a:rPr>
              <a:t>– “unrighteous…will not inherit the kingdom of God”</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1 Timothy 1:8-10 </a:t>
            </a:r>
            <a:r>
              <a:rPr lang="en-US" sz="3200" dirty="0">
                <a:solidFill>
                  <a:prstClr val="black"/>
                </a:solidFill>
                <a:latin typeface="Arial Narrow" panose="020B0606020202030204" pitchFamily="34" charset="0"/>
              </a:rPr>
              <a:t>– “contrary to sound doctrine”</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Romans 1:26-27 </a:t>
            </a:r>
            <a:r>
              <a:rPr lang="en-US" sz="3200" dirty="0">
                <a:solidFill>
                  <a:prstClr val="black"/>
                </a:solidFill>
                <a:latin typeface="Arial Narrow" panose="020B0606020202030204" pitchFamily="34" charset="0"/>
              </a:rPr>
              <a:t>– “dishonorable, shameless, [un]natural”</a:t>
            </a:r>
          </a:p>
          <a:p>
            <a:endParaRPr lang="en-US" dirty="0"/>
          </a:p>
        </p:txBody>
      </p:sp>
    </p:spTree>
    <p:extLst>
      <p:ext uri="{BB962C8B-B14F-4D97-AF65-F5344CB8AC3E}">
        <p14:creationId xmlns:p14="http://schemas.microsoft.com/office/powerpoint/2010/main" val="359862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125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125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1250"/>
                                        <p:tgtEl>
                                          <p:spTgt spid="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8" end="8"/>
                                            </p:txEl>
                                          </p:spTgt>
                                        </p:tgtEl>
                                        <p:attrNameLst>
                                          <p:attrName>style.visibility</p:attrName>
                                        </p:attrNameLst>
                                      </p:cBhvr>
                                      <p:to>
                                        <p:strVal val="visible"/>
                                      </p:to>
                                    </p:set>
                                    <p:animEffect transition="in" filter="fade">
                                      <p:cBhvr>
                                        <p:cTn id="30" dur="1250"/>
                                        <p:tgtEl>
                                          <p:spTgt spid="7">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animEffect transition="in" filter="fade">
                                      <p:cBhvr>
                                        <p:cTn id="35" dur="125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1252497" y="430306"/>
            <a:ext cx="7645614" cy="584775"/>
          </a:xfrm>
          <a:prstGeom prst="rect">
            <a:avLst/>
          </a:prstGeom>
          <a:noFill/>
        </p:spPr>
        <p:txBody>
          <a:bodyPr wrap="square" rtlCol="0">
            <a:spAutoFit/>
          </a:bodyPr>
          <a:lstStyle/>
          <a:p>
            <a:pPr algn="r"/>
            <a:r>
              <a:rPr lang="en-US" sz="3200" b="1" dirty="0">
                <a:latin typeface="Arial Narrow" panose="020B0606020202030204" pitchFamily="34" charset="0"/>
              </a:rPr>
              <a:t>WHAT IS GOD’S NATURAL DESIGN?</a:t>
            </a:r>
          </a:p>
        </p:txBody>
      </p:sp>
      <p:sp>
        <p:nvSpPr>
          <p:cNvPr id="7" name="Rectangle 6">
            <a:extLst>
              <a:ext uri="{FF2B5EF4-FFF2-40B4-BE49-F238E27FC236}">
                <a16:creationId xmlns:a16="http://schemas.microsoft.com/office/drawing/2014/main" id="{4E64B626-0496-4B1D-9642-DACC28A6E80B}"/>
              </a:ext>
            </a:extLst>
          </p:cNvPr>
          <p:cNvSpPr/>
          <p:nvPr/>
        </p:nvSpPr>
        <p:spPr>
          <a:xfrm>
            <a:off x="261009" y="1255885"/>
            <a:ext cx="8882991" cy="4801314"/>
          </a:xfrm>
          <a:prstGeom prst="rect">
            <a:avLst/>
          </a:prstGeom>
        </p:spPr>
        <p:txBody>
          <a:bodyPr wrap="square">
            <a:spAutoFit/>
          </a:bodyPr>
          <a:lstStyle/>
          <a:p>
            <a:r>
              <a:rPr lang="en-US" sz="3200" b="1" dirty="0">
                <a:solidFill>
                  <a:prstClr val="black"/>
                </a:solidFill>
                <a:latin typeface="Arial Narrow" panose="020B0606020202030204" pitchFamily="34" charset="0"/>
              </a:rPr>
              <a:t>1 Corinthians 7:2 </a:t>
            </a:r>
            <a:endParaRPr lang="en-US" sz="3200" dirty="0">
              <a:solidFill>
                <a:prstClr val="black"/>
              </a:solidFill>
              <a:latin typeface="Arial Narrow" panose="020B0606020202030204" pitchFamily="34" charset="0"/>
            </a:endParaRPr>
          </a:p>
          <a:p>
            <a:pPr marL="914400" lvl="1" indent="-457200">
              <a:buFont typeface="Arial" panose="020B0604020202020204" pitchFamily="34" charset="0"/>
              <a:buChar char="•"/>
            </a:pPr>
            <a:r>
              <a:rPr lang="en-US" sz="3200" dirty="0">
                <a:solidFill>
                  <a:prstClr val="black"/>
                </a:solidFill>
                <a:latin typeface="Arial Narrow" panose="020B0606020202030204" pitchFamily="34" charset="0"/>
              </a:rPr>
              <a:t>one man married to one woman</a:t>
            </a:r>
          </a:p>
          <a:p>
            <a:endParaRPr lang="en-US" sz="1600"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Ephesians 5:22-33 </a:t>
            </a:r>
            <a:r>
              <a:rPr lang="en-US" sz="3200" dirty="0">
                <a:solidFill>
                  <a:prstClr val="black"/>
                </a:solidFill>
                <a:latin typeface="Arial Narrow" panose="020B0606020202030204" pitchFamily="34" charset="0"/>
              </a:rPr>
              <a:t>(cf. Rev. 19:7; 21:9)</a:t>
            </a:r>
          </a:p>
          <a:p>
            <a:pPr marL="914400" lvl="1" indent="-457200">
              <a:buFont typeface="Arial" panose="020B0604020202020204" pitchFamily="34" charset="0"/>
              <a:buChar char="•"/>
            </a:pPr>
            <a:r>
              <a:rPr lang="en-US" sz="3200" dirty="0">
                <a:solidFill>
                  <a:prstClr val="black"/>
                </a:solidFill>
                <a:latin typeface="Arial Narrow" panose="020B0606020202030204" pitchFamily="34" charset="0"/>
              </a:rPr>
              <a:t>marriage between and man and woman reflects Christ’s relationship with the church</a:t>
            </a:r>
          </a:p>
          <a:p>
            <a:endParaRPr lang="en-US" sz="1600"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1 Peter 3:1-7</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Colossians 3:19</a:t>
            </a:r>
          </a:p>
          <a:p>
            <a:endParaRPr lang="en-US" sz="1600" dirty="0">
              <a:solidFill>
                <a:prstClr val="black"/>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378053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25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1250"/>
                                        <p:tgtEl>
                                          <p:spTgt spid="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25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fade">
                                      <p:cBhvr>
                                        <p:cTn id="26" dur="1250"/>
                                        <p:tgtEl>
                                          <p:spTgt spid="7">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animEffect transition="in" filter="fade">
                                      <p:cBhvr>
                                        <p:cTn id="29" dur="12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1252497" y="430306"/>
            <a:ext cx="7645614" cy="584775"/>
          </a:xfrm>
          <a:prstGeom prst="rect">
            <a:avLst/>
          </a:prstGeom>
          <a:noFill/>
        </p:spPr>
        <p:txBody>
          <a:bodyPr wrap="square" rtlCol="0">
            <a:spAutoFit/>
          </a:bodyPr>
          <a:lstStyle/>
          <a:p>
            <a:pPr algn="r"/>
            <a:r>
              <a:rPr lang="en-US" sz="3200" b="1" dirty="0">
                <a:latin typeface="Arial Narrow" panose="020B0606020202030204" pitchFamily="34" charset="0"/>
              </a:rPr>
              <a:t>WHAT IS GOD’S NATURAL DESIGN?</a:t>
            </a:r>
          </a:p>
        </p:txBody>
      </p:sp>
      <p:sp>
        <p:nvSpPr>
          <p:cNvPr id="7" name="Rectangle 6">
            <a:extLst>
              <a:ext uri="{FF2B5EF4-FFF2-40B4-BE49-F238E27FC236}">
                <a16:creationId xmlns:a16="http://schemas.microsoft.com/office/drawing/2014/main" id="{4E64B626-0496-4B1D-9642-DACC28A6E80B}"/>
              </a:ext>
            </a:extLst>
          </p:cNvPr>
          <p:cNvSpPr/>
          <p:nvPr/>
        </p:nvSpPr>
        <p:spPr>
          <a:xfrm>
            <a:off x="261009" y="1255885"/>
            <a:ext cx="8398897" cy="5416868"/>
          </a:xfrm>
          <a:prstGeom prst="rect">
            <a:avLst/>
          </a:prstGeom>
        </p:spPr>
        <p:txBody>
          <a:bodyPr wrap="square">
            <a:spAutoFit/>
          </a:bodyPr>
          <a:lstStyle/>
          <a:p>
            <a:r>
              <a:rPr lang="en-US" sz="3200" b="1" dirty="0">
                <a:solidFill>
                  <a:prstClr val="black"/>
                </a:solidFill>
                <a:latin typeface="Arial Narrow" panose="020B0606020202030204" pitchFamily="34" charset="0"/>
              </a:rPr>
              <a:t>Matthew 19:3-6 </a:t>
            </a:r>
          </a:p>
          <a:p>
            <a:endParaRPr lang="en-US" sz="800" b="1" dirty="0">
              <a:solidFill>
                <a:prstClr val="black"/>
              </a:solidFill>
              <a:latin typeface="Arial Narrow" panose="020B0606020202030204" pitchFamily="34" charset="0"/>
            </a:endParaRPr>
          </a:p>
          <a:p>
            <a:r>
              <a:rPr lang="en-US" sz="3200" baseline="30000" dirty="0">
                <a:solidFill>
                  <a:prstClr val="black"/>
                </a:solidFill>
                <a:latin typeface="Arial Narrow" panose="020B0606020202030204" pitchFamily="34" charset="0"/>
              </a:rPr>
              <a:t>3</a:t>
            </a:r>
            <a:r>
              <a:rPr lang="en-US" sz="3200" dirty="0">
                <a:solidFill>
                  <a:prstClr val="black"/>
                </a:solidFill>
                <a:latin typeface="Arial Narrow" panose="020B0606020202030204" pitchFamily="34" charset="0"/>
              </a:rPr>
              <a:t> And Pharisees came up to him and tested him by asking, “Is it lawful to divorce one's wife for any cause?” </a:t>
            </a:r>
            <a:r>
              <a:rPr lang="en-US" sz="3200" baseline="30000" dirty="0">
                <a:solidFill>
                  <a:prstClr val="black"/>
                </a:solidFill>
                <a:latin typeface="Arial Narrow" panose="020B0606020202030204" pitchFamily="34" charset="0"/>
              </a:rPr>
              <a:t>4</a:t>
            </a:r>
            <a:r>
              <a:rPr lang="en-US" sz="3200" dirty="0">
                <a:solidFill>
                  <a:prstClr val="black"/>
                </a:solidFill>
                <a:latin typeface="Arial Narrow" panose="020B0606020202030204" pitchFamily="34" charset="0"/>
              </a:rPr>
              <a:t> He answered, “Have you not read that he who created them from the beginning made them male and female, </a:t>
            </a:r>
            <a:r>
              <a:rPr lang="en-US" sz="3200" baseline="30000" dirty="0">
                <a:solidFill>
                  <a:prstClr val="black"/>
                </a:solidFill>
                <a:latin typeface="Arial Narrow" panose="020B0606020202030204" pitchFamily="34" charset="0"/>
              </a:rPr>
              <a:t>5</a:t>
            </a:r>
            <a:r>
              <a:rPr lang="en-US" sz="3200" dirty="0">
                <a:solidFill>
                  <a:prstClr val="black"/>
                </a:solidFill>
                <a:latin typeface="Arial Narrow" panose="020B0606020202030204" pitchFamily="34" charset="0"/>
              </a:rPr>
              <a:t> and said, ‘Therefore a man shall leave his father and his mother and hold fast to his wife, and the two shall become one flesh’? </a:t>
            </a:r>
            <a:r>
              <a:rPr lang="en-US" sz="3200" baseline="30000" dirty="0">
                <a:solidFill>
                  <a:prstClr val="black"/>
                </a:solidFill>
                <a:latin typeface="Arial Narrow" panose="020B0606020202030204" pitchFamily="34" charset="0"/>
              </a:rPr>
              <a:t>6</a:t>
            </a:r>
            <a:r>
              <a:rPr lang="en-US" sz="3200" dirty="0">
                <a:solidFill>
                  <a:prstClr val="black"/>
                </a:solidFill>
                <a:latin typeface="Arial Narrow" panose="020B0606020202030204" pitchFamily="34" charset="0"/>
              </a:rPr>
              <a:t> So they are no longer two but one flesh. What therefore God has joined together, let not man separate.” </a:t>
            </a:r>
            <a:endParaRPr lang="en-US" sz="1600" dirty="0">
              <a:solidFill>
                <a:prstClr val="black"/>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87524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2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1252497" y="430306"/>
            <a:ext cx="7645614" cy="584775"/>
          </a:xfrm>
          <a:prstGeom prst="rect">
            <a:avLst/>
          </a:prstGeom>
          <a:noFill/>
        </p:spPr>
        <p:txBody>
          <a:bodyPr wrap="square" rtlCol="0">
            <a:spAutoFit/>
          </a:bodyPr>
          <a:lstStyle/>
          <a:p>
            <a:pPr algn="r"/>
            <a:r>
              <a:rPr lang="en-US" sz="3200" b="1" dirty="0">
                <a:latin typeface="Arial Narrow" panose="020B0606020202030204" pitchFamily="34" charset="0"/>
              </a:rPr>
              <a:t>WHAT IS GOD’S NATURAL DESIGN?</a:t>
            </a:r>
          </a:p>
        </p:txBody>
      </p:sp>
      <p:sp>
        <p:nvSpPr>
          <p:cNvPr id="7" name="Rectangle 6">
            <a:extLst>
              <a:ext uri="{FF2B5EF4-FFF2-40B4-BE49-F238E27FC236}">
                <a16:creationId xmlns:a16="http://schemas.microsoft.com/office/drawing/2014/main" id="{4E64B626-0496-4B1D-9642-DACC28A6E80B}"/>
              </a:ext>
            </a:extLst>
          </p:cNvPr>
          <p:cNvSpPr/>
          <p:nvPr/>
        </p:nvSpPr>
        <p:spPr>
          <a:xfrm>
            <a:off x="261010" y="1255885"/>
            <a:ext cx="8721626" cy="5416868"/>
          </a:xfrm>
          <a:prstGeom prst="rect">
            <a:avLst/>
          </a:prstGeom>
        </p:spPr>
        <p:txBody>
          <a:bodyPr wrap="square">
            <a:spAutoFit/>
          </a:bodyPr>
          <a:lstStyle/>
          <a:p>
            <a:r>
              <a:rPr lang="en-US" sz="3200" b="1" dirty="0">
                <a:solidFill>
                  <a:prstClr val="black"/>
                </a:solidFill>
                <a:latin typeface="Arial Narrow" panose="020B0606020202030204" pitchFamily="34" charset="0"/>
              </a:rPr>
              <a:t>Genesis 2:18-20</a:t>
            </a:r>
          </a:p>
          <a:p>
            <a:endParaRPr lang="en-US" sz="800" b="1" dirty="0">
              <a:solidFill>
                <a:prstClr val="black"/>
              </a:solidFill>
              <a:latin typeface="Arial Narrow" panose="020B0606020202030204" pitchFamily="34" charset="0"/>
            </a:endParaRPr>
          </a:p>
          <a:p>
            <a:r>
              <a:rPr lang="en-US" sz="3200" baseline="30000" dirty="0">
                <a:solidFill>
                  <a:prstClr val="black"/>
                </a:solidFill>
                <a:latin typeface="Arial Narrow" panose="020B0606020202030204" pitchFamily="34" charset="0"/>
              </a:rPr>
              <a:t>18</a:t>
            </a:r>
            <a:r>
              <a:rPr lang="en-US" sz="3200" dirty="0">
                <a:solidFill>
                  <a:prstClr val="black"/>
                </a:solidFill>
                <a:latin typeface="Arial Narrow" panose="020B0606020202030204" pitchFamily="34" charset="0"/>
              </a:rPr>
              <a:t> Then the Lord God said, “It is not good that the man should be alone; I will make him a helper fit for him.” </a:t>
            </a:r>
          </a:p>
          <a:p>
            <a:r>
              <a:rPr lang="en-US" sz="3200" baseline="30000" dirty="0">
                <a:solidFill>
                  <a:prstClr val="black"/>
                </a:solidFill>
                <a:latin typeface="Arial Narrow" panose="020B0606020202030204" pitchFamily="34" charset="0"/>
              </a:rPr>
              <a:t>19</a:t>
            </a:r>
            <a:r>
              <a:rPr lang="en-US" sz="3200" dirty="0">
                <a:solidFill>
                  <a:prstClr val="black"/>
                </a:solidFill>
                <a:latin typeface="Arial Narrow" panose="020B0606020202030204" pitchFamily="34" charset="0"/>
              </a:rPr>
              <a:t> Now out of the ground the Lord God had formed every beast of the field and every bird of the heavens and brought them to the man to see what he would call them. And whatever the man called every living creature, that was its name. </a:t>
            </a:r>
            <a:r>
              <a:rPr lang="en-US" sz="3200" baseline="30000" dirty="0">
                <a:solidFill>
                  <a:prstClr val="black"/>
                </a:solidFill>
                <a:latin typeface="Arial Narrow" panose="020B0606020202030204" pitchFamily="34" charset="0"/>
              </a:rPr>
              <a:t>20</a:t>
            </a:r>
            <a:r>
              <a:rPr lang="en-US" sz="3200" dirty="0">
                <a:solidFill>
                  <a:prstClr val="black"/>
                </a:solidFill>
                <a:latin typeface="Arial Narrow" panose="020B0606020202030204" pitchFamily="34" charset="0"/>
              </a:rPr>
              <a:t> The man gave names to all livestock and to the birds of the heavens and to every beast of the field. But for Adam there was not found a helper fit for him. </a:t>
            </a:r>
            <a:endParaRPr lang="en-US" sz="1600" dirty="0">
              <a:solidFill>
                <a:prstClr val="black"/>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110729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25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12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1252497" y="430306"/>
            <a:ext cx="7645614" cy="584775"/>
          </a:xfrm>
          <a:prstGeom prst="rect">
            <a:avLst/>
          </a:prstGeom>
          <a:noFill/>
        </p:spPr>
        <p:txBody>
          <a:bodyPr wrap="square" rtlCol="0">
            <a:spAutoFit/>
          </a:bodyPr>
          <a:lstStyle/>
          <a:p>
            <a:pPr algn="r"/>
            <a:r>
              <a:rPr lang="en-US" sz="3200" b="1" dirty="0">
                <a:latin typeface="Arial Narrow" panose="020B0606020202030204" pitchFamily="34" charset="0"/>
              </a:rPr>
              <a:t>WHAT IS GOD’S NATURAL DESIGN?</a:t>
            </a:r>
          </a:p>
        </p:txBody>
      </p:sp>
      <p:sp>
        <p:nvSpPr>
          <p:cNvPr id="7" name="Rectangle 6">
            <a:extLst>
              <a:ext uri="{FF2B5EF4-FFF2-40B4-BE49-F238E27FC236}">
                <a16:creationId xmlns:a16="http://schemas.microsoft.com/office/drawing/2014/main" id="{4E64B626-0496-4B1D-9642-DACC28A6E80B}"/>
              </a:ext>
            </a:extLst>
          </p:cNvPr>
          <p:cNvSpPr/>
          <p:nvPr/>
        </p:nvSpPr>
        <p:spPr>
          <a:xfrm>
            <a:off x="261010" y="1255885"/>
            <a:ext cx="8690890" cy="5416868"/>
          </a:xfrm>
          <a:prstGeom prst="rect">
            <a:avLst/>
          </a:prstGeom>
        </p:spPr>
        <p:txBody>
          <a:bodyPr wrap="square">
            <a:spAutoFit/>
          </a:bodyPr>
          <a:lstStyle/>
          <a:p>
            <a:r>
              <a:rPr lang="en-US" sz="3200" b="1" dirty="0">
                <a:solidFill>
                  <a:prstClr val="black"/>
                </a:solidFill>
                <a:latin typeface="Arial Narrow" panose="020B0606020202030204" pitchFamily="34" charset="0"/>
              </a:rPr>
              <a:t>Genesis 2:21-23</a:t>
            </a:r>
          </a:p>
          <a:p>
            <a:endParaRPr lang="en-US" sz="800" b="1" dirty="0">
              <a:solidFill>
                <a:prstClr val="black"/>
              </a:solidFill>
              <a:latin typeface="Arial Narrow" panose="020B0606020202030204" pitchFamily="34" charset="0"/>
            </a:endParaRPr>
          </a:p>
          <a:p>
            <a:r>
              <a:rPr lang="en-US" sz="3200" baseline="30000" dirty="0">
                <a:solidFill>
                  <a:prstClr val="black"/>
                </a:solidFill>
                <a:latin typeface="Arial Narrow" panose="020B0606020202030204" pitchFamily="34" charset="0"/>
              </a:rPr>
              <a:t>21</a:t>
            </a:r>
            <a:r>
              <a:rPr lang="en-US" sz="3200" dirty="0">
                <a:solidFill>
                  <a:prstClr val="black"/>
                </a:solidFill>
                <a:latin typeface="Arial Narrow" panose="020B0606020202030204" pitchFamily="34" charset="0"/>
              </a:rPr>
              <a:t> So the Lord God caused a deep sleep to fall upon the man, and while he slept took one of his ribs and closed up its place with flesh. </a:t>
            </a:r>
            <a:r>
              <a:rPr lang="en-US" sz="3200" baseline="30000" dirty="0">
                <a:solidFill>
                  <a:prstClr val="black"/>
                </a:solidFill>
                <a:latin typeface="Arial Narrow" panose="020B0606020202030204" pitchFamily="34" charset="0"/>
              </a:rPr>
              <a:t>22</a:t>
            </a:r>
            <a:r>
              <a:rPr lang="en-US" sz="3200" dirty="0">
                <a:solidFill>
                  <a:prstClr val="black"/>
                </a:solidFill>
                <a:latin typeface="Arial Narrow" panose="020B0606020202030204" pitchFamily="34" charset="0"/>
              </a:rPr>
              <a:t> And the rib that the Lord God had taken from the man he made into a woman and brought her to the man. </a:t>
            </a:r>
            <a:r>
              <a:rPr lang="en-US" sz="3200" baseline="30000" dirty="0">
                <a:solidFill>
                  <a:prstClr val="black"/>
                </a:solidFill>
                <a:latin typeface="Arial Narrow" panose="020B0606020202030204" pitchFamily="34" charset="0"/>
              </a:rPr>
              <a:t>23</a:t>
            </a:r>
            <a:r>
              <a:rPr lang="en-US" sz="3200" dirty="0">
                <a:solidFill>
                  <a:prstClr val="black"/>
                </a:solidFill>
                <a:latin typeface="Arial Narrow" panose="020B0606020202030204" pitchFamily="34" charset="0"/>
              </a:rPr>
              <a:t> Then the man said,</a:t>
            </a:r>
          </a:p>
          <a:p>
            <a:r>
              <a:rPr lang="en-US" sz="3200" dirty="0">
                <a:solidFill>
                  <a:prstClr val="black"/>
                </a:solidFill>
                <a:latin typeface="Arial Narrow" panose="020B0606020202030204" pitchFamily="34" charset="0"/>
              </a:rPr>
              <a:t>“This at last is bone of my bones</a:t>
            </a:r>
          </a:p>
          <a:p>
            <a:r>
              <a:rPr lang="en-US" sz="3200" dirty="0">
                <a:solidFill>
                  <a:prstClr val="black"/>
                </a:solidFill>
                <a:latin typeface="Arial Narrow" panose="020B0606020202030204" pitchFamily="34" charset="0"/>
              </a:rPr>
              <a:t>    and flesh of my flesh;</a:t>
            </a:r>
          </a:p>
          <a:p>
            <a:r>
              <a:rPr lang="en-US" sz="3200" dirty="0">
                <a:solidFill>
                  <a:prstClr val="black"/>
                </a:solidFill>
                <a:latin typeface="Arial Narrow" panose="020B0606020202030204" pitchFamily="34" charset="0"/>
              </a:rPr>
              <a:t>she shall be called Woman,</a:t>
            </a:r>
          </a:p>
          <a:p>
            <a:r>
              <a:rPr lang="en-US" sz="3200" dirty="0">
                <a:solidFill>
                  <a:prstClr val="black"/>
                </a:solidFill>
                <a:latin typeface="Arial Narrow" panose="020B0606020202030204" pitchFamily="34" charset="0"/>
              </a:rPr>
              <a:t>    because she was taken out of Man.” </a:t>
            </a:r>
          </a:p>
          <a:p>
            <a:endParaRPr lang="en-US" dirty="0"/>
          </a:p>
        </p:txBody>
      </p:sp>
    </p:spTree>
    <p:extLst>
      <p:ext uri="{BB962C8B-B14F-4D97-AF65-F5344CB8AC3E}">
        <p14:creationId xmlns:p14="http://schemas.microsoft.com/office/powerpoint/2010/main" val="26764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25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1250"/>
                                        <p:tgtEl>
                                          <p:spTgt spid="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250"/>
                                        <p:tgtEl>
                                          <p:spTgt spid="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1250"/>
                                        <p:tgtEl>
                                          <p:spTgt spid="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125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1252497" y="430306"/>
            <a:ext cx="7645614" cy="584775"/>
          </a:xfrm>
          <a:prstGeom prst="rect">
            <a:avLst/>
          </a:prstGeom>
          <a:noFill/>
        </p:spPr>
        <p:txBody>
          <a:bodyPr wrap="square" rtlCol="0">
            <a:spAutoFit/>
          </a:bodyPr>
          <a:lstStyle/>
          <a:p>
            <a:pPr algn="r"/>
            <a:r>
              <a:rPr lang="en-US" sz="3200" b="1" dirty="0">
                <a:latin typeface="Arial Narrow" panose="020B0606020202030204" pitchFamily="34" charset="0"/>
              </a:rPr>
              <a:t>WHAT IS GOD’S NATURAL DESIGN?</a:t>
            </a:r>
          </a:p>
        </p:txBody>
      </p:sp>
      <p:sp>
        <p:nvSpPr>
          <p:cNvPr id="7" name="Rectangle 6">
            <a:extLst>
              <a:ext uri="{FF2B5EF4-FFF2-40B4-BE49-F238E27FC236}">
                <a16:creationId xmlns:a16="http://schemas.microsoft.com/office/drawing/2014/main" id="{4E64B626-0496-4B1D-9642-DACC28A6E80B}"/>
              </a:ext>
            </a:extLst>
          </p:cNvPr>
          <p:cNvSpPr/>
          <p:nvPr/>
        </p:nvSpPr>
        <p:spPr>
          <a:xfrm>
            <a:off x="261010" y="1255885"/>
            <a:ext cx="8637102" cy="2954655"/>
          </a:xfrm>
          <a:prstGeom prst="rect">
            <a:avLst/>
          </a:prstGeom>
        </p:spPr>
        <p:txBody>
          <a:bodyPr wrap="square">
            <a:spAutoFit/>
          </a:bodyPr>
          <a:lstStyle/>
          <a:p>
            <a:r>
              <a:rPr lang="en-US" sz="3200" b="1" dirty="0">
                <a:solidFill>
                  <a:prstClr val="black"/>
                </a:solidFill>
                <a:latin typeface="Arial Narrow" panose="020B0606020202030204" pitchFamily="34" charset="0"/>
              </a:rPr>
              <a:t>Genesis 2:24-25</a:t>
            </a:r>
          </a:p>
          <a:p>
            <a:endParaRPr lang="en-US" sz="800" b="1" dirty="0">
              <a:solidFill>
                <a:prstClr val="black"/>
              </a:solidFill>
              <a:latin typeface="Arial Narrow" panose="020B0606020202030204" pitchFamily="34" charset="0"/>
            </a:endParaRPr>
          </a:p>
          <a:p>
            <a:r>
              <a:rPr lang="en-US" sz="3200" baseline="30000" dirty="0">
                <a:solidFill>
                  <a:prstClr val="black"/>
                </a:solidFill>
                <a:latin typeface="Arial Narrow" panose="020B0606020202030204" pitchFamily="34" charset="0"/>
              </a:rPr>
              <a:t>24</a:t>
            </a:r>
            <a:r>
              <a:rPr lang="en-US" sz="3200" dirty="0">
                <a:solidFill>
                  <a:prstClr val="black"/>
                </a:solidFill>
                <a:latin typeface="Arial Narrow" panose="020B0606020202030204" pitchFamily="34" charset="0"/>
              </a:rPr>
              <a:t> Therefore a man shall leave his father and his mother and hold fast to his wife, and they shall become one flesh. </a:t>
            </a:r>
            <a:r>
              <a:rPr lang="en-US" sz="3200" baseline="30000" dirty="0">
                <a:solidFill>
                  <a:prstClr val="black"/>
                </a:solidFill>
                <a:latin typeface="Arial Narrow" panose="020B0606020202030204" pitchFamily="34" charset="0"/>
              </a:rPr>
              <a:t>25</a:t>
            </a:r>
            <a:r>
              <a:rPr lang="en-US" sz="3200" dirty="0">
                <a:solidFill>
                  <a:prstClr val="black"/>
                </a:solidFill>
                <a:latin typeface="Arial Narrow" panose="020B0606020202030204" pitchFamily="34" charset="0"/>
              </a:rPr>
              <a:t> And the man and his wife were both naked and were not ashamed.</a:t>
            </a:r>
          </a:p>
          <a:p>
            <a:endParaRPr lang="en-US" dirty="0"/>
          </a:p>
        </p:txBody>
      </p:sp>
    </p:spTree>
    <p:extLst>
      <p:ext uri="{BB962C8B-B14F-4D97-AF65-F5344CB8AC3E}">
        <p14:creationId xmlns:p14="http://schemas.microsoft.com/office/powerpoint/2010/main" val="260611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2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1252497" y="430306"/>
            <a:ext cx="7645614" cy="584775"/>
          </a:xfrm>
          <a:prstGeom prst="rect">
            <a:avLst/>
          </a:prstGeom>
          <a:noFill/>
        </p:spPr>
        <p:txBody>
          <a:bodyPr wrap="square" rtlCol="0">
            <a:spAutoFit/>
          </a:bodyPr>
          <a:lstStyle/>
          <a:p>
            <a:pPr algn="r"/>
            <a:r>
              <a:rPr lang="en-US" sz="3200" b="1" dirty="0">
                <a:latin typeface="Arial Narrow" panose="020B0606020202030204" pitchFamily="34" charset="0"/>
              </a:rPr>
              <a:t>WHAT IS GOD’S NATURAL DESIGN?</a:t>
            </a:r>
          </a:p>
        </p:txBody>
      </p:sp>
      <p:sp>
        <p:nvSpPr>
          <p:cNvPr id="7" name="Rectangle 6">
            <a:extLst>
              <a:ext uri="{FF2B5EF4-FFF2-40B4-BE49-F238E27FC236}">
                <a16:creationId xmlns:a16="http://schemas.microsoft.com/office/drawing/2014/main" id="{4E64B626-0496-4B1D-9642-DACC28A6E80B}"/>
              </a:ext>
            </a:extLst>
          </p:cNvPr>
          <p:cNvSpPr/>
          <p:nvPr/>
        </p:nvSpPr>
        <p:spPr>
          <a:xfrm>
            <a:off x="261009" y="1255885"/>
            <a:ext cx="8882991" cy="3447098"/>
          </a:xfrm>
          <a:prstGeom prst="rect">
            <a:avLst/>
          </a:prstGeom>
        </p:spPr>
        <p:txBody>
          <a:bodyPr wrap="square">
            <a:spAutoFit/>
          </a:bodyPr>
          <a:lstStyle/>
          <a:p>
            <a:r>
              <a:rPr lang="en-US" sz="3200" b="1" dirty="0">
                <a:solidFill>
                  <a:prstClr val="black"/>
                </a:solidFill>
                <a:latin typeface="Arial Narrow" panose="020B0606020202030204" pitchFamily="34" charset="0"/>
              </a:rPr>
              <a:t>Genesis 2:27-28</a:t>
            </a:r>
          </a:p>
          <a:p>
            <a:endParaRPr lang="en-US" sz="800" b="1" dirty="0">
              <a:solidFill>
                <a:prstClr val="black"/>
              </a:solidFill>
              <a:latin typeface="Arial Narrow" panose="020B0606020202030204" pitchFamily="34" charset="0"/>
            </a:endParaRPr>
          </a:p>
          <a:p>
            <a:r>
              <a:rPr lang="en-US" sz="3200" baseline="30000" dirty="0">
                <a:solidFill>
                  <a:prstClr val="black"/>
                </a:solidFill>
                <a:latin typeface="Arial Narrow" panose="020B0606020202030204" pitchFamily="34" charset="0"/>
              </a:rPr>
              <a:t>27</a:t>
            </a:r>
            <a:r>
              <a:rPr lang="en-US" sz="3200" dirty="0">
                <a:solidFill>
                  <a:prstClr val="black"/>
                </a:solidFill>
                <a:latin typeface="Arial Narrow" panose="020B0606020202030204" pitchFamily="34" charset="0"/>
              </a:rPr>
              <a:t> So God created man in his own image,</a:t>
            </a:r>
          </a:p>
          <a:p>
            <a:r>
              <a:rPr lang="en-US" sz="3200" dirty="0">
                <a:solidFill>
                  <a:prstClr val="black"/>
                </a:solidFill>
                <a:latin typeface="Arial Narrow" panose="020B0606020202030204" pitchFamily="34" charset="0"/>
              </a:rPr>
              <a:t>    in the image of God he created him;</a:t>
            </a:r>
          </a:p>
          <a:p>
            <a:r>
              <a:rPr lang="en-US" sz="3200" dirty="0">
                <a:solidFill>
                  <a:prstClr val="black"/>
                </a:solidFill>
                <a:latin typeface="Arial Narrow" panose="020B0606020202030204" pitchFamily="34" charset="0"/>
              </a:rPr>
              <a:t>    male and female he created them.</a:t>
            </a:r>
          </a:p>
          <a:p>
            <a:r>
              <a:rPr lang="en-US" sz="3200" baseline="30000" dirty="0">
                <a:solidFill>
                  <a:prstClr val="black"/>
                </a:solidFill>
                <a:latin typeface="Arial Narrow" panose="020B0606020202030204" pitchFamily="34" charset="0"/>
              </a:rPr>
              <a:t>28</a:t>
            </a:r>
            <a:r>
              <a:rPr lang="en-US" sz="3200" dirty="0">
                <a:solidFill>
                  <a:prstClr val="black"/>
                </a:solidFill>
                <a:latin typeface="Arial Narrow" panose="020B0606020202030204" pitchFamily="34" charset="0"/>
              </a:rPr>
              <a:t> And God blessed them. And God said to them, “Be fruitful and multiply and fill the earth and subdue it, </a:t>
            </a:r>
          </a:p>
          <a:p>
            <a:endParaRPr lang="en-US" dirty="0"/>
          </a:p>
        </p:txBody>
      </p:sp>
    </p:spTree>
    <p:extLst>
      <p:ext uri="{BB962C8B-B14F-4D97-AF65-F5344CB8AC3E}">
        <p14:creationId xmlns:p14="http://schemas.microsoft.com/office/powerpoint/2010/main" val="355605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25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1250"/>
                                        <p:tgtEl>
                                          <p:spTgt spid="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250"/>
                                        <p:tgtEl>
                                          <p:spTgt spid="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12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3D1363-0698-4AC9-91AE-E6F9C14E0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689F4C6A-06A8-4511-9936-A911BFD963FA}"/>
              </a:ext>
            </a:extLst>
          </p:cNvPr>
          <p:cNvSpPr txBox="1"/>
          <p:nvPr/>
        </p:nvSpPr>
        <p:spPr>
          <a:xfrm>
            <a:off x="1252497" y="430306"/>
            <a:ext cx="7645614" cy="584775"/>
          </a:xfrm>
          <a:prstGeom prst="rect">
            <a:avLst/>
          </a:prstGeom>
          <a:noFill/>
        </p:spPr>
        <p:txBody>
          <a:bodyPr wrap="square" rtlCol="0">
            <a:spAutoFit/>
          </a:bodyPr>
          <a:lstStyle/>
          <a:p>
            <a:pPr algn="r"/>
            <a:r>
              <a:rPr lang="en-US" sz="3200" b="1" dirty="0">
                <a:latin typeface="Arial Narrow" panose="020B0606020202030204" pitchFamily="34" charset="0"/>
              </a:rPr>
              <a:t>CONSIDER CREATION…</a:t>
            </a:r>
          </a:p>
        </p:txBody>
      </p:sp>
      <p:sp>
        <p:nvSpPr>
          <p:cNvPr id="7" name="Rectangle 6">
            <a:extLst>
              <a:ext uri="{FF2B5EF4-FFF2-40B4-BE49-F238E27FC236}">
                <a16:creationId xmlns:a16="http://schemas.microsoft.com/office/drawing/2014/main" id="{4E64B626-0496-4B1D-9642-DACC28A6E80B}"/>
              </a:ext>
            </a:extLst>
          </p:cNvPr>
          <p:cNvSpPr/>
          <p:nvPr/>
        </p:nvSpPr>
        <p:spPr>
          <a:xfrm>
            <a:off x="261009" y="1255885"/>
            <a:ext cx="8882991" cy="4308872"/>
          </a:xfrm>
          <a:prstGeom prst="rect">
            <a:avLst/>
          </a:prstGeom>
        </p:spPr>
        <p:txBody>
          <a:bodyPr wrap="square">
            <a:spAutoFit/>
          </a:bodyPr>
          <a:lstStyle/>
          <a:p>
            <a:r>
              <a:rPr lang="en-US" sz="3200" b="1" dirty="0">
                <a:solidFill>
                  <a:prstClr val="black"/>
                </a:solidFill>
                <a:latin typeface="Arial Narrow" panose="020B0606020202030204" pitchFamily="34" charset="0"/>
              </a:rPr>
              <a:t>Darkness and Light</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Dry Land and Seas</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Earth and Sky</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Sun and Moon</a:t>
            </a:r>
          </a:p>
          <a:p>
            <a:endParaRPr lang="en-US" sz="1600" b="1" dirty="0">
              <a:solidFill>
                <a:prstClr val="black"/>
              </a:solidFill>
              <a:latin typeface="Arial Narrow" panose="020B0606020202030204" pitchFamily="34" charset="0"/>
            </a:endParaRPr>
          </a:p>
          <a:p>
            <a:r>
              <a:rPr lang="en-US" sz="3200" b="1" dirty="0">
                <a:solidFill>
                  <a:prstClr val="black"/>
                </a:solidFill>
                <a:latin typeface="Arial Narrow" panose="020B0606020202030204" pitchFamily="34" charset="0"/>
              </a:rPr>
              <a:t>Man and Woman </a:t>
            </a:r>
          </a:p>
          <a:p>
            <a:endParaRPr lang="en-US" sz="3200" b="1" dirty="0">
              <a:solidFill>
                <a:prstClr val="black"/>
              </a:solidFill>
              <a:latin typeface="Arial Narrow" panose="020B0606020202030204" pitchFamily="34" charset="0"/>
            </a:endParaRPr>
          </a:p>
          <a:p>
            <a:endParaRPr lang="en-US" dirty="0"/>
          </a:p>
        </p:txBody>
      </p:sp>
      <p:sp>
        <p:nvSpPr>
          <p:cNvPr id="2" name="Rectangle 1">
            <a:extLst>
              <a:ext uri="{FF2B5EF4-FFF2-40B4-BE49-F238E27FC236}">
                <a16:creationId xmlns:a16="http://schemas.microsoft.com/office/drawing/2014/main" id="{1B037A8C-F5C4-47E5-B9ED-1AC459596269}"/>
              </a:ext>
            </a:extLst>
          </p:cNvPr>
          <p:cNvSpPr/>
          <p:nvPr/>
        </p:nvSpPr>
        <p:spPr>
          <a:xfrm>
            <a:off x="3941909" y="2429640"/>
            <a:ext cx="4683419" cy="1384995"/>
          </a:xfrm>
          <a:prstGeom prst="rect">
            <a:avLst/>
          </a:prstGeom>
        </p:spPr>
        <p:txBody>
          <a:bodyPr wrap="square">
            <a:spAutoFit/>
          </a:bodyPr>
          <a:lstStyle/>
          <a:p>
            <a:pPr algn="ctr"/>
            <a:r>
              <a:rPr lang="en-US" sz="2800" b="1" dirty="0">
                <a:solidFill>
                  <a:prstClr val="black"/>
                </a:solidFill>
                <a:latin typeface="Arial Narrow" panose="020B0606020202030204" pitchFamily="34" charset="0"/>
              </a:rPr>
              <a:t>God makes things different by design, but blends them in perfect harmony</a:t>
            </a:r>
            <a:endParaRPr lang="en-US" sz="2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70723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25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fade">
                                      <p:cBhvr>
                                        <p:cTn id="16" dur="1250"/>
                                        <p:tgtEl>
                                          <p:spTgt spid="7">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Effect transition="in" filter="fade">
                                      <p:cBhvr>
                                        <p:cTn id="19" dur="1250"/>
                                        <p:tgtEl>
                                          <p:spTgt spid="7">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8" end="8"/>
                                            </p:txEl>
                                          </p:spTgt>
                                        </p:tgtEl>
                                        <p:attrNameLst>
                                          <p:attrName>style.visibility</p:attrName>
                                        </p:attrNameLst>
                                      </p:cBhvr>
                                      <p:to>
                                        <p:strVal val="visible"/>
                                      </p:to>
                                    </p:set>
                                    <p:animEffect transition="in" filter="fade">
                                      <p:cBhvr>
                                        <p:cTn id="22" dur="1250"/>
                                        <p:tgtEl>
                                          <p:spTgt spid="7">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allAtOnce"/>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1346</TotalTime>
  <Words>614</Words>
  <Application>Microsoft Office PowerPoint</Application>
  <PresentationFormat>On-screen Show (4:3)</PresentationFormat>
  <Paragraphs>64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2018-11-07T16:25:50Z</dcterms:created>
  <dcterms:modified xsi:type="dcterms:W3CDTF">2018-11-11T15:20:18Z</dcterms:modified>
</cp:coreProperties>
</file>