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0" r:id="rId3"/>
    <p:sldId id="273" r:id="rId4"/>
    <p:sldId id="276" r:id="rId5"/>
    <p:sldId id="275" r:id="rId6"/>
    <p:sldId id="277" r:id="rId7"/>
    <p:sldId id="278" r:id="rId8"/>
    <p:sldId id="279" r:id="rId9"/>
    <p:sldId id="274" r:id="rId10"/>
    <p:sldId id="280" r:id="rId11"/>
    <p:sldId id="281" r:id="rId12"/>
    <p:sldId id="282" r:id="rId13"/>
    <p:sldId id="283"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2" d="100"/>
          <a:sy n="82" d="100"/>
        </p:scale>
        <p:origin x="48" y="20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279367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248656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207752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236315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105706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329536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47551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32096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69028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151205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61F1D5-E929-4B7F-96D6-F2CD7A552F38}" type="datetimeFigureOut">
              <a:rPr lang="en-US" smtClean="0"/>
              <a:t>9/9/2018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488FFA-CABA-4A76-8202-48B8D58E472B}" type="slidenum">
              <a:rPr lang="en-US" smtClean="0"/>
              <a:t>‹#›</a:t>
            </a:fld>
            <a:endParaRPr lang="en-US" dirty="0"/>
          </a:p>
        </p:txBody>
      </p:sp>
    </p:spTree>
    <p:extLst>
      <p:ext uri="{BB962C8B-B14F-4D97-AF65-F5344CB8AC3E}">
        <p14:creationId xmlns:p14="http://schemas.microsoft.com/office/powerpoint/2010/main" val="405993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1F1D5-E929-4B7F-96D6-F2CD7A552F38}" type="datetimeFigureOut">
              <a:rPr lang="en-US" smtClean="0"/>
              <a:t>9/9/2018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88FFA-CABA-4A76-8202-48B8D58E472B}" type="slidenum">
              <a:rPr lang="en-US" smtClean="0"/>
              <a:t>‹#›</a:t>
            </a:fld>
            <a:endParaRPr lang="en-US" dirty="0"/>
          </a:p>
        </p:txBody>
      </p:sp>
    </p:spTree>
    <p:extLst>
      <p:ext uri="{BB962C8B-B14F-4D97-AF65-F5344CB8AC3E}">
        <p14:creationId xmlns:p14="http://schemas.microsoft.com/office/powerpoint/2010/main" val="4169313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138264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8567586" cy="5139869"/>
          </a:xfrm>
          <a:prstGeom prst="rect">
            <a:avLst/>
          </a:prstGeom>
        </p:spPr>
        <p:txBody>
          <a:bodyPr wrap="square">
            <a:spAutoFit/>
          </a:bodyPr>
          <a:lstStyle/>
          <a:p>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5:18-20</a:t>
            </a:r>
          </a:p>
          <a:p>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18</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Behold, what I have seen to be good and fitting is to eat and drink and find enjoyment in all the toil with which one toils under the sun the few days of his life that God has given him, for this is his lot.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19</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Everyone also to whom God has given wealth and possessions and power to enjoy them, and to accept his lot and rejoice in his toil—this is the gift of God.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20</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he will not much remember the days of his life because God keeps him occupied with joy in his heart.</a:t>
            </a:r>
            <a:endParaRPr lang="en-US" sz="3200" dirty="0"/>
          </a:p>
        </p:txBody>
      </p:sp>
    </p:spTree>
    <p:extLst>
      <p:ext uri="{BB962C8B-B14F-4D97-AF65-F5344CB8AC3E}">
        <p14:creationId xmlns:p14="http://schemas.microsoft.com/office/powerpoint/2010/main" val="7398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5714" y="1986137"/>
            <a:ext cx="8612572" cy="2554545"/>
          </a:xfrm>
          <a:prstGeom prst="rect">
            <a:avLst/>
          </a:prstGeom>
        </p:spPr>
        <p:txBody>
          <a:bodyPr wrap="square">
            <a:spAutoFit/>
          </a:bodyPr>
          <a:lstStyle/>
          <a:p>
            <a:pPr algn="ctr"/>
            <a:r>
              <a:rPr lang="en-US" sz="36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GODLY CONTENTMENT IS </a:t>
            </a:r>
          </a:p>
          <a:p>
            <a:pPr algn="ctr"/>
            <a:r>
              <a:rPr lang="en-US" sz="36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RIGHT INVESTMENT </a:t>
            </a:r>
            <a:r>
              <a:rPr lang="en-US" sz="3600" b="1" dirty="0">
                <a:solidFill>
                  <a:srgbClr val="30374A"/>
                </a:solidFill>
                <a:latin typeface="Arial Narrow" panose="020B0606020202030204" pitchFamily="34" charset="0"/>
                <a:cs typeface="Times New Roman" panose="02020603050405020304" pitchFamily="18" charset="0"/>
              </a:rPr>
              <a:t>(5:18-20)</a:t>
            </a:r>
          </a:p>
          <a:p>
            <a:pPr algn="ctr"/>
            <a:endParaRPr lang="en-US" sz="800" b="1" dirty="0">
              <a:solidFill>
                <a:srgbClr val="30374A"/>
              </a:solidFill>
              <a:latin typeface="Arial Narrow" panose="020B0606020202030204" pitchFamily="34" charset="0"/>
              <a:cs typeface="Times New Roman" panose="02020603050405020304" pitchFamily="18" charset="0"/>
            </a:endParaRPr>
          </a:p>
          <a:p>
            <a:pPr algn="ctr"/>
            <a:r>
              <a:rPr lang="en-US" sz="3600" dirty="0">
                <a:solidFill>
                  <a:srgbClr val="30374A"/>
                </a:solidFill>
                <a:latin typeface="Arial Narrow" panose="020B0606020202030204" pitchFamily="34" charset="0"/>
                <a:cs typeface="Times New Roman" panose="02020603050405020304" pitchFamily="18" charset="0"/>
              </a:rPr>
              <a:t>See also: 1 Tim. 6:6-10; Matt. 6:24; 19:22-24; </a:t>
            </a:r>
          </a:p>
          <a:p>
            <a:pPr algn="ctr"/>
            <a:r>
              <a:rPr lang="en-US" sz="3600" dirty="0">
                <a:solidFill>
                  <a:srgbClr val="30374A"/>
                </a:solidFill>
                <a:latin typeface="Arial Narrow" panose="020B0606020202030204" pitchFamily="34" charset="0"/>
                <a:cs typeface="Times New Roman" panose="02020603050405020304" pitchFamily="18" charset="0"/>
              </a:rPr>
              <a:t>Heb. 13:5; John 6:27</a:t>
            </a:r>
          </a:p>
          <a:p>
            <a:endParaRPr lang="en-US" sz="800" b="1" dirty="0">
              <a:solidFill>
                <a:srgbClr val="30374A"/>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9538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1500"/>
                                        <p:tgtEl>
                                          <p:spTgt spid="10">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1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5931D-7362-478D-B348-F533D49DC2ED}"/>
              </a:ext>
            </a:extLst>
          </p:cNvPr>
          <p:cNvPicPr>
            <a:picLocks noChangeAspect="1"/>
          </p:cNvPicPr>
          <p:nvPr/>
        </p:nvPicPr>
        <p:blipFill rotWithShape="1">
          <a:blip r:embed="rId2">
            <a:extLst>
              <a:ext uri="{28A0092B-C50C-407E-A947-70E740481C1C}">
                <a14:useLocalDpi xmlns:a14="http://schemas.microsoft.com/office/drawing/2010/main" val="0"/>
              </a:ext>
            </a:extLst>
          </a:blip>
          <a:srcRect l="12499" r="12500"/>
          <a:stretch/>
        </p:blipFill>
        <p:spPr>
          <a:xfrm>
            <a:off x="0" y="0"/>
            <a:ext cx="9144000" cy="6858000"/>
          </a:xfrm>
          <a:prstGeom prst="rect">
            <a:avLst/>
          </a:prstGeom>
        </p:spPr>
      </p:pic>
    </p:spTree>
    <p:extLst>
      <p:ext uri="{BB962C8B-B14F-4D97-AF65-F5344CB8AC3E}">
        <p14:creationId xmlns:p14="http://schemas.microsoft.com/office/powerpoint/2010/main" val="356041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4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5" name="Rectangle 4">
            <a:extLst>
              <a:ext uri="{FF2B5EF4-FFF2-40B4-BE49-F238E27FC236}">
                <a16:creationId xmlns:a16="http://schemas.microsoft.com/office/drawing/2014/main" id="{364BC1D1-1835-4D88-8CE5-75C57AA2D6EF}"/>
              </a:ext>
            </a:extLst>
          </p:cNvPr>
          <p:cNvSpPr/>
          <p:nvPr/>
        </p:nvSpPr>
        <p:spPr>
          <a:xfrm>
            <a:off x="357403" y="696832"/>
            <a:ext cx="8132125"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Point 1a</a:t>
            </a:r>
            <a:endParaRPr lang="en-US" sz="3600" dirty="0"/>
          </a:p>
        </p:txBody>
      </p:sp>
      <p:sp>
        <p:nvSpPr>
          <p:cNvPr id="6" name="Rectangle 5">
            <a:extLst>
              <a:ext uri="{FF2B5EF4-FFF2-40B4-BE49-F238E27FC236}">
                <a16:creationId xmlns:a16="http://schemas.microsoft.com/office/drawing/2014/main" id="{48A98739-55D0-4FF9-8D03-5D716573B51D}"/>
              </a:ext>
            </a:extLst>
          </p:cNvPr>
          <p:cNvSpPr/>
          <p:nvPr/>
        </p:nvSpPr>
        <p:spPr>
          <a:xfrm>
            <a:off x="357403" y="5165851"/>
            <a:ext cx="8132125"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Point 1b</a:t>
            </a:r>
            <a:endParaRPr lang="en-US" sz="3600" dirty="0"/>
          </a:p>
        </p:txBody>
      </p:sp>
      <p:sp>
        <p:nvSpPr>
          <p:cNvPr id="7" name="Rectangle 6">
            <a:extLst>
              <a:ext uri="{FF2B5EF4-FFF2-40B4-BE49-F238E27FC236}">
                <a16:creationId xmlns:a16="http://schemas.microsoft.com/office/drawing/2014/main" id="{27E49D0F-1BD9-42F6-B533-925D522ABB98}"/>
              </a:ext>
            </a:extLst>
          </p:cNvPr>
          <p:cNvSpPr/>
          <p:nvPr/>
        </p:nvSpPr>
        <p:spPr>
          <a:xfrm>
            <a:off x="2153710" y="1817939"/>
            <a:ext cx="4539510"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Point 2a</a:t>
            </a:r>
            <a:endParaRPr lang="en-US" sz="3600" dirty="0"/>
          </a:p>
        </p:txBody>
      </p:sp>
      <p:sp>
        <p:nvSpPr>
          <p:cNvPr id="8" name="Rectangle 7">
            <a:extLst>
              <a:ext uri="{FF2B5EF4-FFF2-40B4-BE49-F238E27FC236}">
                <a16:creationId xmlns:a16="http://schemas.microsoft.com/office/drawing/2014/main" id="{A0A1194A-7241-4BF8-AC0B-AAB154720E68}"/>
              </a:ext>
            </a:extLst>
          </p:cNvPr>
          <p:cNvSpPr/>
          <p:nvPr/>
        </p:nvSpPr>
        <p:spPr>
          <a:xfrm>
            <a:off x="2153710" y="4073053"/>
            <a:ext cx="4320394"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Point 2b</a:t>
            </a:r>
            <a:endParaRPr lang="en-US" sz="3600" dirty="0"/>
          </a:p>
        </p:txBody>
      </p:sp>
      <p:sp>
        <p:nvSpPr>
          <p:cNvPr id="10" name="Rectangle 9">
            <a:extLst>
              <a:ext uri="{FF2B5EF4-FFF2-40B4-BE49-F238E27FC236}">
                <a16:creationId xmlns:a16="http://schemas.microsoft.com/office/drawing/2014/main" id="{5A99355D-BD5C-4CE9-8533-2567C630AEE3}"/>
              </a:ext>
            </a:extLst>
          </p:cNvPr>
          <p:cNvSpPr/>
          <p:nvPr/>
        </p:nvSpPr>
        <p:spPr>
          <a:xfrm>
            <a:off x="4009591" y="2943330"/>
            <a:ext cx="4674888" cy="646331"/>
          </a:xfrm>
          <a:prstGeom prst="rect">
            <a:avLst/>
          </a:prstGeom>
        </p:spPr>
        <p:txBody>
          <a:bodyPr wrap="square">
            <a:spAutoFit/>
          </a:bodyPr>
          <a:lstStyle/>
          <a:p>
            <a:r>
              <a:rPr lang="en-US" sz="36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Main Point</a:t>
            </a:r>
            <a:endParaRPr lang="en-US" sz="3600" dirty="0"/>
          </a:p>
        </p:txBody>
      </p:sp>
      <p:cxnSp>
        <p:nvCxnSpPr>
          <p:cNvPr id="4" name="Straight Connector 3">
            <a:extLst>
              <a:ext uri="{FF2B5EF4-FFF2-40B4-BE49-F238E27FC236}">
                <a16:creationId xmlns:a16="http://schemas.microsoft.com/office/drawing/2014/main" id="{841FBAC2-6269-4686-9F51-3DA02BF92891}"/>
              </a:ext>
            </a:extLst>
          </p:cNvPr>
          <p:cNvCxnSpPr/>
          <p:nvPr/>
        </p:nvCxnSpPr>
        <p:spPr>
          <a:xfrm>
            <a:off x="473446" y="1633852"/>
            <a:ext cx="2627159" cy="160600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F0FEA77E-3EED-489F-8004-CB88AF95D2B8}"/>
              </a:ext>
            </a:extLst>
          </p:cNvPr>
          <p:cNvCxnSpPr>
            <a:cxnSpLocks/>
          </p:cNvCxnSpPr>
          <p:nvPr/>
        </p:nvCxnSpPr>
        <p:spPr>
          <a:xfrm flipV="1">
            <a:off x="473446" y="3242482"/>
            <a:ext cx="2627159" cy="1645148"/>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724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5" name="Rectangle 4">
            <a:extLst>
              <a:ext uri="{FF2B5EF4-FFF2-40B4-BE49-F238E27FC236}">
                <a16:creationId xmlns:a16="http://schemas.microsoft.com/office/drawing/2014/main" id="{364BC1D1-1835-4D88-8CE5-75C57AA2D6EF}"/>
              </a:ext>
            </a:extLst>
          </p:cNvPr>
          <p:cNvSpPr/>
          <p:nvPr/>
        </p:nvSpPr>
        <p:spPr>
          <a:xfrm>
            <a:off x="357403" y="696832"/>
            <a:ext cx="8132125"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 5:10-12</a:t>
            </a:r>
            <a:endParaRPr lang="en-US" sz="3600" dirty="0"/>
          </a:p>
        </p:txBody>
      </p:sp>
      <p:sp>
        <p:nvSpPr>
          <p:cNvPr id="6" name="Rectangle 5">
            <a:extLst>
              <a:ext uri="{FF2B5EF4-FFF2-40B4-BE49-F238E27FC236}">
                <a16:creationId xmlns:a16="http://schemas.microsoft.com/office/drawing/2014/main" id="{48A98739-55D0-4FF9-8D03-5D716573B51D}"/>
              </a:ext>
            </a:extLst>
          </p:cNvPr>
          <p:cNvSpPr/>
          <p:nvPr/>
        </p:nvSpPr>
        <p:spPr>
          <a:xfrm>
            <a:off x="357403" y="5165851"/>
            <a:ext cx="8132125"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 6:7-9</a:t>
            </a:r>
            <a:endParaRPr lang="en-US" sz="3600" dirty="0"/>
          </a:p>
        </p:txBody>
      </p:sp>
      <p:sp>
        <p:nvSpPr>
          <p:cNvPr id="7" name="Rectangle 6">
            <a:extLst>
              <a:ext uri="{FF2B5EF4-FFF2-40B4-BE49-F238E27FC236}">
                <a16:creationId xmlns:a16="http://schemas.microsoft.com/office/drawing/2014/main" id="{27E49D0F-1BD9-42F6-B533-925D522ABB98}"/>
              </a:ext>
            </a:extLst>
          </p:cNvPr>
          <p:cNvSpPr/>
          <p:nvPr/>
        </p:nvSpPr>
        <p:spPr>
          <a:xfrm>
            <a:off x="2153710" y="1817939"/>
            <a:ext cx="4539510"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 5:13-17</a:t>
            </a:r>
            <a:endParaRPr lang="en-US" sz="3600" dirty="0"/>
          </a:p>
        </p:txBody>
      </p:sp>
      <p:sp>
        <p:nvSpPr>
          <p:cNvPr id="8" name="Rectangle 7">
            <a:extLst>
              <a:ext uri="{FF2B5EF4-FFF2-40B4-BE49-F238E27FC236}">
                <a16:creationId xmlns:a16="http://schemas.microsoft.com/office/drawing/2014/main" id="{A0A1194A-7241-4BF8-AC0B-AAB154720E68}"/>
              </a:ext>
            </a:extLst>
          </p:cNvPr>
          <p:cNvSpPr/>
          <p:nvPr/>
        </p:nvSpPr>
        <p:spPr>
          <a:xfrm>
            <a:off x="2153710" y="4073053"/>
            <a:ext cx="4320394" cy="646331"/>
          </a:xfrm>
          <a:prstGeom prst="rect">
            <a:avLst/>
          </a:prstGeom>
        </p:spPr>
        <p:txBody>
          <a:bodyPr wrap="square">
            <a:spAutoFit/>
          </a:bodyPr>
          <a:lstStyle/>
          <a:p>
            <a:r>
              <a:rPr lang="en-US" sz="36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 6:3-6</a:t>
            </a:r>
            <a:endParaRPr lang="en-US" sz="3600" dirty="0"/>
          </a:p>
        </p:txBody>
      </p:sp>
      <p:sp>
        <p:nvSpPr>
          <p:cNvPr id="10" name="Rectangle 9">
            <a:extLst>
              <a:ext uri="{FF2B5EF4-FFF2-40B4-BE49-F238E27FC236}">
                <a16:creationId xmlns:a16="http://schemas.microsoft.com/office/drawing/2014/main" id="{5A99355D-BD5C-4CE9-8533-2567C630AEE3}"/>
              </a:ext>
            </a:extLst>
          </p:cNvPr>
          <p:cNvSpPr/>
          <p:nvPr/>
        </p:nvSpPr>
        <p:spPr>
          <a:xfrm>
            <a:off x="4009591" y="2943330"/>
            <a:ext cx="4674888" cy="646331"/>
          </a:xfrm>
          <a:prstGeom prst="rect">
            <a:avLst/>
          </a:prstGeom>
        </p:spPr>
        <p:txBody>
          <a:bodyPr wrap="square">
            <a:spAutoFit/>
          </a:bodyPr>
          <a:lstStyle/>
          <a:p>
            <a:r>
              <a:rPr lang="en-US" sz="36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 5:18-20</a:t>
            </a:r>
            <a:endParaRPr lang="en-US" sz="3600" dirty="0"/>
          </a:p>
        </p:txBody>
      </p:sp>
      <p:cxnSp>
        <p:nvCxnSpPr>
          <p:cNvPr id="4" name="Straight Connector 3">
            <a:extLst>
              <a:ext uri="{FF2B5EF4-FFF2-40B4-BE49-F238E27FC236}">
                <a16:creationId xmlns:a16="http://schemas.microsoft.com/office/drawing/2014/main" id="{841FBAC2-6269-4686-9F51-3DA02BF92891}"/>
              </a:ext>
            </a:extLst>
          </p:cNvPr>
          <p:cNvCxnSpPr/>
          <p:nvPr/>
        </p:nvCxnSpPr>
        <p:spPr>
          <a:xfrm>
            <a:off x="473446" y="1633852"/>
            <a:ext cx="2627159" cy="160600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F0FEA77E-3EED-489F-8004-CB88AF95D2B8}"/>
              </a:ext>
            </a:extLst>
          </p:cNvPr>
          <p:cNvCxnSpPr>
            <a:cxnSpLocks/>
          </p:cNvCxnSpPr>
          <p:nvPr/>
        </p:nvCxnSpPr>
        <p:spPr>
          <a:xfrm flipV="1">
            <a:off x="473446" y="3242482"/>
            <a:ext cx="2627159" cy="1645148"/>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573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5" name="Rectangle 4">
            <a:extLst>
              <a:ext uri="{FF2B5EF4-FFF2-40B4-BE49-F238E27FC236}">
                <a16:creationId xmlns:a16="http://schemas.microsoft.com/office/drawing/2014/main" id="{364BC1D1-1835-4D88-8CE5-75C57AA2D6EF}"/>
              </a:ext>
            </a:extLst>
          </p:cNvPr>
          <p:cNvSpPr/>
          <p:nvPr/>
        </p:nvSpPr>
        <p:spPr>
          <a:xfrm>
            <a:off x="357403" y="696832"/>
            <a:ext cx="8132125" cy="954107"/>
          </a:xfrm>
          <a:prstGeom prst="rect">
            <a:avLst/>
          </a:prstGeom>
        </p:spPr>
        <p:txBody>
          <a:bodyPr wrap="square">
            <a:spAutoFit/>
          </a:bodyPr>
          <a:lstStyle/>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love of money is an </a:t>
            </a:r>
          </a:p>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unsatisfying investment (5:10-12)</a:t>
            </a:r>
            <a:endParaRPr lang="en-US" sz="2800" dirty="0"/>
          </a:p>
        </p:txBody>
      </p:sp>
      <p:sp>
        <p:nvSpPr>
          <p:cNvPr id="6" name="Rectangle 5">
            <a:extLst>
              <a:ext uri="{FF2B5EF4-FFF2-40B4-BE49-F238E27FC236}">
                <a16:creationId xmlns:a16="http://schemas.microsoft.com/office/drawing/2014/main" id="{48A98739-55D0-4FF9-8D03-5D716573B51D}"/>
              </a:ext>
            </a:extLst>
          </p:cNvPr>
          <p:cNvSpPr/>
          <p:nvPr/>
        </p:nvSpPr>
        <p:spPr>
          <a:xfrm>
            <a:off x="357403" y="5165851"/>
            <a:ext cx="8132125" cy="954107"/>
          </a:xfrm>
          <a:prstGeom prst="rect">
            <a:avLst/>
          </a:prstGeom>
        </p:spPr>
        <p:txBody>
          <a:bodyPr wrap="square">
            <a:spAutoFit/>
          </a:bodyPr>
          <a:lstStyle/>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love of money is an </a:t>
            </a:r>
          </a:p>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unsatisfying investment (6:7-9)</a:t>
            </a:r>
            <a:endParaRPr lang="en-US" sz="2800" dirty="0"/>
          </a:p>
        </p:txBody>
      </p:sp>
      <p:sp>
        <p:nvSpPr>
          <p:cNvPr id="7" name="Rectangle 6">
            <a:extLst>
              <a:ext uri="{FF2B5EF4-FFF2-40B4-BE49-F238E27FC236}">
                <a16:creationId xmlns:a16="http://schemas.microsoft.com/office/drawing/2014/main" id="{27E49D0F-1BD9-42F6-B533-925D522ABB98}"/>
              </a:ext>
            </a:extLst>
          </p:cNvPr>
          <p:cNvSpPr/>
          <p:nvPr/>
        </p:nvSpPr>
        <p:spPr>
          <a:xfrm>
            <a:off x="2153710" y="1817939"/>
            <a:ext cx="4539510" cy="954107"/>
          </a:xfrm>
          <a:prstGeom prst="rect">
            <a:avLst/>
          </a:prstGeom>
        </p:spPr>
        <p:txBody>
          <a:bodyPr wrap="square">
            <a:spAutoFit/>
          </a:bodyPr>
          <a:lstStyle/>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love of money is a </a:t>
            </a:r>
          </a:p>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faulty investment (5:13-17)</a:t>
            </a:r>
            <a:endParaRPr lang="en-US" sz="2800" dirty="0"/>
          </a:p>
        </p:txBody>
      </p:sp>
      <p:sp>
        <p:nvSpPr>
          <p:cNvPr id="8" name="Rectangle 7">
            <a:extLst>
              <a:ext uri="{FF2B5EF4-FFF2-40B4-BE49-F238E27FC236}">
                <a16:creationId xmlns:a16="http://schemas.microsoft.com/office/drawing/2014/main" id="{A0A1194A-7241-4BF8-AC0B-AAB154720E68}"/>
              </a:ext>
            </a:extLst>
          </p:cNvPr>
          <p:cNvSpPr/>
          <p:nvPr/>
        </p:nvSpPr>
        <p:spPr>
          <a:xfrm>
            <a:off x="2153710" y="4073053"/>
            <a:ext cx="4320394" cy="954107"/>
          </a:xfrm>
          <a:prstGeom prst="rect">
            <a:avLst/>
          </a:prstGeom>
        </p:spPr>
        <p:txBody>
          <a:bodyPr wrap="square">
            <a:spAutoFit/>
          </a:bodyPr>
          <a:lstStyle/>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love of money is a </a:t>
            </a:r>
          </a:p>
          <a:p>
            <a:r>
              <a:rPr lang="en-US" sz="28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faulty investment (6:3-6)</a:t>
            </a:r>
            <a:endParaRPr lang="en-US" sz="2800" dirty="0"/>
          </a:p>
        </p:txBody>
      </p:sp>
      <p:sp>
        <p:nvSpPr>
          <p:cNvPr id="10" name="Rectangle 9">
            <a:extLst>
              <a:ext uri="{FF2B5EF4-FFF2-40B4-BE49-F238E27FC236}">
                <a16:creationId xmlns:a16="http://schemas.microsoft.com/office/drawing/2014/main" id="{5A99355D-BD5C-4CE9-8533-2567C630AEE3}"/>
              </a:ext>
            </a:extLst>
          </p:cNvPr>
          <p:cNvSpPr/>
          <p:nvPr/>
        </p:nvSpPr>
        <p:spPr>
          <a:xfrm>
            <a:off x="4009591" y="2943330"/>
            <a:ext cx="4674888" cy="954107"/>
          </a:xfrm>
          <a:prstGeom prst="rect">
            <a:avLst/>
          </a:prstGeom>
        </p:spPr>
        <p:txBody>
          <a:bodyPr wrap="square">
            <a:spAutoFit/>
          </a:bodyPr>
          <a:lstStyle/>
          <a:p>
            <a:r>
              <a:rPr lang="en-US" sz="2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GODLY CONTENTMENT IS THE </a:t>
            </a:r>
          </a:p>
          <a:p>
            <a:r>
              <a:rPr lang="en-US" sz="2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RIGHT INVESTMENT (5:18-20)</a:t>
            </a:r>
            <a:endParaRPr lang="en-US" sz="2800" dirty="0"/>
          </a:p>
        </p:txBody>
      </p:sp>
      <p:cxnSp>
        <p:nvCxnSpPr>
          <p:cNvPr id="11" name="Straight Connector 10">
            <a:extLst>
              <a:ext uri="{FF2B5EF4-FFF2-40B4-BE49-F238E27FC236}">
                <a16:creationId xmlns:a16="http://schemas.microsoft.com/office/drawing/2014/main" id="{07F55FA8-FCCE-432E-954F-C8676A667815}"/>
              </a:ext>
            </a:extLst>
          </p:cNvPr>
          <p:cNvCxnSpPr/>
          <p:nvPr/>
        </p:nvCxnSpPr>
        <p:spPr>
          <a:xfrm>
            <a:off x="473446" y="1773104"/>
            <a:ext cx="2627159" cy="160600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005BABBC-FEBA-4B42-99A3-E57D40F78505}"/>
              </a:ext>
            </a:extLst>
          </p:cNvPr>
          <p:cNvCxnSpPr>
            <a:cxnSpLocks/>
          </p:cNvCxnSpPr>
          <p:nvPr/>
        </p:nvCxnSpPr>
        <p:spPr>
          <a:xfrm flipV="1">
            <a:off x="473446" y="3381734"/>
            <a:ext cx="2627159" cy="1645148"/>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01387618-A2A9-4C56-924A-FE6D07085F10}"/>
              </a:ext>
            </a:extLst>
          </p:cNvPr>
          <p:cNvSpPr/>
          <p:nvPr/>
        </p:nvSpPr>
        <p:spPr>
          <a:xfrm>
            <a:off x="4377408" y="135806"/>
            <a:ext cx="4631624" cy="954107"/>
          </a:xfrm>
          <a:prstGeom prst="rect">
            <a:avLst/>
          </a:prstGeom>
        </p:spPr>
        <p:txBody>
          <a:bodyPr wrap="square">
            <a:spAutoFit/>
          </a:bodyPr>
          <a:lstStyle/>
          <a:p>
            <a:pPr algn="r"/>
            <a:r>
              <a:rPr lang="en-US" sz="2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CHIASTIC STRUCTURE OF ECCLESIASTES 5:10-6:9</a:t>
            </a:r>
            <a:endParaRPr lang="en-US" sz="2800" dirty="0"/>
          </a:p>
        </p:txBody>
      </p:sp>
    </p:spTree>
    <p:extLst>
      <p:ext uri="{BB962C8B-B14F-4D97-AF65-F5344CB8AC3E}">
        <p14:creationId xmlns:p14="http://schemas.microsoft.com/office/powerpoint/2010/main" val="36565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8567586" cy="4154984"/>
          </a:xfrm>
          <a:prstGeom prst="rect">
            <a:avLst/>
          </a:prstGeom>
        </p:spPr>
        <p:txBody>
          <a:bodyPr wrap="square">
            <a:spAutoFit/>
          </a:bodyPr>
          <a:lstStyle/>
          <a:p>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5:10-12</a:t>
            </a:r>
          </a:p>
          <a:p>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10</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He who loves money will not be satisfied with money, nor he who loves wealth with his income; this also is vanity.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11</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When goods increase, they increase who eat them, and what advantage has their owner but to see them with his eyes?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Sweet is the sleep of a laborer, whether he eats little or much, but the full stomach of the rich will not let him sleep.</a:t>
            </a:r>
            <a:endParaRPr lang="en-US" sz="3200" dirty="0"/>
          </a:p>
        </p:txBody>
      </p:sp>
    </p:spTree>
    <p:extLst>
      <p:ext uri="{BB962C8B-B14F-4D97-AF65-F5344CB8AC3E}">
        <p14:creationId xmlns:p14="http://schemas.microsoft.com/office/powerpoint/2010/main" val="1170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8567586" cy="3662541"/>
          </a:xfrm>
          <a:prstGeom prst="rect">
            <a:avLst/>
          </a:prstGeom>
        </p:spPr>
        <p:txBody>
          <a:bodyPr wrap="square">
            <a:spAutoFit/>
          </a:bodyPr>
          <a:lstStyle/>
          <a:p>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6:7-9</a:t>
            </a:r>
          </a:p>
          <a:p>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7</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All the toil of man is for his mouth, yet his appetite is not satisfied.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8</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what advantage has the wise man over the fool? And what does the poor man have who knows how to conduct himself before the living?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9</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Better is the sight of the eyes than the wandering of the appetite: this also is vanity and a striving after wind.</a:t>
            </a:r>
            <a:endParaRPr lang="en-US" sz="3200" dirty="0"/>
          </a:p>
        </p:txBody>
      </p:sp>
    </p:spTree>
    <p:extLst>
      <p:ext uri="{BB962C8B-B14F-4D97-AF65-F5344CB8AC3E}">
        <p14:creationId xmlns:p14="http://schemas.microsoft.com/office/powerpoint/2010/main" val="30161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6624371" cy="4339650"/>
          </a:xfrm>
          <a:prstGeom prst="rect">
            <a:avLst/>
          </a:prstGeom>
        </p:spPr>
        <p:txBody>
          <a:bodyPr wrap="square">
            <a:spAutoFit/>
          </a:bodyPr>
          <a:lstStyle/>
          <a:p>
            <a:r>
              <a:rPr lang="en-US" sz="36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Love of Money is an Unsatisfying Investment</a:t>
            </a:r>
          </a:p>
          <a:p>
            <a:r>
              <a:rPr lang="en-US" sz="3600" b="1" dirty="0">
                <a:solidFill>
                  <a:srgbClr val="30374A"/>
                </a:solidFill>
                <a:latin typeface="Arial Narrow" panose="020B0606020202030204" pitchFamily="34" charset="0"/>
                <a:cs typeface="Times New Roman" panose="02020603050405020304" pitchFamily="18" charset="0"/>
              </a:rPr>
              <a:t>(5:10-12; 6:7-9)</a:t>
            </a:r>
          </a:p>
          <a:p>
            <a:endParaRPr lang="en-US" sz="800" b="1" dirty="0">
              <a:solidFill>
                <a:srgbClr val="30374A"/>
              </a:solidFill>
              <a:latin typeface="Arial Narrow" panose="020B0606020202030204" pitchFamily="34" charset="0"/>
              <a:cs typeface="Times New Roman" panose="02020603050405020304" pitchFamily="18" charset="0"/>
            </a:endParaRPr>
          </a:p>
          <a:p>
            <a:pPr marL="1200150" lvl="1" indent="-742950">
              <a:buFont typeface="+mj-lt"/>
              <a:buAutoNum type="alphaLcPeriod"/>
            </a:pPr>
            <a:r>
              <a:rPr lang="en-US" sz="3600" dirty="0">
                <a:solidFill>
                  <a:srgbClr val="30374A"/>
                </a:solidFill>
                <a:latin typeface="Arial Narrow" panose="020B0606020202030204" pitchFamily="34" charset="0"/>
                <a:cs typeface="Times New Roman" panose="02020603050405020304" pitchFamily="18" charset="0"/>
              </a:rPr>
              <a:t>We never have enough</a:t>
            </a:r>
          </a:p>
          <a:p>
            <a:pPr marL="1200150" lvl="1" indent="-742950">
              <a:buFont typeface="+mj-lt"/>
              <a:buAutoNum type="alphaLcPeriod"/>
            </a:pPr>
            <a:endParaRPr lang="en-US" sz="800" dirty="0">
              <a:solidFill>
                <a:srgbClr val="30374A"/>
              </a:solidFill>
              <a:latin typeface="Arial Narrow" panose="020B0606020202030204" pitchFamily="34" charset="0"/>
              <a:cs typeface="Times New Roman" panose="02020603050405020304" pitchFamily="18" charset="0"/>
            </a:endParaRPr>
          </a:p>
          <a:p>
            <a:pPr marL="1200150" lvl="1" indent="-742950">
              <a:buFont typeface="+mj-lt"/>
              <a:buAutoNum type="alphaLcPeriod"/>
            </a:pPr>
            <a:r>
              <a:rPr lang="en-US" sz="3600" dirty="0">
                <a:solidFill>
                  <a:srgbClr val="30374A"/>
                </a:solidFill>
                <a:latin typeface="Arial Narrow" panose="020B0606020202030204" pitchFamily="34" charset="0"/>
                <a:cs typeface="Times New Roman" panose="02020603050405020304" pitchFamily="18" charset="0"/>
              </a:rPr>
              <a:t>The more that comes in, the more that goes out</a:t>
            </a:r>
          </a:p>
          <a:p>
            <a:pPr marL="1200150" lvl="1" indent="-742950">
              <a:buFont typeface="+mj-lt"/>
              <a:buAutoNum type="alphaLcPeriod"/>
            </a:pPr>
            <a:endParaRPr lang="en-US" sz="800" dirty="0">
              <a:solidFill>
                <a:srgbClr val="30374A"/>
              </a:solidFill>
              <a:latin typeface="Arial Narrow" panose="020B0606020202030204" pitchFamily="34" charset="0"/>
              <a:cs typeface="Times New Roman" panose="02020603050405020304" pitchFamily="18" charset="0"/>
            </a:endParaRPr>
          </a:p>
          <a:p>
            <a:pPr marL="1200150" lvl="1" indent="-742950">
              <a:buFont typeface="+mj-lt"/>
              <a:buAutoNum type="alphaLcPeriod"/>
            </a:pPr>
            <a:r>
              <a:rPr lang="en-US" sz="3600" dirty="0">
                <a:solidFill>
                  <a:srgbClr val="30374A"/>
                </a:solidFill>
                <a:latin typeface="Arial Narrow" panose="020B0606020202030204" pitchFamily="34" charset="0"/>
                <a:cs typeface="Times New Roman" panose="02020603050405020304" pitchFamily="18" charset="0"/>
              </a:rPr>
              <a:t>Money is burdensome </a:t>
            </a:r>
            <a:endParaRPr lang="en-US" sz="3600" dirty="0"/>
          </a:p>
        </p:txBody>
      </p:sp>
    </p:spTree>
    <p:extLst>
      <p:ext uri="{BB962C8B-B14F-4D97-AF65-F5344CB8AC3E}">
        <p14:creationId xmlns:p14="http://schemas.microsoft.com/office/powerpoint/2010/main" val="30114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1500"/>
                                        <p:tgtEl>
                                          <p:spTgt spid="1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1500"/>
                                        <p:tgtEl>
                                          <p:spTgt spid="10">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Effect transition="in" filter="fade">
                                      <p:cBhvr>
                                        <p:cTn id="23" dur="1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8567586" cy="6124754"/>
          </a:xfrm>
          <a:prstGeom prst="rect">
            <a:avLst/>
          </a:prstGeom>
        </p:spPr>
        <p:txBody>
          <a:bodyPr wrap="square">
            <a:spAutoFit/>
          </a:bodyPr>
          <a:lstStyle/>
          <a:p>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5:13-17</a:t>
            </a:r>
          </a:p>
          <a:p>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13</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There is a grievous evil that I have seen under the sun: riches were kept by their owner to his hurt,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and those riches were lost in a bad venture. And he is father of a son, but he has nothing in his hand.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15</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As he came from his mother's womb he shall go again, naked as he came, and shall take nothing for his toil that he may carry away in his hand.</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16</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This also is a grievous evil: just as he came, so shall he go, and what gain is there to him who toils for the wind?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17</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Moreover, all </a:t>
            </a:r>
          </a:p>
          <a:p>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his days he eats in darkness in much </a:t>
            </a:r>
          </a:p>
          <a:p>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vexation and sickness and anger.</a:t>
            </a:r>
            <a:endParaRPr lang="en-US" sz="3200" dirty="0"/>
          </a:p>
        </p:txBody>
      </p:sp>
    </p:spTree>
    <p:extLst>
      <p:ext uri="{BB962C8B-B14F-4D97-AF65-F5344CB8AC3E}">
        <p14:creationId xmlns:p14="http://schemas.microsoft.com/office/powerpoint/2010/main" val="15459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8567586" cy="5632311"/>
          </a:xfrm>
          <a:prstGeom prst="rect">
            <a:avLst/>
          </a:prstGeom>
        </p:spPr>
        <p:txBody>
          <a:bodyPr wrap="square">
            <a:spAutoFit/>
          </a:bodyPr>
          <a:lstStyle/>
          <a:p>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6:1-3</a:t>
            </a:r>
          </a:p>
          <a:p>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1</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There is an evil that I have seen under the sun, and it lies heavy on mankind: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2</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a man to whom God gives wealth, possessions, and honor, so that he lacks nothing of all that he desires, yet God does not give him power to enjoy them, but a stranger enjoys them. This is vanity; it is a grievous evil.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3</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If a man fathers a hundred children and lives many years, so that the days of his years are many, but his soul is not satisfied with life's good things, and he also has no burial, I say that a </a:t>
            </a:r>
          </a:p>
          <a:p>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stillborn child is better off than he.</a:t>
            </a:r>
            <a:endParaRPr lang="en-US" sz="3200" dirty="0"/>
          </a:p>
        </p:txBody>
      </p:sp>
    </p:spTree>
    <p:extLst>
      <p:ext uri="{BB962C8B-B14F-4D97-AF65-F5344CB8AC3E}">
        <p14:creationId xmlns:p14="http://schemas.microsoft.com/office/powerpoint/2010/main" val="5931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8567586" cy="3662541"/>
          </a:xfrm>
          <a:prstGeom prst="rect">
            <a:avLst/>
          </a:prstGeom>
        </p:spPr>
        <p:txBody>
          <a:bodyPr wrap="square">
            <a:spAutoFit/>
          </a:bodyPr>
          <a:lstStyle/>
          <a:p>
            <a:r>
              <a:rPr lang="en-US" sz="32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Ecclesiastes 6:4-6</a:t>
            </a:r>
          </a:p>
          <a:p>
            <a:endParaRPr lang="en-US" sz="8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4</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For it comes in vanity and goes in darkness, and in darkness its name is covered. 5 Moreover, it has not seen the sun or known anything, yet it finds rest rather than he. </a:t>
            </a:r>
            <a:r>
              <a:rPr lang="en-US" sz="3200" baseline="300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6</a:t>
            </a:r>
            <a:r>
              <a:rPr lang="en-US" sz="3200"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 Even though he should live a thousand years twice over, yet enjoy no good—do not all go to the one place?</a:t>
            </a:r>
            <a:endParaRPr lang="en-US" sz="3200" dirty="0"/>
          </a:p>
        </p:txBody>
      </p:sp>
    </p:spTree>
    <p:extLst>
      <p:ext uri="{BB962C8B-B14F-4D97-AF65-F5344CB8AC3E}">
        <p14:creationId xmlns:p14="http://schemas.microsoft.com/office/powerpoint/2010/main" val="10704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5FD00-BB28-4ACF-A8E1-4DE28B66B478}"/>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a:stretch/>
        </p:blipFill>
        <p:spPr>
          <a:xfrm>
            <a:off x="0" y="0"/>
            <a:ext cx="9144000" cy="6858000"/>
          </a:xfrm>
          <a:prstGeom prst="rect">
            <a:avLst/>
          </a:prstGeom>
        </p:spPr>
      </p:pic>
      <p:sp>
        <p:nvSpPr>
          <p:cNvPr id="10" name="Rectangle 9">
            <a:extLst>
              <a:ext uri="{FF2B5EF4-FFF2-40B4-BE49-F238E27FC236}">
                <a16:creationId xmlns:a16="http://schemas.microsoft.com/office/drawing/2014/main" id="{5A99355D-BD5C-4CE9-8533-2567C630AEE3}"/>
              </a:ext>
            </a:extLst>
          </p:cNvPr>
          <p:cNvSpPr/>
          <p:nvPr/>
        </p:nvSpPr>
        <p:spPr>
          <a:xfrm>
            <a:off x="263799" y="246546"/>
            <a:ext cx="6624371" cy="3785652"/>
          </a:xfrm>
          <a:prstGeom prst="rect">
            <a:avLst/>
          </a:prstGeom>
        </p:spPr>
        <p:txBody>
          <a:bodyPr wrap="square">
            <a:spAutoFit/>
          </a:bodyPr>
          <a:lstStyle/>
          <a:p>
            <a:r>
              <a:rPr lang="en-US" sz="36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The Love of Money is a </a:t>
            </a:r>
          </a:p>
          <a:p>
            <a:r>
              <a:rPr lang="en-US" sz="3600" b="1" dirty="0">
                <a:solidFill>
                  <a:srgbClr val="30374A"/>
                </a:solidFill>
                <a:latin typeface="Arial Narrow" panose="020B0606020202030204" pitchFamily="34" charset="0"/>
                <a:ea typeface="Calibri" panose="020F0502020204030204" pitchFamily="34" charset="0"/>
                <a:cs typeface="Times New Roman" panose="02020603050405020304" pitchFamily="18" charset="0"/>
              </a:rPr>
              <a:t>Faulty Investment</a:t>
            </a:r>
          </a:p>
          <a:p>
            <a:r>
              <a:rPr lang="en-US" sz="3600" b="1" dirty="0">
                <a:solidFill>
                  <a:srgbClr val="30374A"/>
                </a:solidFill>
                <a:latin typeface="Arial Narrow" panose="020B0606020202030204" pitchFamily="34" charset="0"/>
                <a:cs typeface="Times New Roman" panose="02020603050405020304" pitchFamily="18" charset="0"/>
              </a:rPr>
              <a:t>(5:13-17; 6:3-6)</a:t>
            </a:r>
          </a:p>
          <a:p>
            <a:endParaRPr lang="en-US" sz="800" b="1" dirty="0">
              <a:solidFill>
                <a:srgbClr val="30374A"/>
              </a:solidFill>
              <a:latin typeface="Arial Narrow" panose="020B0606020202030204" pitchFamily="34" charset="0"/>
              <a:cs typeface="Times New Roman" panose="02020603050405020304" pitchFamily="18" charset="0"/>
            </a:endParaRPr>
          </a:p>
          <a:p>
            <a:pPr marL="1200150" lvl="1" indent="-742950">
              <a:buFont typeface="+mj-lt"/>
              <a:buAutoNum type="alphaLcPeriod"/>
            </a:pPr>
            <a:r>
              <a:rPr lang="en-US" sz="3600" dirty="0">
                <a:solidFill>
                  <a:srgbClr val="30374A"/>
                </a:solidFill>
                <a:latin typeface="Arial Narrow" panose="020B0606020202030204" pitchFamily="34" charset="0"/>
                <a:cs typeface="Times New Roman" panose="02020603050405020304" pitchFamily="18" charset="0"/>
              </a:rPr>
              <a:t>It can be gone in a moment</a:t>
            </a:r>
          </a:p>
          <a:p>
            <a:pPr marL="1200150" lvl="1" indent="-742950">
              <a:buFont typeface="+mj-lt"/>
              <a:buAutoNum type="alphaLcPeriod"/>
            </a:pPr>
            <a:endParaRPr lang="en-US" sz="800" dirty="0">
              <a:solidFill>
                <a:srgbClr val="30374A"/>
              </a:solidFill>
              <a:latin typeface="Arial Narrow" panose="020B0606020202030204" pitchFamily="34" charset="0"/>
              <a:cs typeface="Times New Roman" panose="02020603050405020304" pitchFamily="18" charset="0"/>
            </a:endParaRPr>
          </a:p>
          <a:p>
            <a:pPr marL="1200150" lvl="1" indent="-742950">
              <a:buFont typeface="+mj-lt"/>
              <a:buAutoNum type="alphaLcPeriod"/>
            </a:pPr>
            <a:r>
              <a:rPr lang="en-US" sz="3600" dirty="0">
                <a:solidFill>
                  <a:srgbClr val="30374A"/>
                </a:solidFill>
                <a:latin typeface="Arial Narrow" panose="020B0606020202030204" pitchFamily="34" charset="0"/>
                <a:cs typeface="Times New Roman" panose="02020603050405020304" pitchFamily="18" charset="0"/>
              </a:rPr>
              <a:t>Can damage relationships</a:t>
            </a:r>
          </a:p>
          <a:p>
            <a:pPr marL="1200150" lvl="1" indent="-742950">
              <a:buFont typeface="+mj-lt"/>
              <a:buAutoNum type="alphaLcPeriod"/>
            </a:pPr>
            <a:endParaRPr lang="en-US" sz="800" dirty="0">
              <a:solidFill>
                <a:srgbClr val="30374A"/>
              </a:solidFill>
              <a:latin typeface="Arial Narrow" panose="020B0606020202030204" pitchFamily="34" charset="0"/>
              <a:cs typeface="Times New Roman" panose="02020603050405020304" pitchFamily="18" charset="0"/>
            </a:endParaRPr>
          </a:p>
          <a:p>
            <a:pPr marL="1200150" lvl="1" indent="-742950">
              <a:buFont typeface="+mj-lt"/>
              <a:buAutoNum type="alphaLcPeriod"/>
            </a:pPr>
            <a:r>
              <a:rPr lang="en-US" sz="3600" dirty="0">
                <a:solidFill>
                  <a:srgbClr val="30374A"/>
                </a:solidFill>
                <a:latin typeface="Arial Narrow" panose="020B0606020202030204" pitchFamily="34" charset="0"/>
                <a:cs typeface="Times New Roman" panose="02020603050405020304" pitchFamily="18" charset="0"/>
              </a:rPr>
              <a:t>It’s non-transferrable</a:t>
            </a:r>
            <a:endParaRPr lang="en-US" sz="3600" dirty="0"/>
          </a:p>
        </p:txBody>
      </p:sp>
    </p:spTree>
    <p:extLst>
      <p:ext uri="{BB962C8B-B14F-4D97-AF65-F5344CB8AC3E}">
        <p14:creationId xmlns:p14="http://schemas.microsoft.com/office/powerpoint/2010/main" val="163519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1500"/>
                                        <p:tgtEl>
                                          <p:spTgt spid="1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1500"/>
                                        <p:tgtEl>
                                          <p:spTgt spid="10">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8" end="8"/>
                                            </p:txEl>
                                          </p:spTgt>
                                        </p:tgtEl>
                                        <p:attrNameLst>
                                          <p:attrName>style.visibility</p:attrName>
                                        </p:attrNameLst>
                                      </p:cBhvr>
                                      <p:to>
                                        <p:strVal val="visible"/>
                                      </p:to>
                                    </p:set>
                                    <p:animEffect transition="in" filter="fade">
                                      <p:cBhvr>
                                        <p:cTn id="26" dur="1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764</Words>
  <Application>Microsoft Office PowerPoint</Application>
  <PresentationFormat>On-screen Show (4:3)</PresentationFormat>
  <Paragraphs>64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9</cp:revision>
  <dcterms:created xsi:type="dcterms:W3CDTF">2018-09-05T19:01:18Z</dcterms:created>
  <dcterms:modified xsi:type="dcterms:W3CDTF">2018-09-09T21:51:57Z</dcterms:modified>
</cp:coreProperties>
</file>