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6" r:id="rId3"/>
    <p:sldId id="264" r:id="rId4"/>
    <p:sldId id="271" r:id="rId5"/>
    <p:sldId id="267" r:id="rId6"/>
    <p:sldId id="273" r:id="rId7"/>
    <p:sldId id="268" r:id="rId8"/>
    <p:sldId id="272"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3C0"/>
    <a:srgbClr val="F6FEDB"/>
    <a:srgbClr val="2D2205"/>
    <a:srgbClr val="564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1"/>
  </p:normalViewPr>
  <p:slideViewPr>
    <p:cSldViewPr snapToGrid="0" snapToObjects="1">
      <p:cViewPr varScale="1">
        <p:scale>
          <a:sx n="114" d="100"/>
          <a:sy n="114"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7D4B24-17A0-1B4F-B187-24FF09D4B2D8}" type="datetimeFigureOut">
              <a:rPr lang="en-US" smtClean="0"/>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4B24-17A0-1B4F-B187-24FF09D4B2D8}" type="datetimeFigureOut">
              <a:rPr lang="en-US" smtClean="0"/>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4B24-17A0-1B4F-B187-24FF09D4B2D8}" type="datetimeFigureOut">
              <a:rPr lang="en-US" smtClean="0"/>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7D4B24-17A0-1B4F-B187-24FF09D4B2D8}" type="datetimeFigureOut">
              <a:rPr lang="en-US" smtClean="0"/>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D4B24-17A0-1B4F-B187-24FF09D4B2D8}" type="datetimeFigureOut">
              <a:rPr lang="en-US" smtClean="0"/>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7D4B24-17A0-1B4F-B187-24FF09D4B2D8}" type="datetimeFigureOut">
              <a:rPr lang="en-US" smtClean="0"/>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7D4B24-17A0-1B4F-B187-24FF09D4B2D8}" type="datetimeFigureOut">
              <a:rPr lang="en-US" smtClean="0"/>
              <a:t>12/24/17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7D4B24-17A0-1B4F-B187-24FF09D4B2D8}" type="datetimeFigureOut">
              <a:rPr lang="en-US" smtClean="0"/>
              <a:t>12/24/17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D4B24-17A0-1B4F-B187-24FF09D4B2D8}" type="datetimeFigureOut">
              <a:rPr lang="en-US" smtClean="0"/>
              <a:t>12/24/17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D4B24-17A0-1B4F-B187-24FF09D4B2D8}" type="datetimeFigureOut">
              <a:rPr lang="en-US" smtClean="0"/>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D4B24-17A0-1B4F-B187-24FF09D4B2D8}" type="datetimeFigureOut">
              <a:rPr lang="en-US" smtClean="0"/>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D86CB-BFFA-2F48-A123-B51F46EB2C9A}"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D4B24-17A0-1B4F-B187-24FF09D4B2D8}" type="datetimeFigureOut">
              <a:rPr lang="en-US" smtClean="0"/>
              <a:t>12/24/17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D86CB-BFFA-2F48-A123-B51F46EB2C9A}" type="slidenum">
              <a:rPr lang="en-US" smtClean="0"/>
              <a:t>‹#›</a:t>
            </a:fld>
            <a:endParaRPr lang="en-US"/>
          </a:p>
        </p:txBody>
      </p:sp>
    </p:spTree>
    <p:extLst>
      <p:ext uri="{BB962C8B-B14F-4D97-AF65-F5344CB8AC3E}">
        <p14:creationId xmlns:p14="http://schemas.microsoft.com/office/powerpoint/2010/main" val="110773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2.wdp"/><Relationship Id="rId5"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12399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5" name="TextBox 4"/>
          <p:cNvSpPr txBox="1"/>
          <p:nvPr/>
        </p:nvSpPr>
        <p:spPr>
          <a:xfrm>
            <a:off x="1583473" y="1062465"/>
            <a:ext cx="6233532" cy="4755148"/>
          </a:xfrm>
          <a:prstGeom prst="rect">
            <a:avLst/>
          </a:prstGeom>
          <a:noFill/>
        </p:spPr>
        <p:txBody>
          <a:bodyPr wrap="square" rtlCol="0">
            <a:spAutoFit/>
          </a:bodyPr>
          <a:lstStyle/>
          <a:p>
            <a:pPr>
              <a:spcAft>
                <a:spcPts val="1800"/>
              </a:spcAft>
            </a:pPr>
            <a:r>
              <a:rPr lang="en-US" sz="3200" b="1" i="1" dirty="0">
                <a:effectLst>
                  <a:glow rad="127000">
                    <a:srgbClr val="F2E3C0">
                      <a:alpha val="50000"/>
                    </a:srgbClr>
                  </a:glow>
                </a:effectLst>
                <a:latin typeface="Arial Narrow" charset="0"/>
                <a:ea typeface="Arial Narrow" charset="0"/>
                <a:cs typeface="Arial Narrow" charset="0"/>
              </a:rPr>
              <a:t>O come, all ye faithful</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Joyful and triumphant</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O come ye, o come ye to Bethlehem</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Come and behold Him</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Born the King of Angels!</a:t>
            </a:r>
          </a:p>
          <a:p>
            <a:r>
              <a:rPr lang="en-US" sz="3200" b="1" i="1" dirty="0">
                <a:effectLst>
                  <a:glow rad="127000">
                    <a:srgbClr val="F2E3C0">
                      <a:alpha val="50000"/>
                    </a:srgbClr>
                  </a:glow>
                </a:effectLst>
                <a:latin typeface="Arial Narrow" charset="0"/>
                <a:ea typeface="Arial Narrow" charset="0"/>
                <a:cs typeface="Arial Narrow" charset="0"/>
              </a:rPr>
              <a:t>O come, let us adore Him</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O come, let us adore Him</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O come, let us adore Him</a:t>
            </a:r>
            <a:br>
              <a:rPr lang="en-US" sz="3200" b="1" i="1" dirty="0">
                <a:effectLst>
                  <a:glow rad="127000">
                    <a:srgbClr val="F2E3C0">
                      <a:alpha val="50000"/>
                    </a:srgbClr>
                  </a:glow>
                </a:effectLst>
                <a:latin typeface="Arial Narrow" charset="0"/>
                <a:ea typeface="Arial Narrow" charset="0"/>
                <a:cs typeface="Arial Narrow" charset="0"/>
              </a:rPr>
            </a:br>
            <a:r>
              <a:rPr lang="en-US" sz="3200" b="1" i="1" dirty="0">
                <a:effectLst>
                  <a:glow rad="127000">
                    <a:srgbClr val="F2E3C0">
                      <a:alpha val="50000"/>
                    </a:srgbClr>
                  </a:glow>
                </a:effectLst>
                <a:latin typeface="Arial Narrow" charset="0"/>
                <a:ea typeface="Arial Narrow" charset="0"/>
                <a:cs typeface="Arial Narrow" charset="0"/>
              </a:rPr>
              <a:t>Christ the Lord</a:t>
            </a:r>
          </a:p>
        </p:txBody>
      </p:sp>
    </p:spTree>
    <p:extLst>
      <p:ext uri="{BB962C8B-B14F-4D97-AF65-F5344CB8AC3E}">
        <p14:creationId xmlns:p14="http://schemas.microsoft.com/office/powerpoint/2010/main" val="347767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3" name="TextBox 2"/>
          <p:cNvSpPr txBox="1"/>
          <p:nvPr/>
        </p:nvSpPr>
        <p:spPr>
          <a:xfrm>
            <a:off x="1315844" y="624468"/>
            <a:ext cx="6690732" cy="5909310"/>
          </a:xfrm>
          <a:prstGeom prst="rect">
            <a:avLst/>
          </a:prstGeom>
          <a:noFill/>
        </p:spPr>
        <p:txBody>
          <a:bodyPr wrap="square" rtlCol="0">
            <a:spAutoFit/>
          </a:bodyPr>
          <a:lstStyle/>
          <a:p>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she gave birth to her firstborn son and wrapped him in swaddling cloths and laid him in a manger, because there was no place for them in the inn</a:t>
            </a:r>
            <a:r>
              <a:rPr lang="en-US" b="1" dirty="0" smtClean="0">
                <a:effectLst>
                  <a:glow rad="76200">
                    <a:srgbClr val="F6FEDB">
                      <a:alpha val="30000"/>
                    </a:srgbClr>
                  </a:glow>
                </a:effectLst>
                <a:latin typeface="Papyrus" charset="0"/>
                <a:ea typeface="Papyrus" charset="0"/>
                <a:cs typeface="Papyrus" charset="0"/>
              </a:rPr>
              <a:t>.</a:t>
            </a:r>
            <a:endParaRPr lang="en-US" b="1" dirty="0">
              <a:effectLst>
                <a:glow rad="76200">
                  <a:srgbClr val="F6FEDB">
                    <a:alpha val="30000"/>
                  </a:srgbClr>
                </a:glow>
              </a:effectLst>
              <a:latin typeface="Papyrus" charset="0"/>
              <a:ea typeface="Papyrus" charset="0"/>
              <a:cs typeface="Papyrus" charset="0"/>
            </a:endParaRPr>
          </a:p>
          <a:p>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in the same region there were shepherds out in the field, keeping watch over their flock by night. </a:t>
            </a:r>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an angel of the Lord appeared to them, and the glory of the Lord shone around them, and they were filled with great fear. </a:t>
            </a:r>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the angel said to them, “Fear not, for behold, I bring you good news of great joy that will be for all the people. </a:t>
            </a:r>
            <a:r>
              <a:rPr lang="en-US" b="1" dirty="0" smtClean="0">
                <a:effectLst>
                  <a:glow rad="76200">
                    <a:srgbClr val="F6FEDB">
                      <a:alpha val="30000"/>
                    </a:srgbClr>
                  </a:glow>
                </a:effectLst>
                <a:latin typeface="Papyrus" charset="0"/>
                <a:ea typeface="Papyrus" charset="0"/>
                <a:cs typeface="Papyrus" charset="0"/>
              </a:rPr>
              <a:t>For </a:t>
            </a:r>
            <a:r>
              <a:rPr lang="en-US" b="1" dirty="0">
                <a:effectLst>
                  <a:glow rad="76200">
                    <a:srgbClr val="F6FEDB">
                      <a:alpha val="30000"/>
                    </a:srgbClr>
                  </a:glow>
                </a:effectLst>
                <a:latin typeface="Papyrus" charset="0"/>
                <a:ea typeface="Papyrus" charset="0"/>
                <a:cs typeface="Papyrus" charset="0"/>
              </a:rPr>
              <a:t>unto you is born this day in the city of David a Savior, who is Christ the Lord. </a:t>
            </a:r>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this will be a sign for you: you will find a baby wrapped in swaddling cloths and lying in a manger.” </a:t>
            </a:r>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suddenly there was with the angel a multitude of the heavenly host praising God and saying,</a:t>
            </a:r>
          </a:p>
          <a:p>
            <a:r>
              <a:rPr lang="en-US" b="1" dirty="0" smtClean="0">
                <a:effectLst>
                  <a:glow rad="76200">
                    <a:srgbClr val="F6FEDB">
                      <a:alpha val="30000"/>
                    </a:srgbClr>
                  </a:glow>
                </a:effectLst>
                <a:latin typeface="Papyrus" charset="0"/>
                <a:ea typeface="Papyrus" charset="0"/>
                <a:cs typeface="Papyrus" charset="0"/>
              </a:rPr>
              <a:t>“Glory </a:t>
            </a:r>
            <a:r>
              <a:rPr lang="en-US" b="1" dirty="0">
                <a:effectLst>
                  <a:glow rad="76200">
                    <a:srgbClr val="F6FEDB">
                      <a:alpha val="30000"/>
                    </a:srgbClr>
                  </a:glow>
                </a:effectLst>
                <a:latin typeface="Papyrus" charset="0"/>
                <a:ea typeface="Papyrus" charset="0"/>
                <a:cs typeface="Papyrus" charset="0"/>
              </a:rPr>
              <a:t>to God in the </a:t>
            </a:r>
            <a:r>
              <a:rPr lang="en-US" b="1" dirty="0" smtClean="0">
                <a:effectLst>
                  <a:glow rad="76200">
                    <a:srgbClr val="F6FEDB">
                      <a:alpha val="30000"/>
                    </a:srgbClr>
                  </a:glow>
                </a:effectLst>
                <a:latin typeface="Papyrus" charset="0"/>
                <a:ea typeface="Papyrus" charset="0"/>
                <a:cs typeface="Papyrus" charset="0"/>
              </a:rPr>
              <a:t>highest, and </a:t>
            </a:r>
            <a:r>
              <a:rPr lang="en-US" b="1" dirty="0">
                <a:effectLst>
                  <a:glow rad="76200">
                    <a:srgbClr val="F6FEDB">
                      <a:alpha val="30000"/>
                    </a:srgbClr>
                  </a:glow>
                </a:effectLst>
                <a:latin typeface="Papyrus" charset="0"/>
                <a:ea typeface="Papyrus" charset="0"/>
                <a:cs typeface="Papyrus" charset="0"/>
              </a:rPr>
              <a:t>on earth peace among those with whom he is pleased</a:t>
            </a:r>
            <a:r>
              <a:rPr lang="en-US" b="1" dirty="0" smtClean="0">
                <a:effectLst>
                  <a:glow rad="76200">
                    <a:srgbClr val="F6FEDB">
                      <a:alpha val="30000"/>
                    </a:srgbClr>
                  </a:glow>
                </a:effectLst>
                <a:latin typeface="Papyrus" charset="0"/>
                <a:ea typeface="Papyrus" charset="0"/>
                <a:cs typeface="Papyrus" charset="0"/>
              </a:rPr>
              <a:t>!”</a:t>
            </a:r>
            <a:endParaRPr lang="en-US" b="1" dirty="0">
              <a:effectLst>
                <a:glow rad="76200">
                  <a:srgbClr val="F6FEDB">
                    <a:alpha val="30000"/>
                  </a:srgbClr>
                </a:glow>
              </a:effectLst>
              <a:latin typeface="Papyrus" charset="0"/>
              <a:ea typeface="Papyrus" charset="0"/>
              <a:cs typeface="Papyrus" charset="0"/>
            </a:endParaRPr>
          </a:p>
          <a:p>
            <a:r>
              <a:rPr lang="en-US" b="1" dirty="0" smtClean="0">
                <a:effectLst>
                  <a:glow rad="76200">
                    <a:srgbClr val="F6FEDB">
                      <a:alpha val="30000"/>
                    </a:srgbClr>
                  </a:glow>
                </a:effectLst>
                <a:latin typeface="Papyrus" charset="0"/>
                <a:ea typeface="Papyrus" charset="0"/>
                <a:cs typeface="Papyrus" charset="0"/>
              </a:rPr>
              <a:t>When </a:t>
            </a:r>
            <a:r>
              <a:rPr lang="en-US" b="1" dirty="0">
                <a:effectLst>
                  <a:glow rad="76200">
                    <a:srgbClr val="F6FEDB">
                      <a:alpha val="30000"/>
                    </a:srgbClr>
                  </a:glow>
                </a:effectLst>
                <a:latin typeface="Papyrus" charset="0"/>
                <a:ea typeface="Papyrus" charset="0"/>
                <a:cs typeface="Papyrus" charset="0"/>
              </a:rPr>
              <a:t>the angels went away from them into heaven, the shepherds said to one another, “Let us go over to Bethlehem and see this thing that has happened, which the Lord has made known to us</a:t>
            </a:r>
            <a:r>
              <a:rPr lang="en-US" b="1" dirty="0" smtClean="0">
                <a:effectLst>
                  <a:glow rad="76200">
                    <a:srgbClr val="F6FEDB">
                      <a:alpha val="30000"/>
                    </a:srgbClr>
                  </a:glow>
                </a:effectLst>
                <a:latin typeface="Papyrus" charset="0"/>
                <a:ea typeface="Papyrus" charset="0"/>
                <a:cs typeface="Papyrus" charset="0"/>
              </a:rPr>
              <a:t>.” </a:t>
            </a:r>
            <a:r>
              <a:rPr lang="en-US" b="1" dirty="0">
                <a:effectLst>
                  <a:glow rad="76200">
                    <a:srgbClr val="F6FEDB">
                      <a:alpha val="30000"/>
                    </a:srgbClr>
                  </a:glow>
                </a:effectLst>
                <a:latin typeface="Papyrus" charset="0"/>
                <a:ea typeface="Papyrus" charset="0"/>
                <a:cs typeface="Papyrus" charset="0"/>
              </a:rPr>
              <a:t> </a:t>
            </a:r>
            <a:r>
              <a:rPr lang="en-US" b="1" dirty="0" smtClean="0">
                <a:effectLst>
                  <a:glow rad="76200">
                    <a:srgbClr val="F6FEDB">
                      <a:alpha val="30000"/>
                    </a:srgbClr>
                  </a:glow>
                </a:effectLst>
                <a:latin typeface="Papyrus" charset="0"/>
                <a:ea typeface="Papyrus" charset="0"/>
                <a:cs typeface="Papyrus" charset="0"/>
              </a:rPr>
              <a:t>And </a:t>
            </a:r>
            <a:r>
              <a:rPr lang="en-US" b="1" dirty="0">
                <a:effectLst>
                  <a:glow rad="76200">
                    <a:srgbClr val="F6FEDB">
                      <a:alpha val="30000"/>
                    </a:srgbClr>
                  </a:glow>
                </a:effectLst>
                <a:latin typeface="Papyrus" charset="0"/>
                <a:ea typeface="Papyrus" charset="0"/>
                <a:cs typeface="Papyrus" charset="0"/>
              </a:rPr>
              <a:t>the shepherds returned, glorifying and praising God for all they had heard and seen, as it had been told them</a:t>
            </a:r>
            <a:r>
              <a:rPr lang="en-US" b="1" dirty="0" smtClean="0">
                <a:effectLst>
                  <a:glow rad="76200">
                    <a:srgbClr val="F6FEDB">
                      <a:alpha val="30000"/>
                    </a:srgbClr>
                  </a:glow>
                </a:effectLst>
                <a:latin typeface="Papyrus" charset="0"/>
                <a:ea typeface="Papyrus" charset="0"/>
                <a:cs typeface="Papyrus" charset="0"/>
              </a:rPr>
              <a:t>.</a:t>
            </a:r>
            <a:endParaRPr lang="en-US" b="1" dirty="0">
              <a:effectLst>
                <a:glow rad="76200">
                  <a:srgbClr val="F6FEDB">
                    <a:alpha val="30000"/>
                  </a:srgbClr>
                </a:glow>
              </a:effectLst>
              <a:latin typeface="Papyrus" charset="0"/>
              <a:ea typeface="Papyrus" charset="0"/>
              <a:cs typeface="Papyrus"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4301" t="20000" r="13678" b="17724"/>
          <a:stretch/>
        </p:blipFill>
        <p:spPr>
          <a:xfrm>
            <a:off x="1672682" y="1538426"/>
            <a:ext cx="5809786" cy="3836461"/>
          </a:xfrm>
          <a:prstGeom prst="rect">
            <a:avLst/>
          </a:prstGeom>
          <a:solidFill>
            <a:srgbClr val="FFFFFF">
              <a:shade val="85000"/>
            </a:srgbClr>
          </a:solidFill>
          <a:ln w="190500" cap="sq">
            <a:solidFill>
              <a:srgbClr val="56410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7826987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6" name="TextBox 5"/>
          <p:cNvSpPr txBox="1"/>
          <p:nvPr/>
        </p:nvSpPr>
        <p:spPr>
          <a:xfrm>
            <a:off x="1193180" y="680224"/>
            <a:ext cx="6802244" cy="830997"/>
          </a:xfrm>
          <a:prstGeom prst="rect">
            <a:avLst/>
          </a:prstGeom>
          <a:noFill/>
        </p:spPr>
        <p:txBody>
          <a:bodyPr wrap="square" rtlCol="0">
            <a:spAutoFit/>
          </a:bodyPr>
          <a:lstStyle/>
          <a:p>
            <a:r>
              <a:rPr lang="en-US" sz="4800" b="1" dirty="0" smtClean="0">
                <a:effectLst>
                  <a:glow rad="127000">
                    <a:srgbClr val="F2E3C0">
                      <a:alpha val="65000"/>
                    </a:srgbClr>
                  </a:glow>
                </a:effectLst>
                <a:latin typeface="Monotype Corsiva" charset="0"/>
                <a:ea typeface="Monotype Corsiva" charset="0"/>
                <a:cs typeface="Monotype Corsiva" charset="0"/>
              </a:rPr>
              <a:t>Why Do We Adore Him?</a:t>
            </a:r>
            <a:endParaRPr lang="en-US" sz="4800" b="1" dirty="0">
              <a:effectLst>
                <a:glow rad="127000">
                  <a:srgbClr val="F2E3C0">
                    <a:alpha val="65000"/>
                  </a:srgbClr>
                </a:glow>
              </a:effectLst>
              <a:latin typeface="Monotype Corsiva" charset="0"/>
              <a:ea typeface="Monotype Corsiva" charset="0"/>
              <a:cs typeface="Monotype Corsiva" charset="0"/>
            </a:endParaRPr>
          </a:p>
        </p:txBody>
      </p:sp>
      <p:sp>
        <p:nvSpPr>
          <p:cNvPr id="5" name="TextBox 4"/>
          <p:cNvSpPr txBox="1"/>
          <p:nvPr/>
        </p:nvSpPr>
        <p:spPr>
          <a:xfrm>
            <a:off x="1646664" y="1748290"/>
            <a:ext cx="6203796" cy="4678204"/>
          </a:xfrm>
          <a:prstGeom prst="rect">
            <a:avLst/>
          </a:prstGeom>
          <a:noFill/>
        </p:spPr>
        <p:txBody>
          <a:bodyPr wrap="square" rtlCol="0">
            <a:spAutoFit/>
          </a:bodyPr>
          <a:lstStyle/>
          <a:p>
            <a:pPr>
              <a:spcAft>
                <a:spcPts val="1200"/>
              </a:spcAft>
            </a:pPr>
            <a:r>
              <a:rPr lang="en-US" sz="3600" b="1" dirty="0" smtClean="0">
                <a:effectLst>
                  <a:glow rad="127000">
                    <a:srgbClr val="F2E3C0">
                      <a:alpha val="65000"/>
                    </a:srgbClr>
                  </a:glow>
                </a:effectLst>
                <a:latin typeface="Times New Roman" charset="0"/>
                <a:ea typeface="Times New Roman" charset="0"/>
                <a:cs typeface="Times New Roman" charset="0"/>
              </a:rPr>
              <a:t>Because of who He is</a:t>
            </a:r>
            <a:r>
              <a:rPr lang="mr-IN" sz="3600" b="1" dirty="0" smtClean="0">
                <a:effectLst>
                  <a:glow rad="127000">
                    <a:srgbClr val="F2E3C0">
                      <a:alpha val="65000"/>
                    </a:srgbClr>
                  </a:glow>
                </a:effectLst>
                <a:latin typeface="Times New Roman" charset="0"/>
                <a:ea typeface="Times New Roman" charset="0"/>
                <a:cs typeface="Times New Roman" charset="0"/>
              </a:rPr>
              <a:t>…</a:t>
            </a:r>
            <a:endParaRPr lang="en-US" sz="3600" b="1" dirty="0" smtClean="0">
              <a:effectLst>
                <a:glow rad="127000">
                  <a:srgbClr val="F2E3C0">
                    <a:alpha val="65000"/>
                  </a:srgbClr>
                </a:glow>
              </a:effectLst>
              <a:latin typeface="Times New Roman" charset="0"/>
              <a:ea typeface="Times New Roman" charset="0"/>
              <a:cs typeface="Times New Roman" charset="0"/>
            </a:endParaRPr>
          </a:p>
          <a:p>
            <a:pPr lvl="1"/>
            <a:r>
              <a:rPr lang="en-US" sz="2800" b="1" i="1" dirty="0">
                <a:effectLst>
                  <a:glow rad="127000">
                    <a:srgbClr val="F2E3C0">
                      <a:alpha val="66000"/>
                    </a:srgbClr>
                  </a:glow>
                </a:effectLst>
                <a:latin typeface="Arial" charset="0"/>
                <a:ea typeface="Arial" charset="0"/>
                <a:cs typeface="Arial" charset="0"/>
              </a:rPr>
              <a:t>For to us a child is </a:t>
            </a:r>
            <a:r>
              <a:rPr lang="en-US" sz="2800" b="1" i="1" dirty="0" smtClean="0">
                <a:effectLst>
                  <a:glow rad="127000">
                    <a:srgbClr val="F2E3C0">
                      <a:alpha val="66000"/>
                    </a:srgbClr>
                  </a:glow>
                </a:effectLst>
                <a:latin typeface="Arial" charset="0"/>
                <a:ea typeface="Arial" charset="0"/>
                <a:cs typeface="Arial" charset="0"/>
              </a:rPr>
              <a:t>born, to      us a </a:t>
            </a:r>
            <a:r>
              <a:rPr lang="en-US" sz="2800" b="1" i="1" dirty="0">
                <a:effectLst>
                  <a:glow rad="127000">
                    <a:srgbClr val="F2E3C0">
                      <a:alpha val="66000"/>
                    </a:srgbClr>
                  </a:glow>
                </a:effectLst>
                <a:latin typeface="Arial" charset="0"/>
                <a:ea typeface="Arial" charset="0"/>
                <a:cs typeface="Arial" charset="0"/>
              </a:rPr>
              <a:t>son is </a:t>
            </a:r>
            <a:r>
              <a:rPr lang="en-US" sz="2800" b="1" i="1" dirty="0" smtClean="0">
                <a:effectLst>
                  <a:glow rad="127000">
                    <a:srgbClr val="F2E3C0">
                      <a:alpha val="66000"/>
                    </a:srgbClr>
                  </a:glow>
                </a:effectLst>
                <a:latin typeface="Arial" charset="0"/>
                <a:ea typeface="Arial" charset="0"/>
                <a:cs typeface="Arial" charset="0"/>
              </a:rPr>
              <a:t>given, and </a:t>
            </a:r>
            <a:r>
              <a:rPr lang="en-US" sz="2800" b="1" i="1" dirty="0">
                <a:effectLst>
                  <a:glow rad="127000">
                    <a:srgbClr val="F2E3C0">
                      <a:alpha val="66000"/>
                    </a:srgbClr>
                  </a:glow>
                </a:effectLst>
                <a:latin typeface="Arial" charset="0"/>
                <a:ea typeface="Arial" charset="0"/>
                <a:cs typeface="Arial" charset="0"/>
              </a:rPr>
              <a:t>the government will be on his </a:t>
            </a:r>
            <a:r>
              <a:rPr lang="en-US" sz="2800" b="1" i="1" dirty="0" smtClean="0">
                <a:effectLst>
                  <a:glow rad="127000">
                    <a:srgbClr val="F2E3C0">
                      <a:alpha val="66000"/>
                    </a:srgbClr>
                  </a:glow>
                </a:effectLst>
                <a:latin typeface="Arial" charset="0"/>
                <a:ea typeface="Arial" charset="0"/>
                <a:cs typeface="Arial" charset="0"/>
              </a:rPr>
              <a:t>shoulders. And </a:t>
            </a:r>
            <a:r>
              <a:rPr lang="en-US" sz="2800" b="1" i="1" dirty="0">
                <a:effectLst>
                  <a:glow rad="127000">
                    <a:srgbClr val="F2E3C0">
                      <a:alpha val="66000"/>
                    </a:srgbClr>
                  </a:glow>
                </a:effectLst>
                <a:latin typeface="Arial" charset="0"/>
                <a:ea typeface="Arial" charset="0"/>
                <a:cs typeface="Arial" charset="0"/>
              </a:rPr>
              <a:t>he will be </a:t>
            </a:r>
            <a:r>
              <a:rPr lang="en-US" sz="2800" b="1" i="1" dirty="0" smtClean="0">
                <a:effectLst>
                  <a:glow rad="127000">
                    <a:srgbClr val="F2E3C0">
                      <a:alpha val="66000"/>
                    </a:srgbClr>
                  </a:glow>
                </a:effectLst>
                <a:latin typeface="Arial" charset="0"/>
                <a:ea typeface="Arial" charset="0"/>
                <a:cs typeface="Arial" charset="0"/>
              </a:rPr>
              <a:t>  called Wonderful </a:t>
            </a:r>
            <a:r>
              <a:rPr lang="en-US" sz="2800" b="1" i="1" dirty="0">
                <a:effectLst>
                  <a:glow rad="127000">
                    <a:srgbClr val="F2E3C0">
                      <a:alpha val="66000"/>
                    </a:srgbClr>
                  </a:glow>
                </a:effectLst>
                <a:latin typeface="Arial" charset="0"/>
                <a:ea typeface="Arial" charset="0"/>
                <a:cs typeface="Arial" charset="0"/>
              </a:rPr>
              <a:t>Counselor, Mighty </a:t>
            </a:r>
            <a:r>
              <a:rPr lang="en-US" sz="2800" b="1" i="1" dirty="0" smtClean="0">
                <a:effectLst>
                  <a:glow rad="127000">
                    <a:srgbClr val="F2E3C0">
                      <a:alpha val="66000"/>
                    </a:srgbClr>
                  </a:glow>
                </a:effectLst>
                <a:latin typeface="Arial" charset="0"/>
                <a:ea typeface="Arial" charset="0"/>
                <a:cs typeface="Arial" charset="0"/>
              </a:rPr>
              <a:t>God, Everlasting    Father</a:t>
            </a:r>
            <a:r>
              <a:rPr lang="en-US" sz="2800" b="1" i="1" dirty="0">
                <a:effectLst>
                  <a:glow rad="127000">
                    <a:srgbClr val="F2E3C0">
                      <a:alpha val="66000"/>
                    </a:srgbClr>
                  </a:glow>
                </a:effectLst>
                <a:latin typeface="Arial" charset="0"/>
                <a:ea typeface="Arial" charset="0"/>
                <a:cs typeface="Arial" charset="0"/>
              </a:rPr>
              <a:t>, Prince </a:t>
            </a:r>
            <a:r>
              <a:rPr lang="en-US" sz="2800" b="1" i="1" dirty="0" smtClean="0">
                <a:effectLst>
                  <a:glow rad="127000">
                    <a:srgbClr val="F2E3C0">
                      <a:alpha val="66000"/>
                    </a:srgbClr>
                  </a:glow>
                </a:effectLst>
                <a:latin typeface="Arial" charset="0"/>
                <a:ea typeface="Arial" charset="0"/>
                <a:cs typeface="Arial" charset="0"/>
              </a:rPr>
              <a:t> of </a:t>
            </a:r>
            <a:r>
              <a:rPr lang="en-US" sz="2800" b="1" i="1" dirty="0">
                <a:effectLst>
                  <a:glow rad="127000">
                    <a:srgbClr val="F2E3C0">
                      <a:alpha val="66000"/>
                    </a:srgbClr>
                  </a:glow>
                </a:effectLst>
                <a:latin typeface="Arial" charset="0"/>
                <a:ea typeface="Arial" charset="0"/>
                <a:cs typeface="Arial" charset="0"/>
              </a:rPr>
              <a:t>Peace.</a:t>
            </a:r>
          </a:p>
          <a:p>
            <a:pPr algn="r"/>
            <a:endParaRPr lang="en-US" sz="2800" b="1" dirty="0" smtClean="0">
              <a:effectLst>
                <a:glow rad="127000">
                  <a:srgbClr val="F2E3C0">
                    <a:alpha val="66000"/>
                  </a:srgbClr>
                </a:glow>
              </a:effectLst>
              <a:latin typeface="Times New Roman" charset="0"/>
              <a:ea typeface="Times New Roman" charset="0"/>
              <a:cs typeface="Times New Roman" charset="0"/>
            </a:endParaRPr>
          </a:p>
          <a:p>
            <a:pPr algn="r"/>
            <a:r>
              <a:rPr lang="en-US" sz="2800" b="1" dirty="0" smtClean="0">
                <a:effectLst>
                  <a:glow rad="127000">
                    <a:srgbClr val="F2E3C0">
                      <a:alpha val="66000"/>
                    </a:srgbClr>
                  </a:glow>
                </a:effectLst>
                <a:latin typeface="Times New Roman" charset="0"/>
                <a:ea typeface="Times New Roman" charset="0"/>
                <a:cs typeface="Times New Roman" charset="0"/>
              </a:rPr>
              <a:t>Isaiah 9:6</a:t>
            </a:r>
            <a:endParaRPr lang="en-US" sz="2800" b="1" dirty="0">
              <a:effectLst>
                <a:glow rad="127000">
                  <a:srgbClr val="F2E3C0">
                    <a:alpha val="66000"/>
                  </a:srgbClr>
                </a:glo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991045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6" name="TextBox 5"/>
          <p:cNvSpPr txBox="1"/>
          <p:nvPr/>
        </p:nvSpPr>
        <p:spPr>
          <a:xfrm>
            <a:off x="1193180" y="680224"/>
            <a:ext cx="6802244" cy="830997"/>
          </a:xfrm>
          <a:prstGeom prst="rect">
            <a:avLst/>
          </a:prstGeom>
          <a:noFill/>
        </p:spPr>
        <p:txBody>
          <a:bodyPr wrap="square" rtlCol="0">
            <a:spAutoFit/>
          </a:bodyPr>
          <a:lstStyle/>
          <a:p>
            <a:r>
              <a:rPr lang="en-US" sz="4800" b="1" smtClean="0">
                <a:effectLst>
                  <a:glow rad="127000">
                    <a:srgbClr val="F2E3C0">
                      <a:alpha val="65000"/>
                    </a:srgbClr>
                  </a:glow>
                </a:effectLst>
                <a:latin typeface="Monotype Corsiva" charset="0"/>
                <a:ea typeface="Monotype Corsiva" charset="0"/>
                <a:cs typeface="Monotype Corsiva" charset="0"/>
              </a:rPr>
              <a:t>Why </a:t>
            </a:r>
            <a:r>
              <a:rPr lang="en-US" sz="4800" b="1" dirty="0" smtClean="0">
                <a:effectLst>
                  <a:glow rad="127000">
                    <a:srgbClr val="F2E3C0">
                      <a:alpha val="65000"/>
                    </a:srgbClr>
                  </a:glow>
                </a:effectLst>
                <a:latin typeface="Monotype Corsiva" charset="0"/>
                <a:ea typeface="Monotype Corsiva" charset="0"/>
                <a:cs typeface="Monotype Corsiva" charset="0"/>
              </a:rPr>
              <a:t>Do We Adore Him?</a:t>
            </a:r>
            <a:endParaRPr lang="en-US" sz="4800" b="1" dirty="0">
              <a:effectLst>
                <a:glow rad="127000">
                  <a:srgbClr val="F2E3C0">
                    <a:alpha val="65000"/>
                  </a:srgbClr>
                </a:glow>
              </a:effectLst>
              <a:latin typeface="Monotype Corsiva" charset="0"/>
              <a:ea typeface="Monotype Corsiva" charset="0"/>
              <a:cs typeface="Monotype Corsiva" charset="0"/>
            </a:endParaRPr>
          </a:p>
        </p:txBody>
      </p:sp>
      <p:sp>
        <p:nvSpPr>
          <p:cNvPr id="5" name="TextBox 4"/>
          <p:cNvSpPr txBox="1"/>
          <p:nvPr/>
        </p:nvSpPr>
        <p:spPr>
          <a:xfrm>
            <a:off x="1646664" y="1748290"/>
            <a:ext cx="6058830" cy="3785652"/>
          </a:xfrm>
          <a:prstGeom prst="rect">
            <a:avLst/>
          </a:prstGeom>
          <a:noFill/>
        </p:spPr>
        <p:txBody>
          <a:bodyPr wrap="square" rtlCol="0">
            <a:spAutoFit/>
          </a:bodyPr>
          <a:lstStyle/>
          <a:p>
            <a:pPr>
              <a:spcAft>
                <a:spcPts val="1200"/>
              </a:spcAft>
            </a:pPr>
            <a:r>
              <a:rPr lang="en-US" sz="3600" b="1" dirty="0" smtClean="0">
                <a:solidFill>
                  <a:schemeClr val="accent4">
                    <a:lumMod val="50000"/>
                  </a:schemeClr>
                </a:solidFill>
                <a:effectLst>
                  <a:glow rad="127000">
                    <a:srgbClr val="F2E3C0">
                      <a:alpha val="65000"/>
                    </a:srgbClr>
                  </a:glow>
                </a:effectLst>
                <a:latin typeface="Times New Roman" charset="0"/>
                <a:ea typeface="Times New Roman" charset="0"/>
                <a:cs typeface="Times New Roman" charset="0"/>
              </a:rPr>
              <a:t>Because of who He is</a:t>
            </a:r>
            <a:r>
              <a:rPr lang="mr-IN" sz="3600" b="1" dirty="0" smtClean="0">
                <a:solidFill>
                  <a:schemeClr val="accent4">
                    <a:lumMod val="50000"/>
                  </a:schemeClr>
                </a:solidFill>
                <a:effectLst>
                  <a:glow rad="127000">
                    <a:srgbClr val="F2E3C0">
                      <a:alpha val="65000"/>
                    </a:srgbClr>
                  </a:glow>
                </a:effectLst>
                <a:latin typeface="Times New Roman" charset="0"/>
                <a:ea typeface="Times New Roman" charset="0"/>
                <a:cs typeface="Times New Roman" charset="0"/>
              </a:rPr>
              <a:t>…</a:t>
            </a:r>
            <a:endParaRPr lang="en-US" sz="3600" b="1" dirty="0" smtClean="0">
              <a:solidFill>
                <a:schemeClr val="accent4">
                  <a:lumMod val="50000"/>
                </a:schemeClr>
              </a:solidFill>
              <a:effectLst>
                <a:glow rad="127000">
                  <a:srgbClr val="F2E3C0">
                    <a:alpha val="65000"/>
                  </a:srgbClr>
                </a:glow>
              </a:effectLst>
              <a:latin typeface="Times New Roman" charset="0"/>
              <a:ea typeface="Times New Roman" charset="0"/>
              <a:cs typeface="Times New Roman" charset="0"/>
            </a:endParaRPr>
          </a:p>
          <a:p>
            <a:pPr>
              <a:spcAft>
                <a:spcPts val="1200"/>
              </a:spcAft>
            </a:pPr>
            <a:r>
              <a:rPr lang="en-US" sz="3600" b="1" dirty="0" smtClean="0">
                <a:effectLst>
                  <a:glow rad="127000">
                    <a:srgbClr val="F2E3C0">
                      <a:alpha val="65000"/>
                    </a:srgbClr>
                  </a:glow>
                </a:effectLst>
                <a:latin typeface="Times New Roman" charset="0"/>
                <a:ea typeface="Times New Roman" charset="0"/>
                <a:cs typeface="Times New Roman" charset="0"/>
              </a:rPr>
              <a:t>Because of what He has done</a:t>
            </a:r>
            <a:r>
              <a:rPr lang="mr-IN" sz="3600" b="1" dirty="0" smtClean="0">
                <a:effectLst>
                  <a:glow rad="127000">
                    <a:srgbClr val="F2E3C0">
                      <a:alpha val="65000"/>
                    </a:srgbClr>
                  </a:glow>
                </a:effectLst>
                <a:latin typeface="Times New Roman" charset="0"/>
                <a:ea typeface="Times New Roman" charset="0"/>
                <a:cs typeface="Times New Roman" charset="0"/>
              </a:rPr>
              <a:t>…</a:t>
            </a:r>
            <a:endParaRPr lang="en-US" sz="3600" b="1" dirty="0" smtClean="0">
              <a:effectLst>
                <a:glow rad="127000">
                  <a:srgbClr val="F2E3C0">
                    <a:alpha val="65000"/>
                  </a:srgbClr>
                </a:glow>
              </a:effectLst>
              <a:latin typeface="Times New Roman" charset="0"/>
              <a:ea typeface="Times New Roman" charset="0"/>
              <a:cs typeface="Times New Roman" charset="0"/>
            </a:endParaRPr>
          </a:p>
          <a:p>
            <a:pPr lvl="1"/>
            <a:r>
              <a:rPr lang="en-US" sz="2800" b="1" i="1" dirty="0" smtClean="0">
                <a:effectLst>
                  <a:glow rad="127000">
                    <a:srgbClr val="F2E3C0">
                      <a:alpha val="66000"/>
                    </a:srgbClr>
                  </a:glow>
                </a:effectLst>
                <a:latin typeface="Arial" charset="0"/>
                <a:ea typeface="Arial" charset="0"/>
                <a:cs typeface="Arial" charset="0"/>
              </a:rPr>
              <a:t>While we were still sinners,   Christ died for us.</a:t>
            </a:r>
            <a:endParaRPr lang="en-US" sz="2800" b="1" dirty="0" smtClean="0">
              <a:effectLst>
                <a:glow rad="127000">
                  <a:srgbClr val="F2E3C0">
                    <a:alpha val="66000"/>
                  </a:srgbClr>
                </a:glow>
              </a:effectLst>
              <a:latin typeface="Times New Roman" charset="0"/>
              <a:ea typeface="Times New Roman" charset="0"/>
              <a:cs typeface="Times New Roman" charset="0"/>
            </a:endParaRPr>
          </a:p>
          <a:p>
            <a:r>
              <a:rPr lang="en-US" sz="2800" b="1" dirty="0" smtClean="0">
                <a:effectLst>
                  <a:glow rad="127000">
                    <a:srgbClr val="F2E3C0">
                      <a:alpha val="66000"/>
                    </a:srgbClr>
                  </a:glow>
                </a:effectLst>
                <a:latin typeface="Times New Roman" charset="0"/>
                <a:ea typeface="Times New Roman" charset="0"/>
                <a:cs typeface="Times New Roman" charset="0"/>
              </a:rPr>
              <a:t>				  </a:t>
            </a:r>
          </a:p>
          <a:p>
            <a:r>
              <a:rPr lang="en-US" sz="2800" b="1" dirty="0">
                <a:effectLst>
                  <a:glow rad="127000">
                    <a:srgbClr val="F2E3C0">
                      <a:alpha val="66000"/>
                    </a:srgbClr>
                  </a:glow>
                </a:effectLst>
                <a:latin typeface="Times New Roman" charset="0"/>
                <a:ea typeface="Times New Roman" charset="0"/>
                <a:cs typeface="Times New Roman" charset="0"/>
              </a:rPr>
              <a:t>	</a:t>
            </a:r>
            <a:r>
              <a:rPr lang="en-US" sz="2800" b="1" dirty="0" smtClean="0">
                <a:effectLst>
                  <a:glow rad="127000">
                    <a:srgbClr val="F2E3C0">
                      <a:alpha val="66000"/>
                    </a:srgbClr>
                  </a:glow>
                </a:effectLst>
                <a:latin typeface="Times New Roman" charset="0"/>
                <a:ea typeface="Times New Roman" charset="0"/>
                <a:cs typeface="Times New Roman" charset="0"/>
              </a:rPr>
              <a:t>			   Romans 5:8</a:t>
            </a:r>
            <a:endParaRPr lang="en-US" sz="2800" b="1" dirty="0">
              <a:effectLst>
                <a:glow rad="127000">
                  <a:srgbClr val="F2E3C0">
                    <a:alpha val="66000"/>
                  </a:srgbClr>
                </a:glo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620942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6" name="TextBox 5"/>
          <p:cNvSpPr txBox="1"/>
          <p:nvPr/>
        </p:nvSpPr>
        <p:spPr>
          <a:xfrm>
            <a:off x="1193180" y="680224"/>
            <a:ext cx="6802244" cy="830997"/>
          </a:xfrm>
          <a:prstGeom prst="rect">
            <a:avLst/>
          </a:prstGeom>
          <a:noFill/>
        </p:spPr>
        <p:txBody>
          <a:bodyPr wrap="square" rtlCol="0">
            <a:spAutoFit/>
          </a:bodyPr>
          <a:lstStyle/>
          <a:p>
            <a:r>
              <a:rPr lang="en-US" sz="4800" b="1" dirty="0" smtClean="0">
                <a:effectLst>
                  <a:glow rad="127000">
                    <a:srgbClr val="F2E3C0">
                      <a:alpha val="65000"/>
                    </a:srgbClr>
                  </a:glow>
                </a:effectLst>
                <a:latin typeface="Monotype Corsiva" charset="0"/>
                <a:ea typeface="Monotype Corsiva" charset="0"/>
                <a:cs typeface="Monotype Corsiva" charset="0"/>
              </a:rPr>
              <a:t>How Do We Adore Him?</a:t>
            </a:r>
            <a:endParaRPr lang="en-US" sz="4800" b="1" dirty="0">
              <a:effectLst>
                <a:glow rad="127000">
                  <a:srgbClr val="F2E3C0">
                    <a:alpha val="65000"/>
                  </a:srgbClr>
                </a:glow>
              </a:effectLst>
              <a:latin typeface="Monotype Corsiva" charset="0"/>
              <a:ea typeface="Monotype Corsiva" charset="0"/>
              <a:cs typeface="Monotype Corsiva" charset="0"/>
            </a:endParaRPr>
          </a:p>
        </p:txBody>
      </p:sp>
      <p:sp>
        <p:nvSpPr>
          <p:cNvPr id="7" name="TextBox 6"/>
          <p:cNvSpPr txBox="1"/>
          <p:nvPr/>
        </p:nvSpPr>
        <p:spPr>
          <a:xfrm>
            <a:off x="1371599" y="1603324"/>
            <a:ext cx="6445406" cy="4555093"/>
          </a:xfrm>
          <a:prstGeom prst="rect">
            <a:avLst/>
          </a:prstGeom>
          <a:noFill/>
        </p:spPr>
        <p:txBody>
          <a:bodyPr wrap="square" rtlCol="0">
            <a:spAutoFit/>
          </a:bodyPr>
          <a:lstStyle/>
          <a:p>
            <a:r>
              <a:rPr lang="en-US" sz="3600" b="1" dirty="0">
                <a:effectLst>
                  <a:glow rad="127000">
                    <a:srgbClr val="F2E3C0">
                      <a:alpha val="50000"/>
                    </a:srgbClr>
                  </a:glow>
                </a:effectLst>
              </a:rPr>
              <a:t>Adore:</a:t>
            </a:r>
            <a:endParaRPr lang="en-US" sz="3600" dirty="0">
              <a:effectLst>
                <a:glow rad="127000">
                  <a:srgbClr val="F2E3C0">
                    <a:alpha val="50000"/>
                  </a:srgbClr>
                </a:glow>
              </a:effectLst>
            </a:endParaRPr>
          </a:p>
          <a:p>
            <a:pPr marL="514350" indent="-514350">
              <a:spcAft>
                <a:spcPts val="1200"/>
              </a:spcAft>
              <a:buFont typeface="+mj-lt"/>
              <a:buAutoNum type="arabicPeriod"/>
            </a:pPr>
            <a:r>
              <a:rPr lang="en-US" sz="3200" b="1" dirty="0">
                <a:effectLst>
                  <a:glow rad="127000">
                    <a:srgbClr val="F2E3C0">
                      <a:alpha val="50000"/>
                    </a:srgbClr>
                  </a:glow>
                </a:effectLst>
                <a:latin typeface="Arial Narrow" charset="0"/>
                <a:ea typeface="Arial Narrow" charset="0"/>
                <a:cs typeface="Arial Narrow" charset="0"/>
              </a:rPr>
              <a:t>T</a:t>
            </a:r>
            <a:r>
              <a:rPr lang="en-US" sz="3200" b="1" dirty="0" smtClean="0">
                <a:effectLst>
                  <a:glow rad="127000">
                    <a:srgbClr val="F2E3C0">
                      <a:alpha val="50000"/>
                    </a:srgbClr>
                  </a:glow>
                </a:effectLst>
                <a:latin typeface="Arial Narrow" charset="0"/>
                <a:ea typeface="Arial Narrow" charset="0"/>
                <a:cs typeface="Arial Narrow" charset="0"/>
              </a:rPr>
              <a:t>o </a:t>
            </a:r>
            <a:r>
              <a:rPr lang="en-US" sz="3200" b="1" dirty="0">
                <a:effectLst>
                  <a:glow rad="127000">
                    <a:srgbClr val="F2E3C0">
                      <a:alpha val="50000"/>
                    </a:srgbClr>
                  </a:glow>
                </a:effectLst>
                <a:latin typeface="Arial Narrow" charset="0"/>
                <a:ea typeface="Arial Narrow" charset="0"/>
                <a:cs typeface="Arial Narrow" charset="0"/>
              </a:rPr>
              <a:t>regard with the utmost esteem, love, and respect; honor.</a:t>
            </a:r>
          </a:p>
          <a:p>
            <a:pPr marL="514350" indent="-514350">
              <a:spcAft>
                <a:spcPts val="1200"/>
              </a:spcAft>
              <a:buFont typeface="+mj-lt"/>
              <a:buAutoNum type="arabicPeriod"/>
            </a:pPr>
            <a:r>
              <a:rPr lang="en-US" sz="3200" b="1" dirty="0">
                <a:effectLst>
                  <a:glow rad="127000">
                    <a:srgbClr val="F2E3C0">
                      <a:alpha val="50000"/>
                    </a:srgbClr>
                  </a:glow>
                </a:effectLst>
                <a:latin typeface="Arial Narrow" charset="0"/>
                <a:ea typeface="Arial Narrow" charset="0"/>
                <a:cs typeface="Arial Narrow" charset="0"/>
              </a:rPr>
              <a:t>T</a:t>
            </a:r>
            <a:r>
              <a:rPr lang="en-US" sz="3200" b="1" dirty="0" smtClean="0">
                <a:effectLst>
                  <a:glow rad="127000">
                    <a:srgbClr val="F2E3C0">
                      <a:alpha val="50000"/>
                    </a:srgbClr>
                  </a:glow>
                </a:effectLst>
                <a:latin typeface="Arial Narrow" charset="0"/>
                <a:ea typeface="Arial Narrow" charset="0"/>
                <a:cs typeface="Arial Narrow" charset="0"/>
              </a:rPr>
              <a:t>o </a:t>
            </a:r>
            <a:r>
              <a:rPr lang="en-US" sz="3200" b="1" dirty="0">
                <a:effectLst>
                  <a:glow rad="127000">
                    <a:srgbClr val="F2E3C0">
                      <a:alpha val="50000"/>
                    </a:srgbClr>
                  </a:glow>
                </a:effectLst>
                <a:latin typeface="Arial Narrow" charset="0"/>
                <a:ea typeface="Arial Narrow" charset="0"/>
                <a:cs typeface="Arial Narrow" charset="0"/>
              </a:rPr>
              <a:t>pay divine honor to; </a:t>
            </a:r>
            <a:r>
              <a:rPr lang="en-US" sz="3200" b="1" dirty="0" smtClean="0">
                <a:effectLst>
                  <a:glow rad="127000">
                    <a:srgbClr val="F2E3C0">
                      <a:alpha val="50000"/>
                    </a:srgbClr>
                  </a:glow>
                </a:effectLst>
                <a:latin typeface="Arial Narrow" charset="0"/>
                <a:ea typeface="Arial Narrow" charset="0"/>
                <a:cs typeface="Arial Narrow" charset="0"/>
              </a:rPr>
              <a:t>worship</a:t>
            </a:r>
            <a:endParaRPr lang="en-US" sz="3200" b="1" dirty="0">
              <a:effectLst>
                <a:glow rad="127000">
                  <a:srgbClr val="F2E3C0">
                    <a:alpha val="50000"/>
                  </a:srgbClr>
                </a:glow>
              </a:effectLst>
              <a:latin typeface="Arial Narrow" charset="0"/>
              <a:ea typeface="Arial Narrow" charset="0"/>
              <a:cs typeface="Arial Narrow" charset="0"/>
            </a:endParaRPr>
          </a:p>
          <a:p>
            <a:pPr marL="914400" lvl="1" indent="-457200">
              <a:spcAft>
                <a:spcPts val="1200"/>
              </a:spcAft>
              <a:buFont typeface="Wingdings" charset="2"/>
              <a:buChar char="Ø"/>
            </a:pPr>
            <a:r>
              <a:rPr lang="en-US" sz="3200" b="1" dirty="0" smtClean="0">
                <a:effectLst>
                  <a:glow rad="127000">
                    <a:srgbClr val="F2E3C0">
                      <a:alpha val="50000"/>
                    </a:srgbClr>
                  </a:glow>
                </a:effectLst>
                <a:latin typeface="Arial Narrow" charset="0"/>
                <a:ea typeface="Arial Narrow" charset="0"/>
                <a:cs typeface="Arial Narrow" charset="0"/>
              </a:rPr>
              <a:t>Adore implies </a:t>
            </a:r>
            <a:r>
              <a:rPr lang="en-US" sz="3200" b="1" dirty="0">
                <a:effectLst>
                  <a:glow rad="127000">
                    <a:srgbClr val="F2E3C0">
                      <a:alpha val="50000"/>
                    </a:srgbClr>
                  </a:glow>
                </a:effectLst>
                <a:latin typeface="Arial Narrow" charset="0"/>
                <a:ea typeface="Arial Narrow" charset="0"/>
                <a:cs typeface="Arial Narrow" charset="0"/>
              </a:rPr>
              <a:t>love &amp;</a:t>
            </a:r>
            <a:r>
              <a:rPr lang="en-US" sz="3200" b="1" dirty="0" smtClean="0">
                <a:effectLst>
                  <a:glow rad="127000">
                    <a:srgbClr val="F2E3C0">
                      <a:alpha val="50000"/>
                    </a:srgbClr>
                  </a:glow>
                </a:effectLst>
                <a:latin typeface="Arial Narrow" charset="0"/>
                <a:ea typeface="Arial Narrow" charset="0"/>
                <a:cs typeface="Arial Narrow" charset="0"/>
              </a:rPr>
              <a:t> </a:t>
            </a:r>
            <a:r>
              <a:rPr lang="en-US" sz="3200" b="1" dirty="0">
                <a:effectLst>
                  <a:glow rad="127000">
                    <a:srgbClr val="F2E3C0">
                      <a:alpha val="50000"/>
                    </a:srgbClr>
                  </a:glow>
                </a:effectLst>
                <a:latin typeface="Arial Narrow" charset="0"/>
                <a:ea typeface="Arial Narrow" charset="0"/>
                <a:cs typeface="Arial Narrow" charset="0"/>
              </a:rPr>
              <a:t>stresses </a:t>
            </a:r>
            <a:r>
              <a:rPr lang="en-US" sz="3200" b="1" dirty="0" smtClean="0">
                <a:effectLst>
                  <a:glow rad="127000">
                    <a:srgbClr val="F2E3C0">
                      <a:alpha val="50000"/>
                    </a:srgbClr>
                  </a:glow>
                </a:effectLst>
                <a:latin typeface="Arial Narrow" charset="0"/>
                <a:ea typeface="Arial Narrow" charset="0"/>
                <a:cs typeface="Arial Narrow" charset="0"/>
              </a:rPr>
              <a:t> the </a:t>
            </a:r>
            <a:r>
              <a:rPr lang="en-US" sz="3200" b="1" dirty="0">
                <a:effectLst>
                  <a:glow rad="127000">
                    <a:srgbClr val="F2E3C0">
                      <a:alpha val="50000"/>
                    </a:srgbClr>
                  </a:glow>
                </a:effectLst>
                <a:latin typeface="Arial Narrow" charset="0"/>
                <a:ea typeface="Arial Narrow" charset="0"/>
                <a:cs typeface="Arial Narrow" charset="0"/>
              </a:rPr>
              <a:t>notion of an individual and personal attachment.</a:t>
            </a:r>
          </a:p>
          <a:p>
            <a:pPr>
              <a:spcAft>
                <a:spcPts val="1200"/>
              </a:spcAft>
            </a:pPr>
            <a:r>
              <a:rPr lang="en-US" sz="3200" b="1" dirty="0" smtClean="0">
                <a:effectLst>
                  <a:glow rad="127000">
                    <a:srgbClr val="F2E3C0">
                      <a:alpha val="50000"/>
                    </a:srgbClr>
                  </a:glow>
                </a:effectLst>
                <a:latin typeface="Arial Narrow" charset="0"/>
                <a:ea typeface="Arial Narrow" charset="0"/>
                <a:cs typeface="Arial Narrow" charset="0"/>
              </a:rPr>
              <a:t>Idolize</a:t>
            </a:r>
            <a:r>
              <a:rPr lang="en-US" sz="3200" b="1" dirty="0">
                <a:effectLst>
                  <a:glow rad="127000">
                    <a:srgbClr val="F2E3C0">
                      <a:alpha val="50000"/>
                    </a:srgbClr>
                  </a:glow>
                </a:effectLst>
                <a:latin typeface="Arial Narrow" charset="0"/>
                <a:ea typeface="Arial Narrow" charset="0"/>
                <a:cs typeface="Arial Narrow" charset="0"/>
              </a:rPr>
              <a:t>; reverence, revere, venerate.</a:t>
            </a:r>
            <a:endParaRPr lang="en-US" sz="4000" b="1" dirty="0">
              <a:effectLst>
                <a:glow rad="127000">
                  <a:srgbClr val="F2E3C0">
                    <a:alpha val="50000"/>
                  </a:srgbClr>
                </a:glow>
              </a:effectLst>
              <a:latin typeface="Arial Narrow" charset="0"/>
              <a:ea typeface="Arial Narrow" charset="0"/>
              <a:cs typeface="Arial Narrow" charset="0"/>
            </a:endParaRPr>
          </a:p>
        </p:txBody>
      </p:sp>
    </p:spTree>
    <p:extLst>
      <p:ext uri="{BB962C8B-B14F-4D97-AF65-F5344CB8AC3E}">
        <p14:creationId xmlns:p14="http://schemas.microsoft.com/office/powerpoint/2010/main" val="519830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dissolv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6" name="TextBox 5"/>
          <p:cNvSpPr txBox="1"/>
          <p:nvPr/>
        </p:nvSpPr>
        <p:spPr>
          <a:xfrm>
            <a:off x="1193180" y="680224"/>
            <a:ext cx="6802244" cy="830997"/>
          </a:xfrm>
          <a:prstGeom prst="rect">
            <a:avLst/>
          </a:prstGeom>
          <a:noFill/>
        </p:spPr>
        <p:txBody>
          <a:bodyPr wrap="square" rtlCol="0">
            <a:spAutoFit/>
          </a:bodyPr>
          <a:lstStyle/>
          <a:p>
            <a:r>
              <a:rPr lang="en-US" sz="4800" b="1" dirty="0" smtClean="0">
                <a:effectLst>
                  <a:glow rad="127000">
                    <a:srgbClr val="F2E3C0">
                      <a:alpha val="65000"/>
                    </a:srgbClr>
                  </a:glow>
                </a:effectLst>
                <a:latin typeface="Monotype Corsiva" charset="0"/>
                <a:ea typeface="Monotype Corsiva" charset="0"/>
                <a:cs typeface="Monotype Corsiva" charset="0"/>
              </a:rPr>
              <a:t>How Do We Adore Him?</a:t>
            </a:r>
            <a:endParaRPr lang="en-US" sz="4800" b="1" dirty="0">
              <a:effectLst>
                <a:glow rad="127000">
                  <a:srgbClr val="F2E3C0">
                    <a:alpha val="65000"/>
                  </a:srgbClr>
                </a:glow>
              </a:effectLst>
              <a:latin typeface="Monotype Corsiva" charset="0"/>
              <a:ea typeface="Monotype Corsiva" charset="0"/>
              <a:cs typeface="Monotype Corsiva" charset="0"/>
            </a:endParaRPr>
          </a:p>
        </p:txBody>
      </p:sp>
      <p:sp>
        <p:nvSpPr>
          <p:cNvPr id="7" name="TextBox 6"/>
          <p:cNvSpPr txBox="1"/>
          <p:nvPr/>
        </p:nvSpPr>
        <p:spPr>
          <a:xfrm>
            <a:off x="1646664" y="1748290"/>
            <a:ext cx="6203796" cy="4001095"/>
          </a:xfrm>
          <a:prstGeom prst="rect">
            <a:avLst/>
          </a:prstGeom>
          <a:noFill/>
        </p:spPr>
        <p:txBody>
          <a:bodyPr wrap="square" rtlCol="0">
            <a:spAutoFit/>
          </a:bodyPr>
          <a:lstStyle/>
          <a:p>
            <a:pPr>
              <a:spcAft>
                <a:spcPts val="600"/>
              </a:spcAft>
            </a:pPr>
            <a:r>
              <a:rPr lang="en-US" sz="4000" b="1" dirty="0" smtClean="0">
                <a:effectLst>
                  <a:glow rad="127000">
                    <a:srgbClr val="F2E3C0">
                      <a:alpha val="65000"/>
                    </a:srgbClr>
                  </a:glow>
                </a:effectLst>
                <a:latin typeface="Times New Roman" charset="0"/>
                <a:ea typeface="Times New Roman" charset="0"/>
                <a:cs typeface="Times New Roman" charset="0"/>
              </a:rPr>
              <a:t>Adoration Worships</a:t>
            </a:r>
          </a:p>
          <a:p>
            <a:pPr marL="914400" lvl="1" indent="-457200">
              <a:spcAft>
                <a:spcPts val="600"/>
              </a:spcAft>
              <a:buFont typeface="Wingdings" charset="2"/>
              <a:buChar char="Ø"/>
            </a:pPr>
            <a:r>
              <a:rPr lang="en-US" sz="3200" b="1" dirty="0" smtClean="0">
                <a:effectLst>
                  <a:glow rad="127000">
                    <a:srgbClr val="F2E3C0">
                      <a:alpha val="65000"/>
                    </a:srgbClr>
                  </a:glow>
                </a:effectLst>
                <a:latin typeface="Times New Roman" charset="0"/>
                <a:ea typeface="Times New Roman" charset="0"/>
                <a:cs typeface="Times New Roman" charset="0"/>
              </a:rPr>
              <a:t>Worship is costly</a:t>
            </a:r>
          </a:p>
          <a:p>
            <a:pPr marL="1371600" lvl="2" indent="-457200">
              <a:spcAft>
                <a:spcPts val="600"/>
              </a:spcAft>
              <a:buFont typeface="Wingdings" charset="2"/>
              <a:buChar char="§"/>
            </a:pPr>
            <a:r>
              <a:rPr lang="en-US" sz="2800" b="1" dirty="0" smtClean="0">
                <a:effectLst>
                  <a:glow rad="127000">
                    <a:srgbClr val="F2E3C0">
                      <a:alpha val="65000"/>
                    </a:srgbClr>
                  </a:glow>
                </a:effectLst>
                <a:latin typeface="Times New Roman" charset="0"/>
                <a:ea typeface="Times New Roman" charset="0"/>
                <a:cs typeface="Times New Roman" charset="0"/>
              </a:rPr>
              <a:t>Abraham &amp; Isaac</a:t>
            </a:r>
          </a:p>
          <a:p>
            <a:pPr marL="1371600" lvl="2" indent="-457200">
              <a:spcAft>
                <a:spcPts val="600"/>
              </a:spcAft>
              <a:buFont typeface="Wingdings" charset="2"/>
              <a:buChar char="§"/>
            </a:pPr>
            <a:r>
              <a:rPr lang="en-US" sz="2800" b="1" dirty="0" smtClean="0">
                <a:effectLst>
                  <a:glow rad="127000">
                    <a:srgbClr val="F2E3C0">
                      <a:alpha val="65000"/>
                    </a:srgbClr>
                  </a:glow>
                </a:effectLst>
                <a:latin typeface="Times New Roman" charset="0"/>
                <a:ea typeface="Times New Roman" charset="0"/>
                <a:cs typeface="Times New Roman" charset="0"/>
              </a:rPr>
              <a:t>Job</a:t>
            </a:r>
          </a:p>
          <a:p>
            <a:pPr marL="914400" lvl="1" indent="-457200">
              <a:spcAft>
                <a:spcPts val="600"/>
              </a:spcAft>
              <a:buFont typeface="Wingdings" charset="2"/>
              <a:buChar char="Ø"/>
            </a:pPr>
            <a:r>
              <a:rPr lang="en-US" sz="3200" b="1" dirty="0" smtClean="0">
                <a:effectLst>
                  <a:glow rad="127000">
                    <a:srgbClr val="F2E3C0">
                      <a:alpha val="65000"/>
                    </a:srgbClr>
                  </a:glow>
                </a:effectLst>
                <a:latin typeface="Times New Roman" charset="0"/>
                <a:ea typeface="Times New Roman" charset="0"/>
                <a:cs typeface="Times New Roman" charset="0"/>
              </a:rPr>
              <a:t>Worship Tells</a:t>
            </a:r>
          </a:p>
          <a:p>
            <a:pPr marL="914400" lvl="1" indent="-457200">
              <a:spcAft>
                <a:spcPts val="600"/>
              </a:spcAft>
              <a:buFont typeface="Wingdings" charset="2"/>
              <a:buChar char="Ø"/>
            </a:pPr>
            <a:r>
              <a:rPr lang="en-US" sz="3200" b="1" dirty="0" smtClean="0">
                <a:effectLst>
                  <a:glow rad="127000">
                    <a:srgbClr val="F2E3C0">
                      <a:alpha val="65000"/>
                    </a:srgbClr>
                  </a:glow>
                </a:effectLst>
                <a:latin typeface="Times New Roman" charset="0"/>
                <a:ea typeface="Times New Roman" charset="0"/>
                <a:cs typeface="Times New Roman" charset="0"/>
              </a:rPr>
              <a:t>Worship </a:t>
            </a:r>
            <a:r>
              <a:rPr lang="en-US" sz="3200" b="1" dirty="0" smtClean="0">
                <a:effectLst>
                  <a:glow rad="127000">
                    <a:srgbClr val="F2E3C0">
                      <a:alpha val="65000"/>
                    </a:srgbClr>
                  </a:glow>
                </a:effectLst>
                <a:latin typeface="Times New Roman" charset="0"/>
                <a:ea typeface="Times New Roman" charset="0"/>
                <a:cs typeface="Times New Roman" charset="0"/>
              </a:rPr>
              <a:t>Gives</a:t>
            </a:r>
          </a:p>
          <a:p>
            <a:pPr marL="1371600" lvl="2" indent="-457200">
              <a:spcAft>
                <a:spcPts val="600"/>
              </a:spcAft>
              <a:buFont typeface="Wingdings" charset="2"/>
              <a:buChar char="§"/>
            </a:pPr>
            <a:r>
              <a:rPr lang="en-US" sz="2800" b="1" dirty="0" smtClean="0">
                <a:effectLst>
                  <a:glow rad="127000">
                    <a:srgbClr val="F2E3C0">
                      <a:alpha val="65000"/>
                    </a:srgbClr>
                  </a:glow>
                </a:effectLst>
                <a:latin typeface="Times New Roman" charset="0"/>
                <a:ea typeface="Times New Roman" charset="0"/>
                <a:cs typeface="Times New Roman" charset="0"/>
              </a:rPr>
              <a:t>Giving self requires time</a:t>
            </a:r>
            <a:endParaRPr lang="en-US" sz="2800" b="1" dirty="0" smtClean="0">
              <a:effectLst>
                <a:glow rad="127000">
                  <a:srgbClr val="F2E3C0">
                    <a:alpha val="65000"/>
                  </a:srgbClr>
                </a:glow>
              </a:effectLst>
              <a:latin typeface="Times New Roman" charset="0"/>
              <a:ea typeface="Times New Roman" charset="0"/>
              <a:cs typeface="Times New Roman" charset="0"/>
            </a:endParaRPr>
          </a:p>
        </p:txBody>
      </p:sp>
      <p:sp>
        <p:nvSpPr>
          <p:cNvPr id="8" name="TextBox 7"/>
          <p:cNvSpPr txBox="1"/>
          <p:nvPr/>
        </p:nvSpPr>
        <p:spPr>
          <a:xfrm>
            <a:off x="959004" y="5615133"/>
            <a:ext cx="7036420" cy="707886"/>
          </a:xfrm>
          <a:prstGeom prst="rect">
            <a:avLst/>
          </a:prstGeom>
          <a:noFill/>
        </p:spPr>
        <p:txBody>
          <a:bodyPr wrap="square" rtlCol="0">
            <a:spAutoFit/>
          </a:bodyPr>
          <a:lstStyle/>
          <a:p>
            <a:pPr algn="ctr">
              <a:spcAft>
                <a:spcPts val="600"/>
              </a:spcAft>
            </a:pPr>
            <a:r>
              <a:rPr lang="en-US" sz="4000" b="1" i="1" dirty="0" smtClean="0">
                <a:effectLst>
                  <a:glow rad="127000">
                    <a:srgbClr val="F2E3C0">
                      <a:alpha val="65000"/>
                    </a:srgbClr>
                  </a:glow>
                </a:effectLst>
                <a:latin typeface="Times New Roman" charset="0"/>
                <a:ea typeface="Times New Roman" charset="0"/>
                <a:cs typeface="Times New Roman" charset="0"/>
              </a:rPr>
              <a:t>Adoration Is A Life Change</a:t>
            </a:r>
          </a:p>
        </p:txBody>
      </p:sp>
    </p:spTree>
    <p:extLst>
      <p:ext uri="{BB962C8B-B14F-4D97-AF65-F5344CB8AC3E}">
        <p14:creationId xmlns:p14="http://schemas.microsoft.com/office/powerpoint/2010/main" val="395563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dissolve">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dissolve">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dissolve">
                                      <p:cBhvr>
                                        <p:cTn id="39" dur="500"/>
                                        <p:tgtEl>
                                          <p:spTgt spid="7">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wipe(left)">
                                      <p:cBhvr>
                                        <p:cTn id="4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56"/>
            <a:ext cx="91440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saturation sat="66000"/>
                    </a14:imgEffect>
                  </a14:imgLayer>
                </a14:imgProps>
              </a:ext>
              <a:ext uri="{28A0092B-C50C-407E-A947-70E740481C1C}">
                <a14:useLocalDpi xmlns:a14="http://schemas.microsoft.com/office/drawing/2010/main" val="0"/>
              </a:ext>
            </a:extLst>
          </a:blip>
          <a:srcRect l="13049" t="15163" r="12561" b="16476"/>
          <a:stretch/>
        </p:blipFill>
        <p:spPr>
          <a:xfrm>
            <a:off x="44604" y="27656"/>
            <a:ext cx="9099184" cy="6830344"/>
          </a:xfrm>
          <a:prstGeom prst="rect">
            <a:avLst/>
          </a:prstGeom>
        </p:spPr>
      </p:pic>
      <p:sp>
        <p:nvSpPr>
          <p:cNvPr id="6" name="TextBox 5"/>
          <p:cNvSpPr txBox="1"/>
          <p:nvPr/>
        </p:nvSpPr>
        <p:spPr>
          <a:xfrm>
            <a:off x="1193180" y="680224"/>
            <a:ext cx="6802244" cy="830997"/>
          </a:xfrm>
          <a:prstGeom prst="rect">
            <a:avLst/>
          </a:prstGeom>
          <a:noFill/>
        </p:spPr>
        <p:txBody>
          <a:bodyPr wrap="square" rtlCol="0">
            <a:spAutoFit/>
          </a:bodyPr>
          <a:lstStyle/>
          <a:p>
            <a:r>
              <a:rPr lang="en-US" sz="4800" b="1" dirty="0" smtClean="0">
                <a:effectLst>
                  <a:glow rad="127000">
                    <a:srgbClr val="F2E3C0">
                      <a:alpha val="65000"/>
                    </a:srgbClr>
                  </a:glow>
                </a:effectLst>
                <a:latin typeface="Monotype Corsiva" charset="0"/>
                <a:ea typeface="Monotype Corsiva" charset="0"/>
                <a:cs typeface="Monotype Corsiva" charset="0"/>
              </a:rPr>
              <a:t>How Do We Adore Him?</a:t>
            </a:r>
            <a:endParaRPr lang="en-US" sz="4800" b="1" dirty="0">
              <a:effectLst>
                <a:glow rad="127000">
                  <a:srgbClr val="F2E3C0">
                    <a:alpha val="65000"/>
                  </a:srgbClr>
                </a:glow>
              </a:effectLst>
              <a:latin typeface="Monotype Corsiva" charset="0"/>
              <a:ea typeface="Monotype Corsiva" charset="0"/>
              <a:cs typeface="Monotype Corsiva" charset="0"/>
            </a:endParaRPr>
          </a:p>
        </p:txBody>
      </p:sp>
      <p:sp>
        <p:nvSpPr>
          <p:cNvPr id="7" name="TextBox 6"/>
          <p:cNvSpPr txBox="1"/>
          <p:nvPr/>
        </p:nvSpPr>
        <p:spPr>
          <a:xfrm>
            <a:off x="1646664" y="1748290"/>
            <a:ext cx="6203796" cy="2862322"/>
          </a:xfrm>
          <a:prstGeom prst="rect">
            <a:avLst/>
          </a:prstGeom>
          <a:noFill/>
        </p:spPr>
        <p:txBody>
          <a:bodyPr wrap="square" rtlCol="0">
            <a:spAutoFit/>
          </a:bodyPr>
          <a:lstStyle/>
          <a:p>
            <a:pPr>
              <a:spcAft>
                <a:spcPts val="600"/>
              </a:spcAft>
            </a:pPr>
            <a:r>
              <a:rPr lang="en-US" sz="4000" b="1" dirty="0" smtClean="0">
                <a:effectLst>
                  <a:glow rad="127000">
                    <a:srgbClr val="F2E3C0">
                      <a:alpha val="65000"/>
                    </a:srgbClr>
                  </a:glow>
                </a:effectLst>
                <a:latin typeface="Times New Roman" charset="0"/>
                <a:ea typeface="Times New Roman" charset="0"/>
                <a:cs typeface="Times New Roman" charset="0"/>
              </a:rPr>
              <a:t>Adoration Witnesses</a:t>
            </a:r>
          </a:p>
          <a:p>
            <a:pPr marL="914400" lvl="1" indent="-457200">
              <a:spcAft>
                <a:spcPts val="600"/>
              </a:spcAft>
              <a:buFont typeface="Wingdings" charset="2"/>
              <a:buChar char="Ø"/>
            </a:pPr>
            <a:r>
              <a:rPr lang="en-US" sz="3200" b="1" dirty="0" smtClean="0">
                <a:effectLst>
                  <a:glow rad="127000">
                    <a:srgbClr val="F2E3C0">
                      <a:alpha val="65000"/>
                    </a:srgbClr>
                  </a:glow>
                </a:effectLst>
                <a:latin typeface="Times New Roman" charset="0"/>
                <a:ea typeface="Times New Roman" charset="0"/>
                <a:cs typeface="Times New Roman" charset="0"/>
              </a:rPr>
              <a:t>Witnessing shares</a:t>
            </a:r>
          </a:p>
          <a:p>
            <a:pPr marL="1371600" lvl="2" indent="-457200">
              <a:spcAft>
                <a:spcPts val="600"/>
              </a:spcAft>
              <a:buFont typeface="Wingdings" charset="2"/>
              <a:buChar char="§"/>
            </a:pPr>
            <a:r>
              <a:rPr lang="en-US" sz="2800" b="1" dirty="0" smtClean="0">
                <a:effectLst>
                  <a:glow rad="127000">
                    <a:srgbClr val="F2E3C0">
                      <a:alpha val="65000"/>
                    </a:srgbClr>
                  </a:glow>
                </a:effectLst>
                <a:latin typeface="Times New Roman" charset="0"/>
                <a:ea typeface="Times New Roman" charset="0"/>
                <a:cs typeface="Times New Roman" charset="0"/>
              </a:rPr>
              <a:t>Always be ready </a:t>
            </a:r>
            <a:r>
              <a:rPr lang="mr-IN" sz="2800" b="1" dirty="0" smtClean="0">
                <a:effectLst>
                  <a:glow rad="127000">
                    <a:srgbClr val="F2E3C0">
                      <a:alpha val="65000"/>
                    </a:srgbClr>
                  </a:glow>
                </a:effectLst>
                <a:latin typeface="Times New Roman" charset="0"/>
                <a:ea typeface="Times New Roman" charset="0"/>
                <a:cs typeface="Times New Roman" charset="0"/>
              </a:rPr>
              <a:t>–</a:t>
            </a:r>
            <a:r>
              <a:rPr lang="en-US" sz="2800" b="1" dirty="0" smtClean="0">
                <a:effectLst>
                  <a:glow rad="127000">
                    <a:srgbClr val="F2E3C0">
                      <a:alpha val="65000"/>
                    </a:srgbClr>
                  </a:glow>
                </a:effectLst>
                <a:latin typeface="Times New Roman" charset="0"/>
                <a:ea typeface="Times New Roman" charset="0"/>
                <a:cs typeface="Times New Roman" charset="0"/>
              </a:rPr>
              <a:t> 1 Pet. 3:15</a:t>
            </a:r>
          </a:p>
          <a:p>
            <a:pPr marL="914400" lvl="1" indent="-457200">
              <a:spcAft>
                <a:spcPts val="600"/>
              </a:spcAft>
              <a:buFont typeface="Wingdings" charset="2"/>
              <a:buChar char="Ø"/>
            </a:pPr>
            <a:r>
              <a:rPr lang="en-US" sz="3200" b="1" dirty="0" smtClean="0">
                <a:effectLst>
                  <a:glow rad="127000">
                    <a:srgbClr val="F2E3C0">
                      <a:alpha val="65000"/>
                    </a:srgbClr>
                  </a:glow>
                </a:effectLst>
                <a:latin typeface="Times New Roman" charset="0"/>
                <a:ea typeface="Times New Roman" charset="0"/>
                <a:cs typeface="Times New Roman" charset="0"/>
              </a:rPr>
              <a:t>Witnessing Shows</a:t>
            </a:r>
          </a:p>
          <a:p>
            <a:pPr marL="1371600" lvl="2" indent="-457200">
              <a:spcAft>
                <a:spcPts val="600"/>
              </a:spcAft>
              <a:buFont typeface="Wingdings" charset="2"/>
              <a:buChar char="§"/>
            </a:pPr>
            <a:r>
              <a:rPr lang="en-US" sz="2800" b="1" dirty="0" smtClean="0">
                <a:effectLst>
                  <a:glow rad="127000">
                    <a:srgbClr val="F2E3C0">
                      <a:alpha val="65000"/>
                    </a:srgbClr>
                  </a:glow>
                </a:effectLst>
                <a:latin typeface="Times New Roman" charset="0"/>
                <a:ea typeface="Times New Roman" charset="0"/>
                <a:cs typeface="Times New Roman" charset="0"/>
              </a:rPr>
              <a:t>Christ lives in us </a:t>
            </a:r>
            <a:r>
              <a:rPr lang="mr-IN" sz="2800" b="1" dirty="0" smtClean="0">
                <a:effectLst>
                  <a:glow rad="127000">
                    <a:srgbClr val="F2E3C0">
                      <a:alpha val="65000"/>
                    </a:srgbClr>
                  </a:glow>
                </a:effectLst>
                <a:latin typeface="Times New Roman" charset="0"/>
                <a:ea typeface="Times New Roman" charset="0"/>
                <a:cs typeface="Times New Roman" charset="0"/>
              </a:rPr>
              <a:t>–</a:t>
            </a:r>
            <a:r>
              <a:rPr lang="en-US" sz="2800" b="1" dirty="0" smtClean="0">
                <a:effectLst>
                  <a:glow rad="127000">
                    <a:srgbClr val="F2E3C0">
                      <a:alpha val="65000"/>
                    </a:srgbClr>
                  </a:glow>
                </a:effectLst>
                <a:latin typeface="Times New Roman" charset="0"/>
                <a:ea typeface="Times New Roman" charset="0"/>
                <a:cs typeface="Times New Roman" charset="0"/>
              </a:rPr>
              <a:t> Gal. 2:20</a:t>
            </a:r>
          </a:p>
        </p:txBody>
      </p:sp>
      <p:sp>
        <p:nvSpPr>
          <p:cNvPr id="8" name="TextBox 7"/>
          <p:cNvSpPr txBox="1"/>
          <p:nvPr/>
        </p:nvSpPr>
        <p:spPr>
          <a:xfrm>
            <a:off x="1037063" y="5249558"/>
            <a:ext cx="7036420" cy="707886"/>
          </a:xfrm>
          <a:prstGeom prst="rect">
            <a:avLst/>
          </a:prstGeom>
          <a:noFill/>
        </p:spPr>
        <p:txBody>
          <a:bodyPr wrap="square" rtlCol="0">
            <a:spAutoFit/>
          </a:bodyPr>
          <a:lstStyle/>
          <a:p>
            <a:pPr algn="ctr">
              <a:spcAft>
                <a:spcPts val="600"/>
              </a:spcAft>
            </a:pPr>
            <a:r>
              <a:rPr lang="en-US" sz="4000" b="1" i="1" dirty="0" smtClean="0">
                <a:effectLst>
                  <a:glow rad="127000">
                    <a:srgbClr val="F2E3C0">
                      <a:alpha val="65000"/>
                    </a:srgbClr>
                  </a:glow>
                </a:effectLst>
                <a:latin typeface="Times New Roman" charset="0"/>
                <a:ea typeface="Times New Roman" charset="0"/>
                <a:cs typeface="Times New Roman" charset="0"/>
              </a:rPr>
              <a:t>Adoration Is For A Life Time</a:t>
            </a:r>
          </a:p>
        </p:txBody>
      </p:sp>
    </p:spTree>
    <p:extLst>
      <p:ext uri="{BB962C8B-B14F-4D97-AF65-F5344CB8AC3E}">
        <p14:creationId xmlns:p14="http://schemas.microsoft.com/office/powerpoint/2010/main" val="644126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dissolv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92435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5297</TotalTime>
  <Words>258</Words>
  <Application>Microsoft Macintosh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Narrow</vt:lpstr>
      <vt:lpstr>Calibri</vt:lpstr>
      <vt:lpstr>Calibri Light</vt:lpstr>
      <vt:lpstr>Monotype Corsiva</vt:lpstr>
      <vt:lpstr>Papyrus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Broyles</dc:creator>
  <cp:lastModifiedBy>Mark Broyles</cp:lastModifiedBy>
  <cp:revision>34</cp:revision>
  <dcterms:created xsi:type="dcterms:W3CDTF">2017-12-19T22:29:26Z</dcterms:created>
  <dcterms:modified xsi:type="dcterms:W3CDTF">2017-12-24T12:07:46Z</dcterms:modified>
</cp:coreProperties>
</file>