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4" r:id="rId6"/>
    <p:sldId id="266" r:id="rId7"/>
    <p:sldId id="272" r:id="rId8"/>
    <p:sldId id="269" r:id="rId9"/>
    <p:sldId id="271" r:id="rId10"/>
    <p:sldId id="273" r:id="rId11"/>
    <p:sldId id="274" r:id="rId12"/>
    <p:sldId id="275" r:id="rId13"/>
    <p:sldId id="276" r:id="rId14"/>
    <p:sldId id="279" r:id="rId15"/>
    <p:sldId id="277" r:id="rId16"/>
    <p:sldId id="278" r:id="rId17"/>
    <p:sldId id="2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CCDDFC-EFBF-40AF-8A8A-C65F124C4BB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C1B5475-1FD6-440A-97F9-2DEEA10F8087}">
      <dgm:prSet/>
      <dgm:spPr>
        <a:solidFill>
          <a:srgbClr val="00B050"/>
        </a:solidFill>
      </dgm:spPr>
      <dgm:t>
        <a:bodyPr/>
        <a:lstStyle/>
        <a:p>
          <a:pPr rtl="0"/>
          <a:r>
            <a:rPr lang="en-US" dirty="0" smtClean="0"/>
            <a:t>“</a:t>
          </a:r>
          <a:r>
            <a:rPr lang="en-US" i="1" dirty="0" smtClean="0"/>
            <a:t>I know the resurrection is a fact, and Watergate proved it to me. How? Because 12 men testified they had seen Jesus raised from the dead, then they proclaimed that truth for 40 years, never once denying it. Every one was beaten, tortured, stoned and put in prison. They would not have endured that if it weren’t true. Watergate embroiled 12 of the most powerful men in the world-and they couldn’t keep a lie for three weeks. You’re telling me 12 apostles could keep a lie for 40 years? Absolutely impossible.”                                                      </a:t>
          </a:r>
          <a:r>
            <a:rPr lang="en-US" dirty="0" smtClean="0"/>
            <a:t>– Charles Carlton </a:t>
          </a:r>
          <a:endParaRPr lang="en-US" dirty="0"/>
        </a:p>
      </dgm:t>
    </dgm:pt>
    <dgm:pt modelId="{70AC6B22-875D-4408-98A1-E20DC25DB475}" type="parTrans" cxnId="{5860FCCE-E1D4-4FED-959D-0374BAFED349}">
      <dgm:prSet/>
      <dgm:spPr/>
      <dgm:t>
        <a:bodyPr/>
        <a:lstStyle/>
        <a:p>
          <a:endParaRPr lang="en-US"/>
        </a:p>
      </dgm:t>
    </dgm:pt>
    <dgm:pt modelId="{29F416BE-02BF-44BD-9D2C-89A4F4371020}" type="sibTrans" cxnId="{5860FCCE-E1D4-4FED-959D-0374BAFED349}">
      <dgm:prSet/>
      <dgm:spPr/>
      <dgm:t>
        <a:bodyPr/>
        <a:lstStyle/>
        <a:p>
          <a:endParaRPr lang="en-US"/>
        </a:p>
      </dgm:t>
    </dgm:pt>
    <dgm:pt modelId="{F7EF298B-133F-442D-832C-33F07DE8EBA1}" type="pres">
      <dgm:prSet presAssocID="{72CCDDFC-EFBF-40AF-8A8A-C65F124C4BBB}" presName="hierChild1" presStyleCnt="0">
        <dgm:presLayoutVars>
          <dgm:orgChart val="1"/>
          <dgm:chPref val="1"/>
          <dgm:dir/>
          <dgm:animOne val="branch"/>
          <dgm:animLvl val="lvl"/>
          <dgm:resizeHandles/>
        </dgm:presLayoutVars>
      </dgm:prSet>
      <dgm:spPr/>
      <dgm:t>
        <a:bodyPr/>
        <a:lstStyle/>
        <a:p>
          <a:endParaRPr lang="en-US"/>
        </a:p>
      </dgm:t>
    </dgm:pt>
    <dgm:pt modelId="{58C017A4-1F50-4A95-816E-505094757085}" type="pres">
      <dgm:prSet presAssocID="{BC1B5475-1FD6-440A-97F9-2DEEA10F8087}" presName="hierRoot1" presStyleCnt="0">
        <dgm:presLayoutVars>
          <dgm:hierBranch val="init"/>
        </dgm:presLayoutVars>
      </dgm:prSet>
      <dgm:spPr/>
    </dgm:pt>
    <dgm:pt modelId="{FB1D3480-BDB0-442E-97BA-4BA796D7BA06}" type="pres">
      <dgm:prSet presAssocID="{BC1B5475-1FD6-440A-97F9-2DEEA10F8087}" presName="rootComposite1" presStyleCnt="0"/>
      <dgm:spPr/>
    </dgm:pt>
    <dgm:pt modelId="{AB255D21-9A4D-4220-A230-3D79EC6A9A21}" type="pres">
      <dgm:prSet presAssocID="{BC1B5475-1FD6-440A-97F9-2DEEA10F8087}" presName="rootText1" presStyleLbl="node0" presStyleIdx="0" presStyleCnt="1" custScaleY="177888">
        <dgm:presLayoutVars>
          <dgm:chPref val="3"/>
        </dgm:presLayoutVars>
      </dgm:prSet>
      <dgm:spPr/>
      <dgm:t>
        <a:bodyPr/>
        <a:lstStyle/>
        <a:p>
          <a:endParaRPr lang="en-US"/>
        </a:p>
      </dgm:t>
    </dgm:pt>
    <dgm:pt modelId="{7FE0AAE3-2D9F-4940-BEEC-E9D946427498}" type="pres">
      <dgm:prSet presAssocID="{BC1B5475-1FD6-440A-97F9-2DEEA10F8087}" presName="rootConnector1" presStyleLbl="node1" presStyleIdx="0" presStyleCnt="0"/>
      <dgm:spPr/>
      <dgm:t>
        <a:bodyPr/>
        <a:lstStyle/>
        <a:p>
          <a:endParaRPr lang="en-US"/>
        </a:p>
      </dgm:t>
    </dgm:pt>
    <dgm:pt modelId="{3475B80F-0972-4362-A575-C52FAD2BF4D8}" type="pres">
      <dgm:prSet presAssocID="{BC1B5475-1FD6-440A-97F9-2DEEA10F8087}" presName="hierChild2" presStyleCnt="0"/>
      <dgm:spPr/>
    </dgm:pt>
    <dgm:pt modelId="{01D233EF-A74A-4C4E-8A09-4079D7BE01F2}" type="pres">
      <dgm:prSet presAssocID="{BC1B5475-1FD6-440A-97F9-2DEEA10F8087}" presName="hierChild3" presStyleCnt="0"/>
      <dgm:spPr/>
    </dgm:pt>
  </dgm:ptLst>
  <dgm:cxnLst>
    <dgm:cxn modelId="{4F6736A5-68B3-4F31-B442-01B3C3ACA03B}" type="presOf" srcId="{BC1B5475-1FD6-440A-97F9-2DEEA10F8087}" destId="{7FE0AAE3-2D9F-4940-BEEC-E9D946427498}" srcOrd="1" destOrd="0" presId="urn:microsoft.com/office/officeart/2005/8/layout/orgChart1"/>
    <dgm:cxn modelId="{BC237F8B-95A1-497A-A74D-2D8E7B975E5C}" type="presOf" srcId="{72CCDDFC-EFBF-40AF-8A8A-C65F124C4BBB}" destId="{F7EF298B-133F-442D-832C-33F07DE8EBA1}" srcOrd="0" destOrd="0" presId="urn:microsoft.com/office/officeart/2005/8/layout/orgChart1"/>
    <dgm:cxn modelId="{5860FCCE-E1D4-4FED-959D-0374BAFED349}" srcId="{72CCDDFC-EFBF-40AF-8A8A-C65F124C4BBB}" destId="{BC1B5475-1FD6-440A-97F9-2DEEA10F8087}" srcOrd="0" destOrd="0" parTransId="{70AC6B22-875D-4408-98A1-E20DC25DB475}" sibTransId="{29F416BE-02BF-44BD-9D2C-89A4F4371020}"/>
    <dgm:cxn modelId="{EA27216A-C8A3-4521-916D-75D524399578}" type="presOf" srcId="{BC1B5475-1FD6-440A-97F9-2DEEA10F8087}" destId="{AB255D21-9A4D-4220-A230-3D79EC6A9A21}" srcOrd="0" destOrd="0" presId="urn:microsoft.com/office/officeart/2005/8/layout/orgChart1"/>
    <dgm:cxn modelId="{078F1AF6-A4CE-4FB1-AC9E-94E98ECB3A0A}" type="presParOf" srcId="{F7EF298B-133F-442D-832C-33F07DE8EBA1}" destId="{58C017A4-1F50-4A95-816E-505094757085}" srcOrd="0" destOrd="0" presId="urn:microsoft.com/office/officeart/2005/8/layout/orgChart1"/>
    <dgm:cxn modelId="{06E60B83-CE91-4DDE-9105-C20E2994BFFF}" type="presParOf" srcId="{58C017A4-1F50-4A95-816E-505094757085}" destId="{FB1D3480-BDB0-442E-97BA-4BA796D7BA06}" srcOrd="0" destOrd="0" presId="urn:microsoft.com/office/officeart/2005/8/layout/orgChart1"/>
    <dgm:cxn modelId="{B78349BA-32DB-4FF0-9A51-819D1E912126}" type="presParOf" srcId="{FB1D3480-BDB0-442E-97BA-4BA796D7BA06}" destId="{AB255D21-9A4D-4220-A230-3D79EC6A9A21}" srcOrd="0" destOrd="0" presId="urn:microsoft.com/office/officeart/2005/8/layout/orgChart1"/>
    <dgm:cxn modelId="{D4068507-F57D-4D57-AA1E-AC68C0D7955A}" type="presParOf" srcId="{FB1D3480-BDB0-442E-97BA-4BA796D7BA06}" destId="{7FE0AAE3-2D9F-4940-BEEC-E9D946427498}" srcOrd="1" destOrd="0" presId="urn:microsoft.com/office/officeart/2005/8/layout/orgChart1"/>
    <dgm:cxn modelId="{DB8D11C6-BB76-49A2-94ED-6ECE98EF66B2}" type="presParOf" srcId="{58C017A4-1F50-4A95-816E-505094757085}" destId="{3475B80F-0972-4362-A575-C52FAD2BF4D8}" srcOrd="1" destOrd="0" presId="urn:microsoft.com/office/officeart/2005/8/layout/orgChart1"/>
    <dgm:cxn modelId="{ABB67CFE-38CF-4831-A8AD-EDBC3AE41AF4}" type="presParOf" srcId="{58C017A4-1F50-4A95-816E-505094757085}" destId="{01D233EF-A74A-4C4E-8A09-4079D7BE01F2}"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239410-E474-4F3C-85C2-3AB5ABE480A4}"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A95FCBF9-5563-4598-84DD-AEB2E916578F}">
      <dgm:prSet/>
      <dgm:spPr/>
      <dgm:t>
        <a:bodyPr/>
        <a:lstStyle/>
        <a:p>
          <a:pPr rtl="0"/>
          <a:r>
            <a:rPr lang="en-US" dirty="0" smtClean="0"/>
            <a:t>“You have enemies? Good. That means you've stood up for something, sometime in your life.” - Winston Churchill</a:t>
          </a:r>
          <a:br>
            <a:rPr lang="en-US" dirty="0" smtClean="0"/>
          </a:br>
          <a:endParaRPr lang="en-US" dirty="0"/>
        </a:p>
      </dgm:t>
    </dgm:pt>
    <dgm:pt modelId="{C69BAEDB-E56C-438D-A27C-428F165A19B2}" type="parTrans" cxnId="{82731E1B-C036-466C-BD6B-0A1E45653253}">
      <dgm:prSet/>
      <dgm:spPr/>
      <dgm:t>
        <a:bodyPr/>
        <a:lstStyle/>
        <a:p>
          <a:endParaRPr lang="en-US"/>
        </a:p>
      </dgm:t>
    </dgm:pt>
    <dgm:pt modelId="{B684BF19-5D71-4199-A27D-D9EF76FB1F91}" type="sibTrans" cxnId="{82731E1B-C036-466C-BD6B-0A1E45653253}">
      <dgm:prSet/>
      <dgm:spPr/>
      <dgm:t>
        <a:bodyPr/>
        <a:lstStyle/>
        <a:p>
          <a:endParaRPr lang="en-US"/>
        </a:p>
      </dgm:t>
    </dgm:pt>
    <dgm:pt modelId="{5DC39708-D2D7-4714-A840-628BA6E3C804}" type="pres">
      <dgm:prSet presAssocID="{0D239410-E474-4F3C-85C2-3AB5ABE480A4}" presName="compositeShape" presStyleCnt="0">
        <dgm:presLayoutVars>
          <dgm:chMax val="7"/>
          <dgm:dir/>
          <dgm:resizeHandles val="exact"/>
        </dgm:presLayoutVars>
      </dgm:prSet>
      <dgm:spPr/>
      <dgm:t>
        <a:bodyPr/>
        <a:lstStyle/>
        <a:p>
          <a:endParaRPr lang="en-US"/>
        </a:p>
      </dgm:t>
    </dgm:pt>
    <dgm:pt modelId="{F1307F50-2BA7-464B-80E9-0FA75F6CBC9C}" type="pres">
      <dgm:prSet presAssocID="{A95FCBF9-5563-4598-84DD-AEB2E916578F}" presName="circ1TxSh" presStyleLbl="vennNode1" presStyleIdx="0" presStyleCnt="1" custLinFactNeighborX="-18673" custLinFactNeighborY="2740"/>
      <dgm:spPr/>
      <dgm:t>
        <a:bodyPr/>
        <a:lstStyle/>
        <a:p>
          <a:endParaRPr lang="en-US"/>
        </a:p>
      </dgm:t>
    </dgm:pt>
  </dgm:ptLst>
  <dgm:cxnLst>
    <dgm:cxn modelId="{82731E1B-C036-466C-BD6B-0A1E45653253}" srcId="{0D239410-E474-4F3C-85C2-3AB5ABE480A4}" destId="{A95FCBF9-5563-4598-84DD-AEB2E916578F}" srcOrd="0" destOrd="0" parTransId="{C69BAEDB-E56C-438D-A27C-428F165A19B2}" sibTransId="{B684BF19-5D71-4199-A27D-D9EF76FB1F91}"/>
    <dgm:cxn modelId="{D529DE75-802E-49E3-87F2-9F5FDFAB6FF4}" type="presOf" srcId="{A95FCBF9-5563-4598-84DD-AEB2E916578F}" destId="{F1307F50-2BA7-464B-80E9-0FA75F6CBC9C}" srcOrd="0" destOrd="0" presId="urn:microsoft.com/office/officeart/2005/8/layout/venn1"/>
    <dgm:cxn modelId="{9D358E2A-320D-41D2-9D48-2104BF86EDEE}" type="presOf" srcId="{0D239410-E474-4F3C-85C2-3AB5ABE480A4}" destId="{5DC39708-D2D7-4714-A840-628BA6E3C804}" srcOrd="0" destOrd="0" presId="urn:microsoft.com/office/officeart/2005/8/layout/venn1"/>
    <dgm:cxn modelId="{C5DBEA2B-9E47-4910-A1FE-549F081A4417}" type="presParOf" srcId="{5DC39708-D2D7-4714-A840-628BA6E3C804}" destId="{F1307F50-2BA7-464B-80E9-0FA75F6CBC9C}"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55D21-9A4D-4220-A230-3D79EC6A9A21}">
      <dsp:nvSpPr>
        <dsp:cNvPr id="0" name=""/>
        <dsp:cNvSpPr/>
      </dsp:nvSpPr>
      <dsp:spPr>
        <a:xfrm>
          <a:off x="787" y="25754"/>
          <a:ext cx="6450739" cy="5737545"/>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0">
            <a:lnSpc>
              <a:spcPct val="90000"/>
            </a:lnSpc>
            <a:spcBef>
              <a:spcPct val="0"/>
            </a:spcBef>
            <a:spcAft>
              <a:spcPct val="35000"/>
            </a:spcAft>
          </a:pPr>
          <a:r>
            <a:rPr lang="en-US" sz="2900" kern="1200" dirty="0" smtClean="0"/>
            <a:t>“</a:t>
          </a:r>
          <a:r>
            <a:rPr lang="en-US" sz="2900" i="1" kern="1200" dirty="0" smtClean="0"/>
            <a:t>I know the resurrection is a fact, and Watergate proved it to me. How? Because 12 men testified they had seen Jesus raised from the dead, then they proclaimed that truth for 40 years, never once denying it. Every one was beaten, tortured, stoned and put in prison. They would not have endured that if it weren’t true. Watergate embroiled 12 of the most powerful men in the world-and they couldn’t keep a lie for three weeks. You’re telling me 12 apostles could keep a lie for 40 years? Absolutely impossible.”                                                      </a:t>
          </a:r>
          <a:r>
            <a:rPr lang="en-US" sz="2900" kern="1200" dirty="0" smtClean="0"/>
            <a:t>– Charles Carlton </a:t>
          </a:r>
          <a:endParaRPr lang="en-US" sz="2900" kern="1200" dirty="0"/>
        </a:p>
      </dsp:txBody>
      <dsp:txXfrm>
        <a:off x="787" y="25754"/>
        <a:ext cx="6450739" cy="57375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07F50-2BA7-464B-80E9-0FA75F6CBC9C}">
      <dsp:nvSpPr>
        <dsp:cNvPr id="0" name=""/>
        <dsp:cNvSpPr/>
      </dsp:nvSpPr>
      <dsp:spPr>
        <a:xfrm>
          <a:off x="250807" y="0"/>
          <a:ext cx="4837979" cy="483797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rtl="0">
            <a:lnSpc>
              <a:spcPct val="90000"/>
            </a:lnSpc>
            <a:spcBef>
              <a:spcPct val="0"/>
            </a:spcBef>
            <a:spcAft>
              <a:spcPct val="35000"/>
            </a:spcAft>
          </a:pPr>
          <a:r>
            <a:rPr lang="en-US" sz="3000" kern="1200" dirty="0" smtClean="0"/>
            <a:t>“You have enemies? Good. That means you've stood up for something, sometime in your life.” - Winston Churchill</a:t>
          </a:r>
          <a:br>
            <a:rPr lang="en-US" sz="3000" kern="1200" dirty="0" smtClean="0"/>
          </a:br>
          <a:endParaRPr lang="en-US" sz="3000" kern="1200" dirty="0"/>
        </a:p>
      </dsp:txBody>
      <dsp:txXfrm>
        <a:off x="959313" y="708506"/>
        <a:ext cx="3420967" cy="342096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2E0F43-2F6F-46D3-980A-C8804ECEF2F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4162178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E0F43-2F6F-46D3-980A-C8804ECEF2F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13380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E0F43-2F6F-46D3-980A-C8804ECEF2F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394436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E0F43-2F6F-46D3-980A-C8804ECEF2F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206988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E0F43-2F6F-46D3-980A-C8804ECEF2F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176701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2E0F43-2F6F-46D3-980A-C8804ECEF2FC}"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415271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2E0F43-2F6F-46D3-980A-C8804ECEF2FC}"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1010224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2E0F43-2F6F-46D3-980A-C8804ECEF2FC}"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714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E0F43-2F6F-46D3-980A-C8804ECEF2FC}"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245488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E0F43-2F6F-46D3-980A-C8804ECEF2FC}"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200377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E0F43-2F6F-46D3-980A-C8804ECEF2FC}"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C641F-732C-4155-ACF2-43994E4554F4}" type="slidenum">
              <a:rPr lang="en-US" smtClean="0"/>
              <a:t>‹#›</a:t>
            </a:fld>
            <a:endParaRPr lang="en-US"/>
          </a:p>
        </p:txBody>
      </p:sp>
    </p:spTree>
    <p:extLst>
      <p:ext uri="{BB962C8B-B14F-4D97-AF65-F5344CB8AC3E}">
        <p14:creationId xmlns:p14="http://schemas.microsoft.com/office/powerpoint/2010/main" val="3021677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0F43-2F6F-46D3-980A-C8804ECEF2FC}"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C641F-732C-4155-ACF2-43994E4554F4}" type="slidenum">
              <a:rPr lang="en-US" smtClean="0"/>
              <a:t>‹#›</a:t>
            </a:fld>
            <a:endParaRPr lang="en-US"/>
          </a:p>
        </p:txBody>
      </p:sp>
    </p:spTree>
    <p:extLst>
      <p:ext uri="{BB962C8B-B14F-4D97-AF65-F5344CB8AC3E}">
        <p14:creationId xmlns:p14="http://schemas.microsoft.com/office/powerpoint/2010/main" val="1422266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4.jpeg"/><Relationship Id="rId4" Type="http://schemas.openxmlformats.org/officeDocument/2006/relationships/image" Target="../media/image3.jp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 4</a:t>
            </a:r>
            <a:endParaRPr lang="en-US" dirty="0"/>
          </a:p>
        </p:txBody>
      </p:sp>
      <p:sp>
        <p:nvSpPr>
          <p:cNvPr id="3" name="Subtitle 2"/>
          <p:cNvSpPr>
            <a:spLocks noGrp="1"/>
          </p:cNvSpPr>
          <p:nvPr>
            <p:ph type="subTitle" idx="1"/>
          </p:nvPr>
        </p:nvSpPr>
        <p:spPr/>
        <p:txBody>
          <a:bodyPr/>
          <a:lstStyle/>
          <a:p>
            <a:r>
              <a:rPr lang="en-US" dirty="0" smtClean="0"/>
              <a:t>Parable of the soils</a:t>
            </a:r>
            <a:endParaRPr lang="en-US" dirty="0"/>
          </a:p>
        </p:txBody>
      </p:sp>
    </p:spTree>
    <p:extLst>
      <p:ext uri="{BB962C8B-B14F-4D97-AF65-F5344CB8AC3E}">
        <p14:creationId xmlns:p14="http://schemas.microsoft.com/office/powerpoint/2010/main" val="2819417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85" y="365125"/>
            <a:ext cx="10934163" cy="1325563"/>
          </a:xfrm>
        </p:spPr>
        <p:txBody>
          <a:bodyPr/>
          <a:lstStyle/>
          <a:p>
            <a:r>
              <a:rPr lang="en-US" dirty="0" smtClean="0"/>
              <a:t>Knowledge to Produce </a:t>
            </a:r>
            <a:r>
              <a:rPr lang="en-US" dirty="0"/>
              <a:t>F</a:t>
            </a:r>
            <a:r>
              <a:rPr lang="en-US" dirty="0" smtClean="0"/>
              <a:t>ruit: Colossians 1:9-11</a:t>
            </a:r>
            <a:endParaRPr lang="en-US" dirty="0"/>
          </a:p>
        </p:txBody>
      </p:sp>
      <p:sp>
        <p:nvSpPr>
          <p:cNvPr id="3" name="Content Placeholder 2"/>
          <p:cNvSpPr>
            <a:spLocks noGrp="1"/>
          </p:cNvSpPr>
          <p:nvPr>
            <p:ph idx="1"/>
          </p:nvPr>
        </p:nvSpPr>
        <p:spPr>
          <a:xfrm>
            <a:off x="838200" y="1429555"/>
            <a:ext cx="10515600" cy="4747408"/>
          </a:xfrm>
        </p:spPr>
        <p:txBody>
          <a:bodyPr>
            <a:noAutofit/>
          </a:bodyPr>
          <a:lstStyle/>
          <a:p>
            <a:pPr marL="0" indent="0" algn="ctr">
              <a:buNone/>
            </a:pPr>
            <a:r>
              <a:rPr lang="en-US" sz="3600" i="1" dirty="0" smtClean="0"/>
              <a:t>“For </a:t>
            </a:r>
            <a:r>
              <a:rPr lang="en-US" sz="3600" i="1" dirty="0"/>
              <a:t>this reason also, since the day we heard of it, we have not ceased to pray for you and to ask that you may be filled with the </a:t>
            </a:r>
            <a:r>
              <a:rPr lang="en-US" sz="3600" i="1" dirty="0" smtClean="0"/>
              <a:t>knowledge </a:t>
            </a:r>
            <a:r>
              <a:rPr lang="en-US" sz="3600" i="1" dirty="0"/>
              <a:t>of His will in all spiritual wisdom and understanding</a:t>
            </a:r>
            <a:r>
              <a:rPr lang="en-US" sz="3600" i="1" dirty="0" smtClean="0"/>
              <a:t>,</a:t>
            </a:r>
            <a:r>
              <a:rPr lang="en-US" sz="3600" b="1" i="1" baseline="30000" dirty="0"/>
              <a:t> </a:t>
            </a:r>
            <a:r>
              <a:rPr lang="en-US" sz="3600" i="1" dirty="0"/>
              <a:t>so that you will walk in a manner worthy of the Lord, </a:t>
            </a:r>
            <a:r>
              <a:rPr lang="en-US" sz="3600" i="1" dirty="0" smtClean="0"/>
              <a:t>to </a:t>
            </a:r>
            <a:r>
              <a:rPr lang="en-US" sz="3600" i="1" dirty="0"/>
              <a:t>please Him in all respects, bearing fruit in every good work and </a:t>
            </a:r>
            <a:r>
              <a:rPr lang="en-US" sz="3600" i="1" dirty="0" smtClean="0"/>
              <a:t>increasing </a:t>
            </a:r>
            <a:r>
              <a:rPr lang="en-US" sz="3600" i="1" dirty="0"/>
              <a:t>in the </a:t>
            </a:r>
            <a:r>
              <a:rPr lang="en-US" sz="3600" i="1" dirty="0" smtClean="0"/>
              <a:t>knowledge </a:t>
            </a:r>
            <a:r>
              <a:rPr lang="en-US" sz="3600" i="1" dirty="0"/>
              <a:t>of God</a:t>
            </a:r>
            <a:r>
              <a:rPr lang="en-US" sz="3600" i="1" dirty="0" smtClean="0"/>
              <a:t>;</a:t>
            </a:r>
            <a:r>
              <a:rPr lang="en-US" sz="3600" b="1" i="1" baseline="30000" dirty="0"/>
              <a:t> </a:t>
            </a:r>
            <a:r>
              <a:rPr lang="en-US" sz="3600" i="1" dirty="0"/>
              <a:t>strengthened with all power, according to </a:t>
            </a:r>
            <a:r>
              <a:rPr lang="en-US" sz="3600" i="1" dirty="0" smtClean="0"/>
              <a:t>His </a:t>
            </a:r>
            <a:r>
              <a:rPr lang="en-US" sz="3600" i="1" dirty="0"/>
              <a:t>glorious might, </a:t>
            </a:r>
            <a:r>
              <a:rPr lang="en-US" sz="3600" i="1" dirty="0" smtClean="0"/>
              <a:t>for </a:t>
            </a:r>
            <a:r>
              <a:rPr lang="en-US" sz="3600" i="1" dirty="0"/>
              <a:t>the attaining of all steadfastness and </a:t>
            </a:r>
            <a:r>
              <a:rPr lang="en-US" sz="3600" i="1" dirty="0" smtClean="0"/>
              <a:t>patience</a:t>
            </a:r>
            <a:r>
              <a:rPr lang="en-US" sz="3600" i="1" dirty="0"/>
              <a:t>; </a:t>
            </a:r>
            <a:r>
              <a:rPr lang="en-US" sz="3600" i="1" dirty="0" smtClean="0"/>
              <a:t>joyously”</a:t>
            </a:r>
            <a:endParaRPr lang="en-US" sz="3600" i="1" dirty="0"/>
          </a:p>
        </p:txBody>
      </p:sp>
    </p:spTree>
    <p:extLst>
      <p:ext uri="{BB962C8B-B14F-4D97-AF65-F5344CB8AC3E}">
        <p14:creationId xmlns:p14="http://schemas.microsoft.com/office/powerpoint/2010/main" val="641756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Fruit of Our Lips: Hebrews 13:15</a:t>
            </a:r>
            <a:endParaRPr lang="en-US" dirty="0"/>
          </a:p>
        </p:txBody>
      </p:sp>
      <p:sp>
        <p:nvSpPr>
          <p:cNvPr id="3" name="Content Placeholder 2"/>
          <p:cNvSpPr>
            <a:spLocks noGrp="1"/>
          </p:cNvSpPr>
          <p:nvPr>
            <p:ph idx="1"/>
          </p:nvPr>
        </p:nvSpPr>
        <p:spPr/>
        <p:txBody>
          <a:bodyPr/>
          <a:lstStyle/>
          <a:p>
            <a:pPr marL="0" indent="0" algn="ctr">
              <a:buNone/>
            </a:pPr>
            <a:r>
              <a:rPr lang="en-US" sz="3600" i="1" dirty="0" smtClean="0"/>
              <a:t>“Through </a:t>
            </a:r>
            <a:r>
              <a:rPr lang="en-US" sz="3600" i="1" dirty="0"/>
              <a:t>Him then, let us continually offer up a sacrifice of praise to God, that is, the fruit of lips that </a:t>
            </a:r>
            <a:r>
              <a:rPr lang="en-US" sz="3600" i="1" dirty="0" smtClean="0"/>
              <a:t>give </a:t>
            </a:r>
            <a:r>
              <a:rPr lang="en-US" sz="3600" i="1" dirty="0"/>
              <a:t>thanks to His name</a:t>
            </a:r>
            <a:r>
              <a:rPr lang="en-US" sz="3600" i="1" dirty="0" smtClean="0"/>
              <a:t>.”</a:t>
            </a:r>
          </a:p>
          <a:p>
            <a:endParaRPr lang="en-US" dirty="0"/>
          </a:p>
        </p:txBody>
      </p:sp>
    </p:spTree>
    <p:extLst>
      <p:ext uri="{BB962C8B-B14F-4D97-AF65-F5344CB8AC3E}">
        <p14:creationId xmlns:p14="http://schemas.microsoft.com/office/powerpoint/2010/main" val="1214598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Fruit From Giving: Philippians 4:17</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i="1" dirty="0" smtClean="0"/>
              <a:t>“Not </a:t>
            </a:r>
            <a:r>
              <a:rPr lang="en-US" sz="4000" i="1" dirty="0"/>
              <a:t>because I desire a gift: but I desire fruit that may abound to your account</a:t>
            </a:r>
            <a:r>
              <a:rPr lang="en-US" sz="4000" i="1" dirty="0" smtClean="0"/>
              <a:t>.”</a:t>
            </a:r>
            <a:endParaRPr lang="en-US" sz="4000" i="1" dirty="0"/>
          </a:p>
        </p:txBody>
      </p:sp>
    </p:spTree>
    <p:extLst>
      <p:ext uri="{BB962C8B-B14F-4D97-AF65-F5344CB8AC3E}">
        <p14:creationId xmlns:p14="http://schemas.microsoft.com/office/powerpoint/2010/main" val="2892849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Fruit of the Spirit: Galatians 5:22-23</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i="1" dirty="0" smtClean="0">
                <a:solidFill>
                  <a:srgbClr val="000000"/>
                </a:solidFill>
              </a:rPr>
              <a:t>“But</a:t>
            </a:r>
            <a:r>
              <a:rPr lang="en-US" sz="4000" i="1" dirty="0">
                <a:solidFill>
                  <a:srgbClr val="000000"/>
                </a:solidFill>
              </a:rPr>
              <a:t> the fruit of the Spirit is love, joy, peace, patience, kindness, goodness, faithfulness, </a:t>
            </a:r>
            <a:r>
              <a:rPr lang="en-US" sz="4000" i="1" dirty="0" smtClean="0">
                <a:solidFill>
                  <a:srgbClr val="000000"/>
                </a:solidFill>
              </a:rPr>
              <a:t>gentleness</a:t>
            </a:r>
            <a:r>
              <a:rPr lang="en-US" sz="4000" i="1" dirty="0">
                <a:solidFill>
                  <a:srgbClr val="000000"/>
                </a:solidFill>
              </a:rPr>
              <a:t>, self-control; against such things there is no law</a:t>
            </a:r>
            <a:r>
              <a:rPr lang="en-US" sz="4000" i="1" dirty="0" smtClean="0">
                <a:solidFill>
                  <a:srgbClr val="000000"/>
                </a:solidFill>
              </a:rPr>
              <a:t>.”</a:t>
            </a:r>
            <a:endParaRPr lang="en-US" sz="4000" i="1" dirty="0"/>
          </a:p>
        </p:txBody>
      </p:sp>
    </p:spTree>
    <p:extLst>
      <p:ext uri="{BB962C8B-B14F-4D97-AF65-F5344CB8AC3E}">
        <p14:creationId xmlns:p14="http://schemas.microsoft.com/office/powerpoint/2010/main" val="4177313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Thorny Soil: Mark 4:7, 18-19</a:t>
            </a:r>
            <a:endParaRPr lang="en-US" dirty="0"/>
          </a:p>
        </p:txBody>
      </p:sp>
      <p:sp>
        <p:nvSpPr>
          <p:cNvPr id="3" name="Content Placeholder 2"/>
          <p:cNvSpPr>
            <a:spLocks noGrp="1"/>
          </p:cNvSpPr>
          <p:nvPr>
            <p:ph idx="1"/>
          </p:nvPr>
        </p:nvSpPr>
        <p:spPr/>
        <p:txBody>
          <a:bodyPr/>
          <a:lstStyle/>
          <a:p>
            <a:r>
              <a:rPr lang="en-US" b="1" dirty="0" smtClean="0"/>
              <a:t>7</a:t>
            </a:r>
            <a:r>
              <a:rPr lang="en-US" dirty="0" smtClean="0"/>
              <a:t> Some </a:t>
            </a:r>
            <a:r>
              <a:rPr lang="en-US" dirty="0"/>
              <a:t>other seed fell among thorny weeds. The weeds grew and stopped the good plants from growing. So they did not make grain</a:t>
            </a:r>
            <a:r>
              <a:rPr lang="en-US" dirty="0" smtClean="0"/>
              <a:t>.</a:t>
            </a:r>
          </a:p>
          <a:p>
            <a:r>
              <a:rPr lang="en-US" b="1" dirty="0" smtClean="0"/>
              <a:t>18-19</a:t>
            </a:r>
            <a:r>
              <a:rPr lang="en-US" dirty="0" smtClean="0"/>
              <a:t> “</a:t>
            </a:r>
            <a:r>
              <a:rPr lang="en-US" dirty="0"/>
              <a:t>Others are like the seed planted among the thorny weeds. They hear the </a:t>
            </a:r>
            <a:r>
              <a:rPr lang="en-US" dirty="0" smtClean="0"/>
              <a:t>teaching</a:t>
            </a:r>
            <a:r>
              <a:rPr lang="en-US" i="1" dirty="0" smtClean="0"/>
              <a:t>,</a:t>
            </a:r>
            <a:r>
              <a:rPr lang="en-US" i="1" dirty="0"/>
              <a:t> </a:t>
            </a:r>
            <a:r>
              <a:rPr lang="en-US" i="1" u="sng" dirty="0" smtClean="0">
                <a:solidFill>
                  <a:srgbClr val="FF0000"/>
                </a:solidFill>
              </a:rPr>
              <a:t>but t</a:t>
            </a:r>
            <a:r>
              <a:rPr lang="en-US" i="1" u="sng" dirty="0">
                <a:solidFill>
                  <a:srgbClr val="FF0000"/>
                </a:solidFill>
              </a:rPr>
              <a:t>heir lives become full of other things: the worries of this life, the love of money, and everything else they want. </a:t>
            </a:r>
            <a:r>
              <a:rPr lang="en-US" dirty="0"/>
              <a:t>This keeps the teaching from growing, and it does not produce a </a:t>
            </a:r>
            <a:r>
              <a:rPr lang="en-US" dirty="0" smtClean="0"/>
              <a:t>crop in their lives</a:t>
            </a:r>
            <a:endParaRPr lang="en-US" dirty="0"/>
          </a:p>
        </p:txBody>
      </p:sp>
    </p:spTree>
    <p:extLst>
      <p:ext uri="{BB962C8B-B14F-4D97-AF65-F5344CB8AC3E}">
        <p14:creationId xmlns:p14="http://schemas.microsoft.com/office/powerpoint/2010/main" val="3145184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7:17-21</a:t>
            </a:r>
            <a:endParaRPr lang="en-US" dirty="0"/>
          </a:p>
        </p:txBody>
      </p:sp>
      <p:sp>
        <p:nvSpPr>
          <p:cNvPr id="3" name="Content Placeholder 2"/>
          <p:cNvSpPr>
            <a:spLocks noGrp="1"/>
          </p:cNvSpPr>
          <p:nvPr>
            <p:ph idx="1"/>
          </p:nvPr>
        </p:nvSpPr>
        <p:spPr/>
        <p:txBody>
          <a:bodyPr>
            <a:normAutofit fontScale="92500" lnSpcReduction="10000"/>
          </a:bodyPr>
          <a:lstStyle/>
          <a:p>
            <a:r>
              <a:rPr lang="en-US" dirty="0"/>
              <a:t>(</a:t>
            </a:r>
            <a:r>
              <a:rPr lang="en-US" dirty="0" smtClean="0"/>
              <a:t>17)  </a:t>
            </a:r>
            <a:r>
              <a:rPr lang="en-US" dirty="0"/>
              <a:t>In the same way, every good tree makes good fruit. And bad trees make bad fruit. </a:t>
            </a:r>
          </a:p>
          <a:p>
            <a:r>
              <a:rPr lang="en-US" dirty="0" smtClean="0"/>
              <a:t>(18) A </a:t>
            </a:r>
            <a:r>
              <a:rPr lang="en-US" dirty="0"/>
              <a:t>good tree cannot make bad fruit. And a bad tree cannot make good fruit. </a:t>
            </a:r>
          </a:p>
          <a:p>
            <a:r>
              <a:rPr lang="en-US" dirty="0" smtClean="0"/>
              <a:t>(19) Every </a:t>
            </a:r>
            <a:r>
              <a:rPr lang="en-US" dirty="0"/>
              <a:t>tree that does not make good fruit is cut down and thrown into the fire. </a:t>
            </a:r>
          </a:p>
          <a:p>
            <a:r>
              <a:rPr lang="en-US" dirty="0" smtClean="0"/>
              <a:t>(20) You </a:t>
            </a:r>
            <a:r>
              <a:rPr lang="en-US" dirty="0"/>
              <a:t>will know these false people by the fruit they make (things they do). </a:t>
            </a:r>
          </a:p>
          <a:p>
            <a:r>
              <a:rPr lang="en-US" dirty="0" smtClean="0"/>
              <a:t>(21) “Not </a:t>
            </a:r>
            <a:r>
              <a:rPr lang="en-US" dirty="0"/>
              <a:t>every person that says that I am his Lord will enter the kingdom of heaven. The only people that will enter the kingdom of heaven are those people that do the things that my Father in heaven wants. </a:t>
            </a:r>
          </a:p>
          <a:p>
            <a:endParaRPr lang="en-US" dirty="0"/>
          </a:p>
        </p:txBody>
      </p:sp>
    </p:spTree>
    <p:extLst>
      <p:ext uri="{BB962C8B-B14F-4D97-AF65-F5344CB8AC3E}">
        <p14:creationId xmlns:p14="http://schemas.microsoft.com/office/powerpoint/2010/main" val="969941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Soil: Mark 4:8, 20</a:t>
            </a:r>
            <a:endParaRPr lang="en-US" dirty="0"/>
          </a:p>
        </p:txBody>
      </p:sp>
      <p:sp>
        <p:nvSpPr>
          <p:cNvPr id="3" name="Content Placeholder 2"/>
          <p:cNvSpPr>
            <a:spLocks noGrp="1"/>
          </p:cNvSpPr>
          <p:nvPr>
            <p:ph idx="1"/>
          </p:nvPr>
        </p:nvSpPr>
        <p:spPr/>
        <p:txBody>
          <a:bodyPr/>
          <a:lstStyle/>
          <a:p>
            <a:r>
              <a:rPr lang="en-US" b="1" dirty="0" smtClean="0"/>
              <a:t>8</a:t>
            </a:r>
            <a:r>
              <a:rPr lang="en-US" dirty="0" smtClean="0"/>
              <a:t>  </a:t>
            </a:r>
            <a:r>
              <a:rPr lang="en-US" dirty="0"/>
              <a:t>Some other seed fell on good ground. In the good ground, the seed began to grow. It grew and made grain. Some plants had 30 grains, other plants had 60 grains, and some had 100 grains.” </a:t>
            </a:r>
          </a:p>
          <a:p>
            <a:r>
              <a:rPr lang="en-US" b="1" dirty="0" smtClean="0"/>
              <a:t>20</a:t>
            </a:r>
            <a:r>
              <a:rPr lang="en-US" dirty="0" smtClean="0"/>
              <a:t>  </a:t>
            </a:r>
            <a:r>
              <a:rPr lang="en-US" dirty="0"/>
              <a:t>Other people are like the seed planted on the good ground. They hear the teaching and accept it. Then they grow and make fruit—sometimes 30 times more, sometimes 60 times more, and sometimes 100 times more.” </a:t>
            </a:r>
          </a:p>
          <a:p>
            <a:endParaRPr lang="en-US" dirty="0"/>
          </a:p>
        </p:txBody>
      </p:sp>
    </p:spTree>
    <p:extLst>
      <p:ext uri="{BB962C8B-B14F-4D97-AF65-F5344CB8AC3E}">
        <p14:creationId xmlns:p14="http://schemas.microsoft.com/office/powerpoint/2010/main" val="2863140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 4</a:t>
            </a:r>
            <a:endParaRPr lang="en-US" dirty="0"/>
          </a:p>
        </p:txBody>
      </p:sp>
      <p:sp>
        <p:nvSpPr>
          <p:cNvPr id="3" name="Subtitle 2"/>
          <p:cNvSpPr>
            <a:spLocks noGrp="1"/>
          </p:cNvSpPr>
          <p:nvPr>
            <p:ph type="subTitle" idx="1"/>
          </p:nvPr>
        </p:nvSpPr>
        <p:spPr/>
        <p:txBody>
          <a:bodyPr/>
          <a:lstStyle/>
          <a:p>
            <a:r>
              <a:rPr lang="en-US" dirty="0" smtClean="0"/>
              <a:t>Parable of the soils</a:t>
            </a:r>
            <a:endParaRPr lang="en-US" dirty="0"/>
          </a:p>
        </p:txBody>
      </p:sp>
    </p:spTree>
    <p:extLst>
      <p:ext uri="{BB962C8B-B14F-4D97-AF65-F5344CB8AC3E}">
        <p14:creationId xmlns:p14="http://schemas.microsoft.com/office/powerpoint/2010/main" val="76882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Wayside </a:t>
            </a:r>
            <a:r>
              <a:rPr lang="en-US" dirty="0" smtClean="0"/>
              <a:t>Ground: </a:t>
            </a:r>
            <a:r>
              <a:rPr lang="en-US" dirty="0"/>
              <a:t>Mark </a:t>
            </a:r>
            <a:r>
              <a:rPr lang="en-US" dirty="0" smtClean="0"/>
              <a:t>4:4, 15</a:t>
            </a:r>
            <a:endParaRPr lang="en-US" dirty="0"/>
          </a:p>
        </p:txBody>
      </p:sp>
      <p:sp>
        <p:nvSpPr>
          <p:cNvPr id="3" name="Content Placeholder 2"/>
          <p:cNvSpPr>
            <a:spLocks noGrp="1"/>
          </p:cNvSpPr>
          <p:nvPr>
            <p:ph idx="1"/>
          </p:nvPr>
        </p:nvSpPr>
        <p:spPr/>
        <p:txBody>
          <a:bodyPr/>
          <a:lstStyle/>
          <a:p>
            <a:r>
              <a:rPr lang="en-US" b="1" i="1" dirty="0" smtClean="0"/>
              <a:t>3-4</a:t>
            </a:r>
            <a:r>
              <a:rPr lang="en-US" i="1" dirty="0" smtClean="0"/>
              <a:t> “Listen</a:t>
            </a:r>
            <a:r>
              <a:rPr lang="en-US" i="1" dirty="0"/>
              <a:t>! A farmer went out to plant his seed. </a:t>
            </a:r>
            <a:r>
              <a:rPr lang="en-US" i="1" dirty="0" smtClean="0"/>
              <a:t>While </a:t>
            </a:r>
            <a:r>
              <a:rPr lang="en-US" i="1" dirty="0"/>
              <a:t>the farmer was planting, some seed fell by the road. The birds came and ate all that seed. </a:t>
            </a:r>
            <a:endParaRPr lang="en-US" i="1" dirty="0" smtClean="0"/>
          </a:p>
          <a:p>
            <a:r>
              <a:rPr lang="en-US" b="1" i="1" dirty="0" smtClean="0"/>
              <a:t>15</a:t>
            </a:r>
            <a:r>
              <a:rPr lang="en-US" i="1" dirty="0" smtClean="0"/>
              <a:t> Sometimes </a:t>
            </a:r>
            <a:r>
              <a:rPr lang="en-US" i="1" dirty="0"/>
              <a:t>the teaching falls on the path. This is like some people. Those people hear the teaching of God. But Satan (the devil) comes and takes away the teaching that was planted in them. </a:t>
            </a:r>
          </a:p>
          <a:p>
            <a:endParaRPr lang="en-US" dirty="0"/>
          </a:p>
        </p:txBody>
      </p:sp>
    </p:spTree>
    <p:extLst>
      <p:ext uri="{BB962C8B-B14F-4D97-AF65-F5344CB8AC3E}">
        <p14:creationId xmlns:p14="http://schemas.microsoft.com/office/powerpoint/2010/main" val="3277842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1783" y="3829050"/>
            <a:ext cx="3623702" cy="288084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5444" y="2556572"/>
            <a:ext cx="2694770" cy="403676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0485" y="-300698"/>
            <a:ext cx="3839295" cy="2982837"/>
          </a:xfrm>
          <a:prstGeom prst="rect">
            <a:avLst/>
          </a:prstGeom>
        </p:spPr>
      </p:pic>
      <p:sp>
        <p:nvSpPr>
          <p:cNvPr id="2" name="Title 1"/>
          <p:cNvSpPr>
            <a:spLocks noGrp="1"/>
          </p:cNvSpPr>
          <p:nvPr>
            <p:ph type="title"/>
          </p:nvPr>
        </p:nvSpPr>
        <p:spPr>
          <a:xfrm>
            <a:off x="743291" y="155353"/>
            <a:ext cx="10515600" cy="1146220"/>
          </a:xfrm>
        </p:spPr>
        <p:txBody>
          <a:bodyPr/>
          <a:lstStyle/>
          <a:p>
            <a:r>
              <a:rPr lang="en-US" dirty="0" smtClean="0"/>
              <a:t>“Jesus was Just a man”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78720044"/>
              </p:ext>
            </p:extLst>
          </p:nvPr>
        </p:nvGraphicFramePr>
        <p:xfrm>
          <a:off x="244699" y="1068946"/>
          <a:ext cx="6452315" cy="57890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944044" y="560920"/>
            <a:ext cx="2514370" cy="3747754"/>
          </a:xfrm>
          <a:prstGeom prst="rect">
            <a:avLst/>
          </a:prstGeom>
        </p:spPr>
      </p:pic>
    </p:spTree>
    <p:extLst>
      <p:ext uri="{BB962C8B-B14F-4D97-AF65-F5344CB8AC3E}">
        <p14:creationId xmlns:p14="http://schemas.microsoft.com/office/powerpoint/2010/main" val="3428344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 y="0"/>
            <a:ext cx="10515600" cy="1325563"/>
          </a:xfrm>
        </p:spPr>
        <p:txBody>
          <a:bodyPr/>
          <a:lstStyle/>
          <a:p>
            <a:r>
              <a:rPr lang="en-US" b="1" dirty="0" smtClean="0"/>
              <a:t>“Baptism does not save”</a:t>
            </a:r>
            <a:endParaRPr lang="en-US" b="1" dirty="0"/>
          </a:p>
        </p:txBody>
      </p:sp>
      <p:sp>
        <p:nvSpPr>
          <p:cNvPr id="3" name="Content Placeholder 2"/>
          <p:cNvSpPr>
            <a:spLocks noGrp="1"/>
          </p:cNvSpPr>
          <p:nvPr>
            <p:ph idx="1"/>
          </p:nvPr>
        </p:nvSpPr>
        <p:spPr>
          <a:xfrm>
            <a:off x="167425" y="1313646"/>
            <a:ext cx="11797048" cy="5331854"/>
          </a:xfrm>
        </p:spPr>
        <p:txBody>
          <a:bodyPr>
            <a:normAutofit/>
          </a:bodyPr>
          <a:lstStyle/>
          <a:p>
            <a:r>
              <a:rPr lang="en-US" b="1" dirty="0" smtClean="0"/>
              <a:t>Read the first 10 chapters of Acts</a:t>
            </a:r>
          </a:p>
          <a:p>
            <a:pPr marL="0" indent="0">
              <a:buNone/>
            </a:pPr>
            <a:r>
              <a:rPr lang="en-US" dirty="0" smtClean="0"/>
              <a:t>	-Every convert was Baptized</a:t>
            </a:r>
          </a:p>
          <a:p>
            <a:r>
              <a:rPr lang="en-US" b="1" dirty="0" smtClean="0"/>
              <a:t>Read Mark 16:16</a:t>
            </a:r>
          </a:p>
          <a:p>
            <a:pPr marL="0" indent="0">
              <a:buNone/>
            </a:pPr>
            <a:r>
              <a:rPr lang="en-US" dirty="0"/>
              <a:t>	</a:t>
            </a:r>
            <a:r>
              <a:rPr lang="en-US" i="1" dirty="0" smtClean="0"/>
              <a:t>“He </a:t>
            </a:r>
            <a:r>
              <a:rPr lang="en-US" i="1" dirty="0"/>
              <a:t>who has </a:t>
            </a:r>
            <a:r>
              <a:rPr lang="en-US" i="1" u="sng" dirty="0"/>
              <a:t>believed and has been baptized shall be saved</a:t>
            </a:r>
            <a:r>
              <a:rPr lang="en-US" i="1" dirty="0"/>
              <a:t>; but he who has disbelieved shall be condemned</a:t>
            </a:r>
            <a:r>
              <a:rPr lang="en-US" i="1" dirty="0" smtClean="0"/>
              <a:t>.”</a:t>
            </a:r>
          </a:p>
          <a:p>
            <a:r>
              <a:rPr lang="en-US" b="1" dirty="0" smtClean="0"/>
              <a:t>Read Galatians 3:27</a:t>
            </a:r>
          </a:p>
          <a:p>
            <a:pPr marL="0" indent="0">
              <a:buNone/>
            </a:pPr>
            <a:r>
              <a:rPr lang="en-US" i="1" dirty="0" smtClean="0"/>
              <a:t>	“For </a:t>
            </a:r>
            <a:r>
              <a:rPr lang="en-US" i="1" dirty="0"/>
              <a:t>as many of you as have been </a:t>
            </a:r>
            <a:r>
              <a:rPr lang="en-US" i="1" u="sng" dirty="0"/>
              <a:t>baptized into Christ</a:t>
            </a:r>
            <a:r>
              <a:rPr lang="en-US" i="1" dirty="0"/>
              <a:t> have put on Christ</a:t>
            </a:r>
            <a:r>
              <a:rPr lang="en-US" i="1" dirty="0" smtClean="0"/>
              <a:t>.”</a:t>
            </a:r>
          </a:p>
          <a:p>
            <a:r>
              <a:rPr lang="en-US" b="1" dirty="0" smtClean="0"/>
              <a:t>Read 1 Peter 3:21</a:t>
            </a:r>
          </a:p>
          <a:p>
            <a:pPr marL="0" indent="0">
              <a:buNone/>
            </a:pPr>
            <a:r>
              <a:rPr lang="en-US" i="1" dirty="0"/>
              <a:t>	</a:t>
            </a:r>
            <a:r>
              <a:rPr lang="en-US" i="1" dirty="0" smtClean="0"/>
              <a:t>“</a:t>
            </a:r>
            <a:r>
              <a:rPr lang="en-US" i="1" dirty="0" smtClean="0">
                <a:solidFill>
                  <a:srgbClr val="000000"/>
                </a:solidFill>
                <a:latin typeface="Helvetica Neue"/>
              </a:rPr>
              <a:t>Corresponding </a:t>
            </a:r>
            <a:r>
              <a:rPr lang="en-US" i="1" dirty="0">
                <a:solidFill>
                  <a:srgbClr val="000000"/>
                </a:solidFill>
                <a:latin typeface="Helvetica Neue"/>
              </a:rPr>
              <a:t>to that, </a:t>
            </a:r>
            <a:r>
              <a:rPr lang="en-US" i="1" u="sng" dirty="0">
                <a:solidFill>
                  <a:srgbClr val="000000"/>
                </a:solidFill>
                <a:latin typeface="Helvetica Neue"/>
              </a:rPr>
              <a:t>baptism now saves you</a:t>
            </a:r>
            <a:r>
              <a:rPr lang="en-US" i="1" dirty="0">
                <a:solidFill>
                  <a:srgbClr val="000000"/>
                </a:solidFill>
                <a:latin typeface="Helvetica Neue"/>
              </a:rPr>
              <a:t>—not the removal of dirt from the flesh, but an appeal to God </a:t>
            </a:r>
            <a:r>
              <a:rPr lang="en-US" i="1" dirty="0" smtClean="0">
                <a:solidFill>
                  <a:srgbClr val="000000"/>
                </a:solidFill>
                <a:latin typeface="Helvetica Neue"/>
              </a:rPr>
              <a:t>for </a:t>
            </a:r>
            <a:r>
              <a:rPr lang="en-US" i="1" dirty="0">
                <a:solidFill>
                  <a:srgbClr val="000000"/>
                </a:solidFill>
                <a:latin typeface="Helvetica Neue"/>
              </a:rPr>
              <a:t>a good conscience—through the resurrection of Jesus Christ</a:t>
            </a:r>
            <a:r>
              <a:rPr lang="en-US" i="1" dirty="0" smtClean="0">
                <a:solidFill>
                  <a:srgbClr val="000000"/>
                </a:solidFill>
                <a:latin typeface="Helvetica Neue"/>
              </a:rPr>
              <a:t>,”</a:t>
            </a:r>
            <a:endParaRPr lang="en-US" i="1" dirty="0"/>
          </a:p>
        </p:txBody>
      </p:sp>
    </p:spTree>
    <p:extLst>
      <p:ext uri="{BB962C8B-B14F-4D97-AF65-F5344CB8AC3E}">
        <p14:creationId xmlns:p14="http://schemas.microsoft.com/office/powerpoint/2010/main" val="4212127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Rocky </a:t>
            </a:r>
            <a:r>
              <a:rPr lang="en-US" dirty="0" smtClean="0"/>
              <a:t>Soil: Mark 4:5-6, 16-17</a:t>
            </a:r>
            <a:endParaRPr lang="en-US" dirty="0"/>
          </a:p>
        </p:txBody>
      </p:sp>
      <p:sp>
        <p:nvSpPr>
          <p:cNvPr id="3" name="Content Placeholder 2"/>
          <p:cNvSpPr>
            <a:spLocks noGrp="1"/>
          </p:cNvSpPr>
          <p:nvPr>
            <p:ph idx="1"/>
          </p:nvPr>
        </p:nvSpPr>
        <p:spPr/>
        <p:txBody>
          <a:bodyPr>
            <a:normAutofit/>
          </a:bodyPr>
          <a:lstStyle/>
          <a:p>
            <a:r>
              <a:rPr lang="en-US" b="1" i="1" dirty="0" smtClean="0"/>
              <a:t>5-6</a:t>
            </a:r>
            <a:r>
              <a:rPr lang="en-US" i="1" dirty="0" smtClean="0"/>
              <a:t> </a:t>
            </a:r>
            <a:r>
              <a:rPr lang="en-US" i="1" dirty="0"/>
              <a:t>Some seed fell on rocky ground. The ground there did not have enough dirt. The seed grew very fast there because the ground was not deep. B</a:t>
            </a:r>
            <a:r>
              <a:rPr lang="en-US" i="1" dirty="0" smtClean="0"/>
              <a:t>ut </a:t>
            </a:r>
            <a:r>
              <a:rPr lang="en-US" i="1" dirty="0"/>
              <a:t>the sun rose and the plants were burned. The plants died because they did not have deep roots. </a:t>
            </a:r>
            <a:endParaRPr lang="en-US" i="1" dirty="0" smtClean="0"/>
          </a:p>
          <a:p>
            <a:r>
              <a:rPr lang="en-US" b="1" i="1" dirty="0" smtClean="0"/>
              <a:t>16-17</a:t>
            </a:r>
            <a:r>
              <a:rPr lang="en-US" i="1" dirty="0" smtClean="0"/>
              <a:t>  </a:t>
            </a:r>
            <a:r>
              <a:rPr lang="en-US" i="1" dirty="0"/>
              <a:t>Other people are like the seed planted on rocky ground. They hear the teaching and quickly and gladly accept it. </a:t>
            </a:r>
            <a:r>
              <a:rPr lang="en-US" i="1" dirty="0" smtClean="0"/>
              <a:t>But </a:t>
            </a:r>
            <a:r>
              <a:rPr lang="en-US" i="1" dirty="0"/>
              <a:t>those people don’t allow the teaching to go deep into their lives. They keep that teaching only a short time. When trouble or </a:t>
            </a:r>
            <a:r>
              <a:rPr lang="en-US" i="1" dirty="0" smtClean="0"/>
              <a:t>persecution </a:t>
            </a:r>
            <a:r>
              <a:rPr lang="en-US" i="1" dirty="0"/>
              <a:t>comes because of the teaching they accepted, they quickly quit. </a:t>
            </a:r>
          </a:p>
          <a:p>
            <a:pPr marL="0" indent="0">
              <a:buNone/>
            </a:pPr>
            <a:endParaRPr lang="en-US" dirty="0"/>
          </a:p>
        </p:txBody>
      </p:sp>
    </p:spTree>
    <p:extLst>
      <p:ext uri="{BB962C8B-B14F-4D97-AF65-F5344CB8AC3E}">
        <p14:creationId xmlns:p14="http://schemas.microsoft.com/office/powerpoint/2010/main" val="2888371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4:1-5</a:t>
            </a:r>
            <a:endParaRPr lang="en-US" dirty="0"/>
          </a:p>
        </p:txBody>
      </p:sp>
      <p:sp>
        <p:nvSpPr>
          <p:cNvPr id="3" name="Content Placeholder 2"/>
          <p:cNvSpPr>
            <a:spLocks noGrp="1"/>
          </p:cNvSpPr>
          <p:nvPr>
            <p:ph idx="1"/>
          </p:nvPr>
        </p:nvSpPr>
        <p:spPr/>
        <p:txBody>
          <a:bodyPr>
            <a:normAutofit/>
          </a:bodyPr>
          <a:lstStyle/>
          <a:p>
            <a:pPr marL="0" indent="0" algn="ctr">
              <a:buNone/>
            </a:pPr>
            <a:r>
              <a:rPr lang="en-US" i="1" dirty="0" smtClean="0"/>
              <a:t>Since </a:t>
            </a:r>
            <a:r>
              <a:rPr lang="en-US" i="1" dirty="0"/>
              <a:t>therefore Christ suffered in the </a:t>
            </a:r>
            <a:r>
              <a:rPr lang="en-US" i="1" dirty="0" smtClean="0"/>
              <a:t>flesh</a:t>
            </a:r>
            <a:r>
              <a:rPr lang="en-US" i="1" dirty="0"/>
              <a:t>, arm yourselves with the same way of thinking, for whoever has suffered in the flesh has ceased from sin, </a:t>
            </a:r>
            <a:r>
              <a:rPr lang="en-US" i="1" dirty="0" smtClean="0"/>
              <a:t>so </a:t>
            </a:r>
            <a:r>
              <a:rPr lang="en-US" i="1" dirty="0"/>
              <a:t>as to live for the rest of the time in the flesh no longer for human passions but for the will of God. </a:t>
            </a:r>
            <a:r>
              <a:rPr lang="en-US" i="1" dirty="0" smtClean="0"/>
              <a:t>For </a:t>
            </a:r>
            <a:r>
              <a:rPr lang="en-US" i="1" dirty="0"/>
              <a:t>the time that is past suffices for doing what the Gentiles want to do, living in sensuality, passions, drunkenness, orgies, drinking parties, and lawless idolatry. </a:t>
            </a:r>
            <a:r>
              <a:rPr lang="en-US" i="1" dirty="0" smtClean="0"/>
              <a:t>With </a:t>
            </a:r>
            <a:r>
              <a:rPr lang="en-US" i="1" dirty="0"/>
              <a:t>respect to this they are surprised when you do not join them in the same flood of debauchery, and they malign you; </a:t>
            </a:r>
            <a:r>
              <a:rPr lang="en-US" i="1" dirty="0" smtClean="0"/>
              <a:t>but </a:t>
            </a:r>
            <a:r>
              <a:rPr lang="en-US" i="1" dirty="0"/>
              <a:t>they will give account to him who is ready to judge the living and the dead.</a:t>
            </a:r>
          </a:p>
        </p:txBody>
      </p:sp>
    </p:spTree>
    <p:extLst>
      <p:ext uri="{BB962C8B-B14F-4D97-AF65-F5344CB8AC3E}">
        <p14:creationId xmlns:p14="http://schemas.microsoft.com/office/powerpoint/2010/main" val="2304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10:29-30</a:t>
            </a:r>
            <a:endParaRPr lang="en-US" dirty="0"/>
          </a:p>
        </p:txBody>
      </p:sp>
      <p:sp>
        <p:nvSpPr>
          <p:cNvPr id="3" name="Content Placeholder 2"/>
          <p:cNvSpPr>
            <a:spLocks noGrp="1"/>
          </p:cNvSpPr>
          <p:nvPr>
            <p:ph idx="1"/>
          </p:nvPr>
        </p:nvSpPr>
        <p:spPr/>
        <p:txBody>
          <a:bodyPr/>
          <a:lstStyle/>
          <a:p>
            <a:r>
              <a:rPr lang="en-US" b="1" dirty="0"/>
              <a:t>Mark 10:29-30  </a:t>
            </a:r>
            <a:r>
              <a:rPr lang="en-US" dirty="0"/>
              <a:t>Jesus said, “I tell you the truth. Every person that has left his home, brothers, sisters, mother, father, children, or farm for me and for the Good News </a:t>
            </a:r>
            <a:r>
              <a:rPr lang="en-US" dirty="0" smtClean="0"/>
              <a:t>will </a:t>
            </a:r>
            <a:r>
              <a:rPr lang="en-US" dirty="0"/>
              <a:t>get a hundred times more than he left. Here in this world that person will get more homes, brothers, sisters, mothers, children, and farms. And with those things, that person will have persecutions</a:t>
            </a:r>
            <a:r>
              <a:rPr lang="en-US" dirty="0" smtClean="0"/>
              <a:t>. </a:t>
            </a:r>
            <a:r>
              <a:rPr lang="en-US" dirty="0"/>
              <a:t>But he will also have a reward in the world that is coming. That reward is life forever.</a:t>
            </a:r>
          </a:p>
          <a:p>
            <a:endParaRPr lang="en-US" dirty="0"/>
          </a:p>
          <a:p>
            <a:endParaRPr lang="en-US" dirty="0"/>
          </a:p>
        </p:txBody>
      </p:sp>
    </p:spTree>
    <p:extLst>
      <p:ext uri="{BB962C8B-B14F-4D97-AF65-F5344CB8AC3E}">
        <p14:creationId xmlns:p14="http://schemas.microsoft.com/office/powerpoint/2010/main" val="3515225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12442993"/>
              </p:ext>
            </p:extLst>
          </p:nvPr>
        </p:nvGraphicFramePr>
        <p:xfrm>
          <a:off x="225083" y="1010010"/>
          <a:ext cx="7146388" cy="48379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93769" y="1183113"/>
            <a:ext cx="5989032" cy="4491774"/>
          </a:xfrm>
          <a:prstGeom prst="rect">
            <a:avLst/>
          </a:prstGeom>
        </p:spPr>
      </p:pic>
    </p:spTree>
    <p:extLst>
      <p:ext uri="{BB962C8B-B14F-4D97-AF65-F5344CB8AC3E}">
        <p14:creationId xmlns:p14="http://schemas.microsoft.com/office/powerpoint/2010/main" val="3005646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Thorny Soil: Mark 4:7, 18-19</a:t>
            </a:r>
            <a:endParaRPr lang="en-US" dirty="0"/>
          </a:p>
        </p:txBody>
      </p:sp>
      <p:sp>
        <p:nvSpPr>
          <p:cNvPr id="3" name="Content Placeholder 2"/>
          <p:cNvSpPr>
            <a:spLocks noGrp="1"/>
          </p:cNvSpPr>
          <p:nvPr>
            <p:ph idx="1"/>
          </p:nvPr>
        </p:nvSpPr>
        <p:spPr/>
        <p:txBody>
          <a:bodyPr/>
          <a:lstStyle/>
          <a:p>
            <a:r>
              <a:rPr lang="en-US" b="1" dirty="0" smtClean="0"/>
              <a:t>7</a:t>
            </a:r>
            <a:r>
              <a:rPr lang="en-US" dirty="0" smtClean="0"/>
              <a:t> Some </a:t>
            </a:r>
            <a:r>
              <a:rPr lang="en-US" dirty="0"/>
              <a:t>other seed fell among thorny weeds. The weeds grew and stopped the good plants from growing. So they did not make grain</a:t>
            </a:r>
            <a:r>
              <a:rPr lang="en-US" dirty="0" smtClean="0"/>
              <a:t>.</a:t>
            </a:r>
          </a:p>
          <a:p>
            <a:r>
              <a:rPr lang="en-US" b="1" dirty="0" smtClean="0"/>
              <a:t>18-19</a:t>
            </a:r>
            <a:r>
              <a:rPr lang="en-US" dirty="0" smtClean="0"/>
              <a:t> “</a:t>
            </a:r>
            <a:r>
              <a:rPr lang="en-US" dirty="0"/>
              <a:t>Others are like the seed planted among the thorny weeds. They hear the </a:t>
            </a:r>
            <a:r>
              <a:rPr lang="en-US" dirty="0" smtClean="0"/>
              <a:t>teaching,</a:t>
            </a:r>
            <a:r>
              <a:rPr lang="en-US" dirty="0"/>
              <a:t> </a:t>
            </a:r>
            <a:r>
              <a:rPr lang="en-US" dirty="0" smtClean="0"/>
              <a:t>but t</a:t>
            </a:r>
            <a:r>
              <a:rPr lang="en-US" dirty="0"/>
              <a:t>heir lives become full of other things: the worries of this life, the love of money, and everything else they want. This keeps the teaching from growing, and it does not produce a </a:t>
            </a:r>
            <a:r>
              <a:rPr lang="en-US" dirty="0" smtClean="0"/>
              <a:t>crop in their lives</a:t>
            </a:r>
            <a:endParaRPr lang="en-US" dirty="0"/>
          </a:p>
        </p:txBody>
      </p:sp>
    </p:spTree>
    <p:extLst>
      <p:ext uri="{BB962C8B-B14F-4D97-AF65-F5344CB8AC3E}">
        <p14:creationId xmlns:p14="http://schemas.microsoft.com/office/powerpoint/2010/main" val="706675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962</Words>
  <Application>Microsoft Office PowerPoint</Application>
  <PresentationFormat>Widescreen</PresentationFormat>
  <Paragraphs>49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Helvetica Neue</vt:lpstr>
      <vt:lpstr>Office Theme</vt:lpstr>
      <vt:lpstr>Mark 4</vt:lpstr>
      <vt:lpstr>The Wayside Ground: Mark 4:4, 15</vt:lpstr>
      <vt:lpstr>“Jesus was Just a man”</vt:lpstr>
      <vt:lpstr>“Baptism does not save”</vt:lpstr>
      <vt:lpstr>The Rocky Soil: Mark 4:5-6, 16-17</vt:lpstr>
      <vt:lpstr>1 Peter 4:1-5</vt:lpstr>
      <vt:lpstr>Mark 10:29-30</vt:lpstr>
      <vt:lpstr>PowerPoint Presentation</vt:lpstr>
      <vt:lpstr>The Thorny Soil: Mark 4:7, 18-19</vt:lpstr>
      <vt:lpstr>Knowledge to Produce Fruit: Colossians 1:9-11</vt:lpstr>
      <vt:lpstr>Fruit of Our Lips: Hebrews 13:15</vt:lpstr>
      <vt:lpstr>Fruit From Giving: Philippians 4:17</vt:lpstr>
      <vt:lpstr>Fruit of the Spirit: Galatians 5:22-23</vt:lpstr>
      <vt:lpstr>The Thorny Soil: Mark 4:7, 18-19</vt:lpstr>
      <vt:lpstr>Matthew 7:17-21</vt:lpstr>
      <vt:lpstr>The Good Soil: Mark 4:8, 20</vt:lpstr>
      <vt:lpstr>Mark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4</dc:title>
  <dc:creator>Nathan Samons</dc:creator>
  <cp:lastModifiedBy>Nathan Samons</cp:lastModifiedBy>
  <cp:revision>27</cp:revision>
  <dcterms:created xsi:type="dcterms:W3CDTF">2016-10-26T22:19:27Z</dcterms:created>
  <dcterms:modified xsi:type="dcterms:W3CDTF">2016-10-30T12:58:08Z</dcterms:modified>
</cp:coreProperties>
</file>