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59" r:id="rId5"/>
    <p:sldId id="260" r:id="rId6"/>
    <p:sldId id="257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>
      <p:cViewPr varScale="1">
        <p:scale>
          <a:sx n="90" d="100"/>
          <a:sy n="90" d="100"/>
        </p:scale>
        <p:origin x="174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215C-B8B0-48C2-95F8-461E329D1711}" type="datetimeFigureOut">
              <a:rPr lang="en-US" smtClean="0"/>
              <a:pPr/>
              <a:t>9/25/16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5D58-2D3D-4CF9-9639-5347B837B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215C-B8B0-48C2-95F8-461E329D1711}" type="datetimeFigureOut">
              <a:rPr lang="en-US" smtClean="0"/>
              <a:pPr/>
              <a:t>9/25/16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5D58-2D3D-4CF9-9639-5347B837B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215C-B8B0-48C2-95F8-461E329D1711}" type="datetimeFigureOut">
              <a:rPr lang="en-US" smtClean="0"/>
              <a:pPr/>
              <a:t>9/25/16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5D58-2D3D-4CF9-9639-5347B837B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215C-B8B0-48C2-95F8-461E329D1711}" type="datetimeFigureOut">
              <a:rPr lang="en-US" smtClean="0"/>
              <a:pPr/>
              <a:t>9/25/16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5D58-2D3D-4CF9-9639-5347B837B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215C-B8B0-48C2-95F8-461E329D1711}" type="datetimeFigureOut">
              <a:rPr lang="en-US" smtClean="0"/>
              <a:pPr/>
              <a:t>9/25/16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5D58-2D3D-4CF9-9639-5347B837B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215C-B8B0-48C2-95F8-461E329D1711}" type="datetimeFigureOut">
              <a:rPr lang="en-US" smtClean="0"/>
              <a:pPr/>
              <a:t>9/25/16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5D58-2D3D-4CF9-9639-5347B837B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215C-B8B0-48C2-95F8-461E329D1711}" type="datetimeFigureOut">
              <a:rPr lang="en-US" smtClean="0"/>
              <a:pPr/>
              <a:t>9/25/16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5D58-2D3D-4CF9-9639-5347B837B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215C-B8B0-48C2-95F8-461E329D1711}" type="datetimeFigureOut">
              <a:rPr lang="en-US" smtClean="0"/>
              <a:pPr/>
              <a:t>9/25/16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5D58-2D3D-4CF9-9639-5347B837B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215C-B8B0-48C2-95F8-461E329D1711}" type="datetimeFigureOut">
              <a:rPr lang="en-US" smtClean="0"/>
              <a:pPr/>
              <a:t>9/25/16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5D58-2D3D-4CF9-9639-5347B837B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215C-B8B0-48C2-95F8-461E329D1711}" type="datetimeFigureOut">
              <a:rPr lang="en-US" smtClean="0"/>
              <a:pPr/>
              <a:t>9/25/16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5D58-2D3D-4CF9-9639-5347B837B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215C-B8B0-48C2-95F8-461E329D1711}" type="datetimeFigureOut">
              <a:rPr lang="en-US" smtClean="0"/>
              <a:pPr/>
              <a:t>9/25/16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5D58-2D3D-4CF9-9639-5347B837B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F215C-B8B0-48C2-95F8-461E329D1711}" type="datetimeFigureOut">
              <a:rPr lang="en-US" smtClean="0"/>
              <a:pPr/>
              <a:t>9/25/16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75D58-2D3D-4CF9-9639-5347B837B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opportunity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Life’s Opportunity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6096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Isaiah 5:1-7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result for opportun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3124199" cy="1752599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763000" cy="4953000"/>
          </a:xfrm>
        </p:spPr>
        <p:txBody>
          <a:bodyPr>
            <a:normAutofit/>
          </a:bodyPr>
          <a:lstStyle/>
          <a:p>
            <a:pPr marL="228600" indent="-228600"/>
            <a:r>
              <a:rPr lang="en-US" sz="2400" b="1" i="1" dirty="0">
                <a:solidFill>
                  <a:srgbClr val="C00000"/>
                </a:solidFill>
              </a:rPr>
              <a:t>7 And he looked for justice, but saw bloodshed; for righteousness, but heard cries of distress</a:t>
            </a:r>
            <a:r>
              <a:rPr lang="en-US" sz="2400" b="1" i="1" dirty="0" smtClean="0">
                <a:solidFill>
                  <a:srgbClr val="C00000"/>
                </a:solidFill>
              </a:rPr>
              <a:t>.</a:t>
            </a:r>
          </a:p>
          <a:p>
            <a:pPr marL="228600" indent="-228600"/>
            <a:r>
              <a:rPr lang="en-US" sz="2400" b="1" i="1" dirty="0">
                <a:solidFill>
                  <a:srgbClr val="C00000"/>
                </a:solidFill>
              </a:rPr>
              <a:t>He has told you, O man, what is good; and what does the Lord require of you but to do justice, and to love kindness, and to walk humbly with your God? (Micah 6:8</a:t>
            </a:r>
            <a:r>
              <a:rPr lang="en-US" sz="2400" b="1" i="1" dirty="0" smtClean="0">
                <a:solidFill>
                  <a:srgbClr val="C00000"/>
                </a:solidFill>
              </a:rPr>
              <a:t>)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74638"/>
            <a:ext cx="5791200" cy="1249362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Wants Us To Do What Matters Most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result for opportun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3124199" cy="1752599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438400"/>
            <a:ext cx="6172200" cy="4267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i="1" dirty="0" smtClean="0">
                <a:solidFill>
                  <a:srgbClr val="C00000"/>
                </a:solidFill>
              </a:rPr>
              <a:t>You have complete control over – the final say – in whatever you do.</a:t>
            </a:r>
          </a:p>
          <a:p>
            <a:pPr marL="0" indent="0" algn="ctr">
              <a:buNone/>
            </a:pPr>
            <a:r>
              <a:rPr lang="en-US" sz="2800" b="1" i="1" dirty="0" smtClean="0">
                <a:solidFill>
                  <a:srgbClr val="C00000"/>
                </a:solidFill>
              </a:rPr>
              <a:t>That’s why today’s message isn’t a call to the nation. It’s a call to you!</a:t>
            </a:r>
          </a:p>
          <a:p>
            <a:pPr marL="0" indent="0" algn="ctr">
              <a:buNone/>
            </a:pPr>
            <a:endParaRPr lang="en-US" sz="2800" b="1" i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2800" b="1" i="1" dirty="0" smtClean="0">
                <a:solidFill>
                  <a:srgbClr val="C00000"/>
                </a:solidFill>
              </a:rPr>
              <a:t>Don’t risk squandering the opportunity God has given you!!!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74638"/>
            <a:ext cx="5867400" cy="1249362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89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cubi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143000"/>
            <a:ext cx="68580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 result for cluttered cubi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14400"/>
            <a:ext cx="67056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fixer upp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0"/>
            <a:ext cx="68580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squander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590800"/>
            <a:ext cx="4667250" cy="981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result for opportun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3124199" cy="1752599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763000" cy="4953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100" b="1" i="1" dirty="0">
                <a:solidFill>
                  <a:srgbClr val="C00000"/>
                </a:solidFill>
              </a:rPr>
              <a:t>1 I will sing for the one I love a song about his vineyard</a:t>
            </a:r>
            <a:r>
              <a:rPr lang="en-US" sz="2100" b="1" i="1" dirty="0" smtClean="0">
                <a:solidFill>
                  <a:srgbClr val="C00000"/>
                </a:solidFill>
              </a:rPr>
              <a:t>: My </a:t>
            </a:r>
            <a:r>
              <a:rPr lang="en-US" sz="2100" b="1" i="1" dirty="0">
                <a:solidFill>
                  <a:srgbClr val="C00000"/>
                </a:solidFill>
              </a:rPr>
              <a:t>loved one had a vineyard on a fertile hillside</a:t>
            </a:r>
            <a:r>
              <a:rPr lang="en-US" sz="2100" b="1" i="1" dirty="0" smtClean="0">
                <a:solidFill>
                  <a:srgbClr val="C00000"/>
                </a:solidFill>
              </a:rPr>
              <a:t>. 2 </a:t>
            </a:r>
            <a:r>
              <a:rPr lang="en-US" sz="2100" b="1" i="1" dirty="0">
                <a:solidFill>
                  <a:srgbClr val="C00000"/>
                </a:solidFill>
              </a:rPr>
              <a:t>He dug it up and cleared it of stones and planted it with the choicest </a:t>
            </a:r>
            <a:r>
              <a:rPr lang="en-US" sz="2100" b="1" i="1" dirty="0" smtClean="0">
                <a:solidFill>
                  <a:srgbClr val="C00000"/>
                </a:solidFill>
              </a:rPr>
              <a:t>vines. He </a:t>
            </a:r>
            <a:r>
              <a:rPr lang="en-US" sz="2100" b="1" i="1" dirty="0">
                <a:solidFill>
                  <a:srgbClr val="C00000"/>
                </a:solidFill>
              </a:rPr>
              <a:t>built a watchtower in it and cut out a winepress as </a:t>
            </a:r>
            <a:r>
              <a:rPr lang="en-US" sz="2100" b="1" i="1" dirty="0" smtClean="0">
                <a:solidFill>
                  <a:srgbClr val="C00000"/>
                </a:solidFill>
              </a:rPr>
              <a:t>well. Then </a:t>
            </a:r>
            <a:r>
              <a:rPr lang="en-US" sz="2100" b="1" i="1" dirty="0">
                <a:solidFill>
                  <a:srgbClr val="C00000"/>
                </a:solidFill>
              </a:rPr>
              <a:t>he looked for a crop of good grapes, but it yielded only bad </a:t>
            </a:r>
            <a:r>
              <a:rPr lang="en-US" sz="2100" b="1" i="1" dirty="0" smtClean="0">
                <a:solidFill>
                  <a:srgbClr val="C00000"/>
                </a:solidFill>
              </a:rPr>
              <a:t>fruit. 3 </a:t>
            </a:r>
            <a:r>
              <a:rPr lang="en-US" sz="2100" b="1" i="1" dirty="0">
                <a:solidFill>
                  <a:srgbClr val="C00000"/>
                </a:solidFill>
              </a:rPr>
              <a:t>"Now you dwellers in Jerusalem and people of Judah, judge between me and my </a:t>
            </a:r>
            <a:r>
              <a:rPr lang="en-US" sz="2100" b="1" i="1" dirty="0" smtClean="0">
                <a:solidFill>
                  <a:srgbClr val="C00000"/>
                </a:solidFill>
              </a:rPr>
              <a:t>vineyard. 4 </a:t>
            </a:r>
            <a:r>
              <a:rPr lang="en-US" sz="2100" b="1" i="1" dirty="0">
                <a:solidFill>
                  <a:srgbClr val="C00000"/>
                </a:solidFill>
              </a:rPr>
              <a:t>What more could have been done for my vineyard than I have done for it</a:t>
            </a:r>
            <a:r>
              <a:rPr lang="en-US" sz="2100" b="1" i="1" dirty="0" smtClean="0">
                <a:solidFill>
                  <a:srgbClr val="C00000"/>
                </a:solidFill>
              </a:rPr>
              <a:t>? When </a:t>
            </a:r>
            <a:r>
              <a:rPr lang="en-US" sz="2100" b="1" i="1" dirty="0">
                <a:solidFill>
                  <a:srgbClr val="C00000"/>
                </a:solidFill>
              </a:rPr>
              <a:t>I looked for good grapes, why did it yield only </a:t>
            </a:r>
            <a:r>
              <a:rPr lang="en-US" sz="2100" b="1" i="1" dirty="0" smtClean="0">
                <a:solidFill>
                  <a:srgbClr val="C00000"/>
                </a:solidFill>
              </a:rPr>
              <a:t>bad? 5 </a:t>
            </a:r>
            <a:r>
              <a:rPr lang="en-US" sz="2100" b="1" i="1" dirty="0">
                <a:solidFill>
                  <a:srgbClr val="C00000"/>
                </a:solidFill>
              </a:rPr>
              <a:t>Now I will tell you what I am going to do to my </a:t>
            </a:r>
            <a:r>
              <a:rPr lang="en-US" sz="2100" b="1" i="1" dirty="0" smtClean="0">
                <a:solidFill>
                  <a:srgbClr val="C00000"/>
                </a:solidFill>
              </a:rPr>
              <a:t>vineyard: I </a:t>
            </a:r>
            <a:r>
              <a:rPr lang="en-US" sz="2100" b="1" i="1" dirty="0">
                <a:solidFill>
                  <a:srgbClr val="C00000"/>
                </a:solidFill>
              </a:rPr>
              <a:t>will take away its hedge, and it will be </a:t>
            </a:r>
            <a:r>
              <a:rPr lang="en-US" sz="2100" b="1" i="1" dirty="0" smtClean="0">
                <a:solidFill>
                  <a:srgbClr val="C00000"/>
                </a:solidFill>
              </a:rPr>
              <a:t>destroyed; I </a:t>
            </a:r>
            <a:r>
              <a:rPr lang="en-US" sz="2100" b="1" i="1" dirty="0">
                <a:solidFill>
                  <a:srgbClr val="C00000"/>
                </a:solidFill>
              </a:rPr>
              <a:t>will break down its wall, and it will be </a:t>
            </a:r>
            <a:r>
              <a:rPr lang="en-US" sz="2100" b="1" i="1" dirty="0" smtClean="0">
                <a:solidFill>
                  <a:srgbClr val="C00000"/>
                </a:solidFill>
              </a:rPr>
              <a:t>trampled. 6 </a:t>
            </a:r>
            <a:r>
              <a:rPr lang="en-US" sz="2100" b="1" i="1" dirty="0">
                <a:solidFill>
                  <a:srgbClr val="C00000"/>
                </a:solidFill>
              </a:rPr>
              <a:t>I will make it a wasteland, neither pruned nor cultivated, and briers and thorns will grow </a:t>
            </a:r>
            <a:r>
              <a:rPr lang="en-US" sz="2100" b="1" i="1" dirty="0" smtClean="0">
                <a:solidFill>
                  <a:srgbClr val="C00000"/>
                </a:solidFill>
              </a:rPr>
              <a:t>there. I </a:t>
            </a:r>
            <a:r>
              <a:rPr lang="en-US" sz="2100" b="1" i="1" dirty="0">
                <a:solidFill>
                  <a:srgbClr val="C00000"/>
                </a:solidFill>
              </a:rPr>
              <a:t>will command the clouds not to rain on it</a:t>
            </a:r>
            <a:r>
              <a:rPr lang="en-US" sz="2100" b="1" i="1" dirty="0" smtClean="0">
                <a:solidFill>
                  <a:srgbClr val="C00000"/>
                </a:solidFill>
              </a:rPr>
              <a:t>.” 7 </a:t>
            </a:r>
            <a:r>
              <a:rPr lang="en-US" sz="2100" b="1" i="1" dirty="0">
                <a:solidFill>
                  <a:srgbClr val="C00000"/>
                </a:solidFill>
              </a:rPr>
              <a:t>The vineyard of the Lord Almighty is the house of Israel</a:t>
            </a:r>
            <a:r>
              <a:rPr lang="en-US" sz="2100" b="1" i="1" dirty="0" smtClean="0">
                <a:solidFill>
                  <a:srgbClr val="C00000"/>
                </a:solidFill>
              </a:rPr>
              <a:t>, and </a:t>
            </a:r>
            <a:r>
              <a:rPr lang="en-US" sz="2100" b="1" i="1" dirty="0">
                <a:solidFill>
                  <a:srgbClr val="C00000"/>
                </a:solidFill>
              </a:rPr>
              <a:t>the people of Judah are the garden of his </a:t>
            </a:r>
            <a:r>
              <a:rPr lang="en-US" sz="2100" b="1" i="1" dirty="0" smtClean="0">
                <a:solidFill>
                  <a:srgbClr val="C00000"/>
                </a:solidFill>
              </a:rPr>
              <a:t>delight. And </a:t>
            </a:r>
            <a:r>
              <a:rPr lang="en-US" sz="2100" b="1" i="1" dirty="0">
                <a:solidFill>
                  <a:srgbClr val="C00000"/>
                </a:solidFill>
              </a:rPr>
              <a:t>he looked for justice, but saw bloodshed; for righteousness, but heard cries of distress</a:t>
            </a:r>
            <a:r>
              <a:rPr lang="en-US" sz="2100" b="1" i="1" dirty="0" smtClean="0">
                <a:solidFill>
                  <a:srgbClr val="C00000"/>
                </a:solidFill>
              </a:rPr>
              <a:t>.</a:t>
            </a:r>
            <a:endParaRPr lang="en-US" sz="2100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74638"/>
            <a:ext cx="5791200" cy="1249362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Isaiah 5:1-7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result for opportun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3124199" cy="1752599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763000" cy="4953000"/>
          </a:xfrm>
        </p:spPr>
        <p:txBody>
          <a:bodyPr>
            <a:normAutofit/>
          </a:bodyPr>
          <a:lstStyle/>
          <a:p>
            <a:pPr marL="228600" indent="-228600"/>
            <a:r>
              <a:rPr lang="en-US" sz="2400" b="1" i="1" dirty="0">
                <a:solidFill>
                  <a:srgbClr val="C00000"/>
                </a:solidFill>
              </a:rPr>
              <a:t>1 I will sing for the one I love a song about his vineyard</a:t>
            </a:r>
            <a:r>
              <a:rPr lang="en-US" sz="2400" b="1" i="1" dirty="0" smtClean="0">
                <a:solidFill>
                  <a:srgbClr val="C00000"/>
                </a:solidFill>
              </a:rPr>
              <a:t>: My </a:t>
            </a:r>
            <a:r>
              <a:rPr lang="en-US" sz="2400" b="1" i="1" dirty="0">
                <a:solidFill>
                  <a:srgbClr val="C00000"/>
                </a:solidFill>
              </a:rPr>
              <a:t>loved one had a vineyard on a fertile hillside</a:t>
            </a:r>
            <a:r>
              <a:rPr lang="en-US" sz="2400" b="1" i="1" dirty="0" smtClean="0">
                <a:solidFill>
                  <a:srgbClr val="C00000"/>
                </a:solidFill>
              </a:rPr>
              <a:t>. 2 </a:t>
            </a:r>
            <a:r>
              <a:rPr lang="en-US" sz="2400" b="1" i="1" dirty="0">
                <a:solidFill>
                  <a:srgbClr val="C00000"/>
                </a:solidFill>
              </a:rPr>
              <a:t>He dug it up and cleared it of stones and planted it with the choicest </a:t>
            </a:r>
            <a:r>
              <a:rPr lang="en-US" sz="2400" b="1" i="1" dirty="0" smtClean="0">
                <a:solidFill>
                  <a:srgbClr val="C00000"/>
                </a:solidFill>
              </a:rPr>
              <a:t>vines. He </a:t>
            </a:r>
            <a:r>
              <a:rPr lang="en-US" sz="2400" b="1" i="1" dirty="0">
                <a:solidFill>
                  <a:srgbClr val="C00000"/>
                </a:solidFill>
              </a:rPr>
              <a:t>built a watchtower in it and cut out a winepress as </a:t>
            </a:r>
            <a:r>
              <a:rPr lang="en-US" sz="2400" b="1" i="1" dirty="0" smtClean="0">
                <a:solidFill>
                  <a:srgbClr val="C00000"/>
                </a:solidFill>
              </a:rPr>
              <a:t>well. Then </a:t>
            </a:r>
            <a:r>
              <a:rPr lang="en-US" sz="2400" b="1" i="1" dirty="0">
                <a:solidFill>
                  <a:srgbClr val="C00000"/>
                </a:solidFill>
              </a:rPr>
              <a:t>he looked for a crop of good grapes, but it yielded only bad fruit</a:t>
            </a:r>
            <a:r>
              <a:rPr lang="en-US" sz="2400" b="1" i="1" dirty="0" smtClean="0">
                <a:solidFill>
                  <a:srgbClr val="C00000"/>
                </a:solidFill>
              </a:rPr>
              <a:t>.</a:t>
            </a:r>
          </a:p>
          <a:p>
            <a:pPr marL="228600" indent="-228600"/>
            <a:r>
              <a:rPr lang="en-US" sz="2400" b="1" i="1" dirty="0">
                <a:solidFill>
                  <a:srgbClr val="C00000"/>
                </a:solidFill>
              </a:rPr>
              <a:t>The boundary lines have fallen for me in pleasant places; surely I have a delightful inheritance.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(Psalm 16:6</a:t>
            </a:r>
            <a:r>
              <a:rPr lang="en-US" sz="2400" dirty="0" smtClean="0">
                <a:solidFill>
                  <a:srgbClr val="C00000"/>
                </a:solidFill>
              </a:rPr>
              <a:t>)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74638"/>
            <a:ext cx="5791200" cy="1249362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Has Given Us Opportunity To Do Well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result for opportun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3124199" cy="1752599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763000" cy="4953000"/>
          </a:xfrm>
        </p:spPr>
        <p:txBody>
          <a:bodyPr>
            <a:normAutofit/>
          </a:bodyPr>
          <a:lstStyle/>
          <a:p>
            <a:pPr marL="228600" indent="-228600"/>
            <a:r>
              <a:rPr lang="en-US" sz="2400" b="1" i="1" dirty="0" smtClean="0">
                <a:solidFill>
                  <a:srgbClr val="C00000"/>
                </a:solidFill>
              </a:rPr>
              <a:t>2 He looked for a crop of good grapes, but it yielded only bad fruit.</a:t>
            </a:r>
            <a:endParaRPr lang="en-US" sz="2000" dirty="0" smtClean="0">
              <a:solidFill>
                <a:srgbClr val="C00000"/>
              </a:solidFill>
            </a:endParaRPr>
          </a:p>
          <a:p>
            <a:pPr marL="228600" indent="-228600"/>
            <a:r>
              <a:rPr lang="en-US" sz="2400" b="1" i="1" dirty="0" smtClean="0">
                <a:solidFill>
                  <a:srgbClr val="C00000"/>
                </a:solidFill>
              </a:rPr>
              <a:t>5 Now I will tell you what I am going to do to my vineyard:</a:t>
            </a:r>
            <a:br>
              <a:rPr lang="en-US" sz="2400" b="1" i="1" dirty="0" smtClean="0">
                <a:solidFill>
                  <a:srgbClr val="C00000"/>
                </a:solidFill>
              </a:rPr>
            </a:br>
            <a:r>
              <a:rPr lang="en-US" sz="2400" b="1" i="1" dirty="0" smtClean="0">
                <a:solidFill>
                  <a:srgbClr val="C00000"/>
                </a:solidFill>
              </a:rPr>
              <a:t>I will take away its hedge, and it will be destroyed;</a:t>
            </a:r>
            <a:br>
              <a:rPr lang="en-US" sz="2400" b="1" i="1" dirty="0" smtClean="0">
                <a:solidFill>
                  <a:srgbClr val="C00000"/>
                </a:solidFill>
              </a:rPr>
            </a:br>
            <a:r>
              <a:rPr lang="en-US" sz="2400" b="1" i="1" dirty="0" smtClean="0">
                <a:solidFill>
                  <a:srgbClr val="C00000"/>
                </a:solidFill>
              </a:rPr>
              <a:t>I will break down its wall, and it will be trampled. 6 I will make it a wasteland, neither pruned nor cultivated, and briers and thorns will grow there. I will command the clouds not to rain on it."</a:t>
            </a:r>
          </a:p>
          <a:p>
            <a:pPr marL="228600" indent="-228600">
              <a:lnSpc>
                <a:spcPct val="120000"/>
              </a:lnSpc>
            </a:pPr>
            <a:endParaRPr lang="en-US" sz="2400" b="1" i="1" dirty="0" smtClean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74638"/>
            <a:ext cx="5791200" cy="1249362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Have All Failed A Few Times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result for opportun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3124199" cy="1752599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763000" cy="4953000"/>
          </a:xfrm>
        </p:spPr>
        <p:txBody>
          <a:bodyPr>
            <a:normAutofit/>
          </a:bodyPr>
          <a:lstStyle/>
          <a:p>
            <a:pPr marL="234950" indent="-234950"/>
            <a:r>
              <a:rPr lang="en-US" sz="2400" b="1" i="1" dirty="0" smtClean="0">
                <a:solidFill>
                  <a:srgbClr val="C00000"/>
                </a:solidFill>
              </a:rPr>
              <a:t>7 The vineyard of the Lord Almighty is the house of Israel,</a:t>
            </a:r>
            <a:br>
              <a:rPr lang="en-US" sz="2400" b="1" i="1" dirty="0" smtClean="0">
                <a:solidFill>
                  <a:srgbClr val="C00000"/>
                </a:solidFill>
              </a:rPr>
            </a:br>
            <a:r>
              <a:rPr lang="en-US" sz="2400" b="1" i="1" dirty="0" smtClean="0">
                <a:solidFill>
                  <a:srgbClr val="C00000"/>
                </a:solidFill>
              </a:rPr>
              <a:t>and the people of Judah are the garden of his delight.</a:t>
            </a:r>
            <a:endParaRPr lang="en-US" sz="2000" dirty="0" smtClean="0">
              <a:solidFill>
                <a:srgbClr val="C00000"/>
              </a:solidFill>
            </a:endParaRPr>
          </a:p>
          <a:p>
            <a:pPr marL="234950" indent="-234950"/>
            <a:r>
              <a:rPr lang="en-US" sz="2400" dirty="0">
                <a:solidFill>
                  <a:srgbClr val="C00000"/>
                </a:solidFill>
              </a:rPr>
              <a:t>... </a:t>
            </a:r>
            <a:r>
              <a:rPr lang="en-US" sz="2400" b="1" i="1" dirty="0">
                <a:solidFill>
                  <a:srgbClr val="C00000"/>
                </a:solidFill>
              </a:rPr>
              <a:t>not willing that any should perish, but that all should come to repentance</a:t>
            </a:r>
            <a:r>
              <a:rPr lang="en-US" sz="2400" b="1" dirty="0">
                <a:solidFill>
                  <a:srgbClr val="C00000"/>
                </a:solidFill>
              </a:rPr>
              <a:t>.</a:t>
            </a:r>
            <a:r>
              <a:rPr lang="en-US" sz="2400" dirty="0">
                <a:solidFill>
                  <a:srgbClr val="C00000"/>
                </a:solidFill>
              </a:rPr>
              <a:t> (2 Peter 3:9 KJV)</a:t>
            </a:r>
          </a:p>
          <a:p>
            <a:pPr marL="234950" indent="-234950"/>
            <a:r>
              <a:rPr lang="en-US" sz="2400" b="1" i="1" dirty="0" smtClean="0">
                <a:solidFill>
                  <a:srgbClr val="C00000"/>
                </a:solidFill>
              </a:rPr>
              <a:t>Behold</a:t>
            </a:r>
            <a:r>
              <a:rPr lang="en-US" sz="2400" b="1" i="1" dirty="0">
                <a:solidFill>
                  <a:srgbClr val="C00000"/>
                </a:solidFill>
              </a:rPr>
              <a:t>, I stand at the door, and knock: if any man hear my voice, and open the door, I will come in to him, and will sup with him, and he with me.</a:t>
            </a:r>
            <a:r>
              <a:rPr lang="en-US" sz="2400" dirty="0">
                <a:solidFill>
                  <a:srgbClr val="C00000"/>
                </a:solidFill>
              </a:rPr>
              <a:t> (Revelation 3:20</a:t>
            </a:r>
            <a:r>
              <a:rPr lang="en-US" sz="2400" dirty="0" smtClean="0">
                <a:solidFill>
                  <a:srgbClr val="C00000"/>
                </a:solidFill>
              </a:rPr>
              <a:t>)</a:t>
            </a:r>
          </a:p>
          <a:p>
            <a:pPr marL="234950" indent="-234950"/>
            <a:r>
              <a:rPr lang="en-US" sz="2400" b="1" i="1" dirty="0">
                <a:solidFill>
                  <a:srgbClr val="C00000"/>
                </a:solidFill>
              </a:rPr>
              <a:t>The Lord thy God in the midst of thee is mighty; he will save, he will rejoice over thee with joy; he will rest in his love, he will joy over thee with singing. (Zephaniah 3:17</a:t>
            </a:r>
            <a:r>
              <a:rPr lang="en-US" sz="2400" b="1" i="1" dirty="0" smtClean="0">
                <a:solidFill>
                  <a:srgbClr val="C00000"/>
                </a:solidFill>
              </a:rPr>
              <a:t>)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74638"/>
            <a:ext cx="5791200" cy="1249362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spite Of It All You Are Still God’s Delight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530</Words>
  <Application>Microsoft Macintosh PowerPoint</Application>
  <PresentationFormat>On-screen Show (4:3)</PresentationFormat>
  <Paragraphs>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Life’s Opportunity</vt:lpstr>
      <vt:lpstr>PowerPoint Presentation</vt:lpstr>
      <vt:lpstr>PowerPoint Presentation</vt:lpstr>
      <vt:lpstr>PowerPoint Presentation</vt:lpstr>
      <vt:lpstr>PowerPoint Presentation</vt:lpstr>
      <vt:lpstr>Isaiah 5:1-7</vt:lpstr>
      <vt:lpstr>God Has Given Us Opportunity To Do Well</vt:lpstr>
      <vt:lpstr>We Have All Failed A Few Times</vt:lpstr>
      <vt:lpstr>In spite Of It All You Are Still God’s Delight</vt:lpstr>
      <vt:lpstr>God Wants Us To Do What Matters Most</vt:lpstr>
      <vt:lpstr>Conclusion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Opportunity</dc:title>
  <dc:creator>David</dc:creator>
  <cp:lastModifiedBy>thackeremily23@gmail.com</cp:lastModifiedBy>
  <cp:revision>4</cp:revision>
  <dcterms:created xsi:type="dcterms:W3CDTF">2016-08-28T10:22:02Z</dcterms:created>
  <dcterms:modified xsi:type="dcterms:W3CDTF">2016-09-25T20:12:26Z</dcterms:modified>
</cp:coreProperties>
</file>